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275" r:id="rId4"/>
    <p:sldId id="271" r:id="rId5"/>
    <p:sldId id="272" r:id="rId6"/>
    <p:sldId id="273" r:id="rId7"/>
    <p:sldId id="274" r:id="rId8"/>
    <p:sldId id="267" r:id="rId9"/>
    <p:sldId id="280" r:id="rId10"/>
    <p:sldId id="281" r:id="rId11"/>
    <p:sldId id="269" r:id="rId12"/>
    <p:sldId id="268" r:id="rId13"/>
    <p:sldId id="278" r:id="rId14"/>
    <p:sldId id="279" r:id="rId15"/>
    <p:sldId id="257" r:id="rId16"/>
    <p:sldId id="260" r:id="rId17"/>
    <p:sldId id="259" r:id="rId18"/>
    <p:sldId id="258" r:id="rId19"/>
    <p:sldId id="265" r:id="rId20"/>
    <p:sldId id="262" r:id="rId21"/>
    <p:sldId id="263" r:id="rId22"/>
    <p:sldId id="285" r:id="rId23"/>
    <p:sldId id="261" r:id="rId24"/>
    <p:sldId id="284" r:id="rId25"/>
    <p:sldId id="282" r:id="rId26"/>
    <p:sldId id="283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60"/>
  </p:normalViewPr>
  <p:slideViewPr>
    <p:cSldViewPr>
      <p:cViewPr varScale="1">
        <p:scale>
          <a:sx n="78" d="100"/>
          <a:sy n="78" d="100"/>
        </p:scale>
        <p:origin x="-28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CEE02-1DD4-4C3A-9F1A-DB4866D4CCA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5EBE-AD85-4EEB-9B6F-DB52ABCC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5759FA-2B6D-45BF-AA5D-810750B65EE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9FB1E5-1D19-4136-BA42-FD05F0CC9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11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FB1E5-1D19-4136-BA42-FD05F0CC96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69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FB1E5-1D19-4136-BA42-FD05F0CC96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69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3B4BEC3-2532-43CB-B64B-9A89FF5DB02D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Charles Dickens &amp; Victorian England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Great Expectations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5820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Burial at </a:t>
            </a:r>
            <a:r>
              <a:rPr lang="en-US" dirty="0" err="1" smtClean="0"/>
              <a:t>Ornans</a:t>
            </a:r>
            <a:endParaRPr lang="en-US" dirty="0"/>
          </a:p>
        </p:txBody>
      </p:sp>
      <p:pic>
        <p:nvPicPr>
          <p:cNvPr id="5122" name="Picture 2" descr="http://upload.wikimedia.org/wikipedia/commons/e/eb/Courbet%2C_Un_enterrement_%C3%A0_Orn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163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63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 Gleaners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Painted by French painter </a:t>
            </a:r>
            <a:r>
              <a:rPr lang="en-US" dirty="0"/>
              <a:t>Jean-François </a:t>
            </a:r>
            <a:r>
              <a:rPr lang="en-US" dirty="0" smtClean="0"/>
              <a:t>Millet in 1857</a:t>
            </a:r>
          </a:p>
          <a:p>
            <a:r>
              <a:rPr lang="en-US" dirty="0" smtClean="0"/>
              <a:t>Depicts peasant women gleaning after a harvest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636" y="3463636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4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/>
              <a:t>The Gleaners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295400"/>
            <a:ext cx="6553200" cy="5242560"/>
          </a:xfrm>
        </p:spPr>
      </p:pic>
    </p:spTree>
    <p:extLst>
      <p:ext uri="{BB962C8B-B14F-4D97-AF65-F5344CB8AC3E}">
        <p14:creationId xmlns:p14="http://schemas.microsoft.com/office/powerpoint/2010/main" xmlns="" val="378817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 Potato Eaters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major work by Dutch artist Vincent van Gogh (1885)</a:t>
            </a:r>
          </a:p>
          <a:p>
            <a:r>
              <a:rPr lang="en-US" dirty="0" smtClean="0"/>
              <a:t>Not realist in style, but content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ile:Van-willem-vincent-gogh-die-kartoffelesser-03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586051" cy="25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66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algn="ctr"/>
            <a:r>
              <a:rPr lang="en-US" i="1" dirty="0" smtClean="0"/>
              <a:t>The Potato Eaters</a:t>
            </a:r>
            <a:endParaRPr lang="en-US" i="1" dirty="0"/>
          </a:p>
        </p:txBody>
      </p:sp>
      <p:pic>
        <p:nvPicPr>
          <p:cNvPr id="2050" name="Picture 2" descr="File:Van-willem-vincent-gogh-die-kartoffelesser-03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82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upload.wikimedia.org/wikipedia/commons/0/02/Charles_Dickens_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562039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Dickens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320"/>
            <a:ext cx="4038600" cy="45262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b. 1812 in Portsmouth</a:t>
            </a:r>
          </a:p>
          <a:p>
            <a:r>
              <a:rPr lang="en-US" dirty="0" smtClean="0"/>
              <a:t>d. 1870. Buried in Westminster Abbey</a:t>
            </a:r>
          </a:p>
          <a:p>
            <a:r>
              <a:rPr lang="en-US" dirty="0" smtClean="0"/>
              <a:t>Wrote novels, short stories, plays, and non-fiction</a:t>
            </a:r>
          </a:p>
          <a:p>
            <a:r>
              <a:rPr lang="en-US" dirty="0" smtClean="0"/>
              <a:t>Very popular during his time</a:t>
            </a:r>
          </a:p>
          <a:p>
            <a:r>
              <a:rPr lang="en-US" dirty="0" smtClean="0"/>
              <a:t>Created characters from his own experiences and observations while walking around London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61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Dickens’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 from a poor family</a:t>
            </a:r>
          </a:p>
          <a:p>
            <a:r>
              <a:rPr lang="en-US" dirty="0" smtClean="0"/>
              <a:t>Father sent to debtor's prison</a:t>
            </a:r>
          </a:p>
          <a:p>
            <a:r>
              <a:rPr lang="en-US" dirty="0" smtClean="0"/>
              <a:t>Worked in a factory as a child</a:t>
            </a:r>
          </a:p>
          <a:p>
            <a:r>
              <a:rPr lang="en-US" dirty="0" smtClean="0"/>
              <a:t>Didn’t see his family often</a:t>
            </a:r>
          </a:p>
          <a:p>
            <a:r>
              <a:rPr lang="en-US" dirty="0" smtClean="0"/>
              <a:t>He expressed feelings of humiliation, loneliness, and rejection in the children of his novels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8619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Novels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Chapters of the novel were published in monthly magazines</a:t>
            </a:r>
          </a:p>
          <a:p>
            <a:r>
              <a:rPr lang="en-US" dirty="0" smtClean="0"/>
              <a:t>Allowed authors to refine the novel based on popular taste</a:t>
            </a:r>
          </a:p>
          <a:p>
            <a:r>
              <a:rPr lang="en-US" dirty="0" smtClean="0"/>
              <a:t>Chapters generally ended with a cliffhanger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95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Pickwick Papers</a:t>
            </a:r>
            <a:r>
              <a:rPr lang="en-US" dirty="0" smtClean="0"/>
              <a:t> (1836-7)</a:t>
            </a:r>
          </a:p>
          <a:p>
            <a:r>
              <a:rPr lang="en-US" i="1" dirty="0" smtClean="0"/>
              <a:t>The Adventures of Oliver Twist </a:t>
            </a:r>
            <a:r>
              <a:rPr lang="en-US" dirty="0" smtClean="0"/>
              <a:t>(1837-9)</a:t>
            </a:r>
          </a:p>
          <a:p>
            <a:r>
              <a:rPr lang="en-US" i="1" dirty="0" smtClean="0"/>
              <a:t>Nicholas </a:t>
            </a:r>
            <a:r>
              <a:rPr lang="en-US" i="1" dirty="0" err="1" smtClean="0"/>
              <a:t>Nickleby</a:t>
            </a:r>
            <a:r>
              <a:rPr lang="en-US" i="1" dirty="0" smtClean="0"/>
              <a:t> </a:t>
            </a:r>
            <a:r>
              <a:rPr lang="en-US" dirty="0" smtClean="0"/>
              <a:t>(1838-9)</a:t>
            </a:r>
          </a:p>
          <a:p>
            <a:r>
              <a:rPr lang="en-US" i="1" dirty="0" smtClean="0"/>
              <a:t>A Christmas Carol </a:t>
            </a:r>
            <a:r>
              <a:rPr lang="en-US" dirty="0" smtClean="0"/>
              <a:t>(1843)</a:t>
            </a:r>
          </a:p>
          <a:p>
            <a:r>
              <a:rPr lang="en-US" i="1" dirty="0" smtClean="0"/>
              <a:t>David Copperfield</a:t>
            </a:r>
            <a:r>
              <a:rPr lang="en-US" dirty="0" smtClean="0"/>
              <a:t> (1849-50)</a:t>
            </a:r>
          </a:p>
          <a:p>
            <a:r>
              <a:rPr lang="en-US" i="1" dirty="0" smtClean="0"/>
              <a:t>Bleak House</a:t>
            </a:r>
            <a:r>
              <a:rPr lang="en-US" dirty="0" smtClean="0"/>
              <a:t> (1852-1853)</a:t>
            </a:r>
          </a:p>
          <a:p>
            <a:r>
              <a:rPr lang="en-US" i="1" dirty="0" smtClean="0"/>
              <a:t>Hard Times</a:t>
            </a:r>
            <a:r>
              <a:rPr lang="en-US" dirty="0" smtClean="0"/>
              <a:t> (1854)</a:t>
            </a:r>
          </a:p>
          <a:p>
            <a:r>
              <a:rPr lang="en-US" i="1" dirty="0" smtClean="0"/>
              <a:t>A Tale of Two Cities</a:t>
            </a:r>
            <a:r>
              <a:rPr lang="en-US" dirty="0" smtClean="0"/>
              <a:t> (1859)</a:t>
            </a:r>
          </a:p>
          <a:p>
            <a:r>
              <a:rPr lang="en-US" i="1" dirty="0" smtClean="0"/>
              <a:t>Great Expectations </a:t>
            </a:r>
            <a:r>
              <a:rPr lang="en-US" dirty="0" smtClean="0"/>
              <a:t>(1860-1)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94454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 descr="http://i43.tower.com/images/mm112217099/great-expectations-annabel-book-cover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178"/>
            <a:ext cx="3927868" cy="6500622"/>
          </a:xfrm>
          <a:prstGeom prst="rect">
            <a:avLst/>
          </a:prstGeom>
          <a:noFill/>
        </p:spPr>
      </p:pic>
      <p:pic>
        <p:nvPicPr>
          <p:cNvPr id="86018" name="Picture 2" descr="http://yesteryearsnews.files.wordpress.com/2009/01/charles_dickens_great_expectations_abridged_casset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2524125" cy="3810000"/>
          </a:xfrm>
          <a:prstGeom prst="rect">
            <a:avLst/>
          </a:prstGeom>
          <a:noFill/>
        </p:spPr>
      </p:pic>
      <p:pic>
        <p:nvPicPr>
          <p:cNvPr id="86020" name="Picture 4" descr="http://ts1.mm.bing.net/images/thumbnail.aspx?q=1407566151860&amp;id=45c9caea28b7dae23e0b2eb3e90303f5&amp;url=http%3a%2f%2fwww.theaudiobookstore.com%2fimages%2fproduct-images%2fgreat-expectations-unabridged_bkblak004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2362200" cy="2362201"/>
          </a:xfrm>
          <a:prstGeom prst="rect">
            <a:avLst/>
          </a:prstGeom>
          <a:noFill/>
        </p:spPr>
      </p:pic>
      <p:pic>
        <p:nvPicPr>
          <p:cNvPr id="86024" name="Picture 8" descr="http://www.boomerangbooks.com.au/bookImages/MEDIUM/533/9780141023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04800"/>
            <a:ext cx="1994916" cy="3352800"/>
          </a:xfrm>
          <a:prstGeom prst="rect">
            <a:avLst/>
          </a:prstGeom>
          <a:noFill/>
        </p:spPr>
      </p:pic>
      <p:pic>
        <p:nvPicPr>
          <p:cNvPr id="86026" name="Picture 10" descr="http://img2.imagesbn.com/images/24700000/247007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717735"/>
            <a:ext cx="1981200" cy="2987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of the 1860s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Salvation Army founded by William Booth in London to minister to the lower classes</a:t>
            </a:r>
          </a:p>
          <a:p>
            <a:r>
              <a:rPr lang="en-US" dirty="0" smtClean="0"/>
              <a:t>Prime Ministers in the 1860s were primarily of the Liberal party (which advocated classical liberalism or </a:t>
            </a:r>
            <a:r>
              <a:rPr lang="en-US" i="1" dirty="0" smtClean="0"/>
              <a:t>laissez-faire</a:t>
            </a:r>
            <a:r>
              <a:rPr lang="en-US" dirty="0" smtClean="0"/>
              <a:t>).</a:t>
            </a:r>
          </a:p>
          <a:p>
            <a:pPr lvl="1"/>
            <a:r>
              <a:rPr lang="en-US" b="1" dirty="0" smtClean="0"/>
              <a:t>Laissez-Faire: </a:t>
            </a:r>
            <a:r>
              <a:rPr lang="en-US" dirty="0" smtClean="0"/>
              <a:t>the economy works best if private industry is not regulated and markets are free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3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in weekly serial </a:t>
            </a:r>
            <a:r>
              <a:rPr lang="en-US" i="1" dirty="0" smtClean="0"/>
              <a:t>All the Year Round </a:t>
            </a:r>
            <a:r>
              <a:rPr lang="en-US" dirty="0" smtClean="0"/>
              <a:t>from December 1860 to August 1861</a:t>
            </a:r>
          </a:p>
          <a:p>
            <a:r>
              <a:rPr lang="en-US" dirty="0" smtClean="0"/>
              <a:t>Written in first person from the view of the orphan Pip</a:t>
            </a:r>
          </a:p>
          <a:p>
            <a:r>
              <a:rPr lang="en-US" dirty="0" smtClean="0"/>
              <a:t>Takes place in the mid-nineteenth century in London and southeast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684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Themes in Great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Class</a:t>
            </a:r>
          </a:p>
          <a:p>
            <a:r>
              <a:rPr lang="en-US" dirty="0" smtClean="0"/>
              <a:t>Ambition &amp; Self Improvement</a:t>
            </a:r>
          </a:p>
          <a:p>
            <a:r>
              <a:rPr lang="en-US" dirty="0" smtClean="0"/>
              <a:t>Crime, Guilt, &amp; Innocence</a:t>
            </a:r>
          </a:p>
          <a:p>
            <a:r>
              <a:rPr lang="en-US" dirty="0" smtClean="0"/>
              <a:t>Loyalty &amp; Affection</a:t>
            </a:r>
          </a:p>
          <a:p>
            <a:r>
              <a:rPr lang="en-US" dirty="0" smtClean="0"/>
              <a:t>Great Expectations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21641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Symbols in Great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Time: </a:t>
            </a:r>
            <a:r>
              <a:rPr lang="en-US" dirty="0" err="1" smtClean="0"/>
              <a:t>Satis</a:t>
            </a:r>
            <a:r>
              <a:rPr lang="en-US" dirty="0" smtClean="0"/>
              <a:t> House &amp; Clocks</a:t>
            </a:r>
          </a:p>
          <a:p>
            <a:endParaRPr lang="en-US" dirty="0" smtClean="0"/>
          </a:p>
          <a:p>
            <a:r>
              <a:rPr lang="en-US" dirty="0" smtClean="0"/>
              <a:t>Guilt &amp; Innocence: gallows, prisons, handcuffs, policemen, lawyers, courts, convicts, chains, and files</a:t>
            </a:r>
          </a:p>
          <a:p>
            <a:endParaRPr lang="en-US" dirty="0" smtClean="0"/>
          </a:p>
          <a:p>
            <a:r>
              <a:rPr lang="en-US" dirty="0" smtClean="0"/>
              <a:t>Uncertainty: marsh mists and fog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64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 in Great Expectations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1502817"/>
              </p:ext>
            </p:extLst>
          </p:nvPr>
        </p:nvGraphicFramePr>
        <p:xfrm>
          <a:off x="457200" y="1646237"/>
          <a:ext cx="8229600" cy="460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67027">
                <a:tc>
                  <a:txBody>
                    <a:bodyPr/>
                    <a:lstStyle/>
                    <a:p>
                      <a:r>
                        <a:rPr lang="en-US" dirty="0" smtClean="0"/>
                        <a:t>Villains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Victims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Vindicators</a:t>
                      </a:r>
                      <a:endParaRPr lang="en-US" dirty="0"/>
                    </a:p>
                  </a:txBody>
                  <a:tcPr marL="91441" marR="91441"/>
                </a:tc>
              </a:tr>
              <a:tr h="767027">
                <a:tc>
                  <a:txBody>
                    <a:bodyPr/>
                    <a:lstStyle/>
                    <a:p>
                      <a:r>
                        <a:rPr lang="en-US" dirty="0" smtClean="0"/>
                        <a:t>Mrs.</a:t>
                      </a:r>
                      <a:r>
                        <a:rPr lang="en-US" baseline="0" dirty="0" smtClean="0"/>
                        <a:t> Joe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Joe </a:t>
                      </a:r>
                      <a:r>
                        <a:rPr lang="en-US" dirty="0" err="1" smtClean="0"/>
                        <a:t>Gargery</a:t>
                      </a:r>
                      <a:endParaRPr lang="en-US" dirty="0"/>
                    </a:p>
                  </a:txBody>
                  <a:tcPr marL="91441" marR="91441"/>
                </a:tc>
              </a:tr>
              <a:tr h="767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Compeyson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Magwitch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Mr. </a:t>
                      </a:r>
                      <a:r>
                        <a:rPr lang="en-US" dirty="0" err="1" smtClean="0"/>
                        <a:t>Wemmick</a:t>
                      </a:r>
                      <a:endParaRPr lang="en-US" dirty="0"/>
                    </a:p>
                  </a:txBody>
                  <a:tcPr marL="91441" marR="91441"/>
                </a:tc>
              </a:tr>
              <a:tr h="767027">
                <a:tc>
                  <a:txBody>
                    <a:bodyPr/>
                    <a:lstStyle/>
                    <a:p>
                      <a:r>
                        <a:rPr lang="en-US" dirty="0" smtClean="0"/>
                        <a:t>Miss </a:t>
                      </a:r>
                      <a:r>
                        <a:rPr lang="en-US" dirty="0" err="1" smtClean="0"/>
                        <a:t>Havisham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Herbert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Biddy</a:t>
                      </a:r>
                      <a:endParaRPr lang="en-US" dirty="0"/>
                    </a:p>
                  </a:txBody>
                  <a:tcPr marL="91441" marR="91441"/>
                </a:tc>
              </a:tr>
              <a:tr h="7670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Dolge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Orlick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</a:tr>
              <a:tr h="767027">
                <a:tc>
                  <a:txBody>
                    <a:bodyPr/>
                    <a:lstStyle/>
                    <a:p>
                      <a:r>
                        <a:rPr lang="en-US" dirty="0" smtClean="0"/>
                        <a:t>Bentley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Drummle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79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 in Great Expectations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Narrator</a:t>
            </a:r>
            <a:r>
              <a:rPr lang="en-US" dirty="0" smtClean="0"/>
              <a:t>: Pip</a:t>
            </a:r>
          </a:p>
          <a:p>
            <a:endParaRPr lang="en-US" dirty="0" smtClean="0"/>
          </a:p>
          <a:p>
            <a:r>
              <a:rPr lang="en-US" b="1" dirty="0" smtClean="0"/>
              <a:t>Point of View</a:t>
            </a:r>
            <a:r>
              <a:rPr lang="en-US" dirty="0" smtClean="0"/>
              <a:t>: First Person (Pip)</a:t>
            </a:r>
          </a:p>
          <a:p>
            <a:endParaRPr lang="en-US" dirty="0" smtClean="0"/>
          </a:p>
          <a:p>
            <a:r>
              <a:rPr lang="en-US" b="1" dirty="0" smtClean="0"/>
              <a:t>Protagonist</a:t>
            </a:r>
            <a:r>
              <a:rPr lang="en-US" dirty="0" smtClean="0"/>
              <a:t>: Pip</a:t>
            </a:r>
          </a:p>
          <a:p>
            <a:endParaRPr lang="en-US" dirty="0" smtClean="0"/>
          </a:p>
          <a:p>
            <a:r>
              <a:rPr lang="en-US" b="1" dirty="0" smtClean="0"/>
              <a:t>Antagonists: </a:t>
            </a:r>
            <a:r>
              <a:rPr lang="en-US" dirty="0" smtClean="0"/>
              <a:t>(change throughout the novel) </a:t>
            </a:r>
            <a:r>
              <a:rPr lang="en-US" dirty="0" err="1" smtClean="0"/>
              <a:t>Magwitch</a:t>
            </a:r>
            <a:r>
              <a:rPr lang="en-US" dirty="0" smtClean="0"/>
              <a:t>, Mrs. Joe, Miss </a:t>
            </a:r>
            <a:r>
              <a:rPr lang="en-US" dirty="0" err="1" smtClean="0"/>
              <a:t>Havisham</a:t>
            </a:r>
            <a:r>
              <a:rPr lang="en-US" dirty="0" smtClean="0"/>
              <a:t>, Estella, </a:t>
            </a:r>
            <a:r>
              <a:rPr lang="en-US" dirty="0" err="1" smtClean="0"/>
              <a:t>Orlick</a:t>
            </a:r>
            <a:r>
              <a:rPr lang="en-US" dirty="0" smtClean="0"/>
              <a:t>, Bentley </a:t>
            </a:r>
            <a:r>
              <a:rPr lang="en-US" dirty="0" err="1" smtClean="0"/>
              <a:t>Drummle</a:t>
            </a:r>
            <a:r>
              <a:rPr lang="en-US" dirty="0" smtClean="0"/>
              <a:t>, and </a:t>
            </a:r>
            <a:r>
              <a:rPr lang="en-US" dirty="0" err="1" smtClean="0"/>
              <a:t>Compeyson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797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4" y="35446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71600"/>
            <a:ext cx="4724400" cy="27057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Back: </a:t>
            </a:r>
          </a:p>
          <a:p>
            <a:pPr lvl="1"/>
            <a:r>
              <a:rPr lang="en-US" dirty="0" smtClean="0"/>
              <a:t>Relation to Pip</a:t>
            </a:r>
          </a:p>
          <a:p>
            <a:pPr lvl="1"/>
            <a:r>
              <a:rPr lang="en-US" dirty="0" smtClean="0"/>
              <a:t>Main facts</a:t>
            </a:r>
          </a:p>
          <a:p>
            <a:pPr lvl="1"/>
            <a:r>
              <a:rPr lang="en-US" dirty="0" smtClean="0"/>
              <a:t>Personality</a:t>
            </a:r>
          </a:p>
          <a:p>
            <a:pPr lvl="1"/>
            <a:r>
              <a:rPr lang="en-US" dirty="0" smtClean="0"/>
              <a:t>Important Quotes</a:t>
            </a:r>
          </a:p>
          <a:p>
            <a:pPr lvl="1"/>
            <a:r>
              <a:rPr lang="en-US" dirty="0" smtClean="0"/>
              <a:t>Add Information as you learn more about the character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3138"/>
            <a:ext cx="3657600" cy="66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fansnap.com/blog/wp-content/uploads/2011/07/Derek-Jeter-Baseball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105150" cy="22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rekjeterrookiecards.net/wp-content/uploads/2009/06/jeterrookie1-214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02" y="3733800"/>
            <a:ext cx="1930898" cy="27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86200" y="4077358"/>
            <a:ext cx="4724400" cy="2171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Front: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Sketch (based on description- try to visualize the character)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06125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4" y="35446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</a:t>
            </a:r>
            <a:br>
              <a:rPr lang="en-US" dirty="0" smtClean="0"/>
            </a:br>
            <a:r>
              <a:rPr lang="en-US" dirty="0" smtClean="0"/>
              <a:t>Character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Characters: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Philip </a:t>
            </a:r>
            <a:r>
              <a:rPr lang="en-US" dirty="0" err="1" smtClean="0"/>
              <a:t>Pirrup</a:t>
            </a:r>
            <a:r>
              <a:rPr lang="en-US" dirty="0"/>
              <a:t> </a:t>
            </a:r>
            <a:r>
              <a:rPr lang="en-US" dirty="0" smtClean="0"/>
              <a:t>(Pip)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Estella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Miss </a:t>
            </a:r>
            <a:r>
              <a:rPr lang="en-US" dirty="0" err="1" smtClean="0"/>
              <a:t>Havisham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Joe </a:t>
            </a:r>
            <a:r>
              <a:rPr lang="en-US" dirty="0" err="1" smtClean="0"/>
              <a:t>Gargery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Mrs. Joe </a:t>
            </a:r>
            <a:r>
              <a:rPr lang="en-US" dirty="0" err="1" smtClean="0"/>
              <a:t>Gargery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Biddy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Uncle </a:t>
            </a:r>
            <a:r>
              <a:rPr lang="en-US" dirty="0" err="1" smtClean="0"/>
              <a:t>Pumblechook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Herbert Pocket (the pale young gentleman)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Mr. </a:t>
            </a:r>
            <a:r>
              <a:rPr lang="en-US" dirty="0" err="1" smtClean="0"/>
              <a:t>Jaggers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Wemmick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Dolge</a:t>
            </a:r>
            <a:r>
              <a:rPr lang="en-US" dirty="0" smtClean="0"/>
              <a:t> </a:t>
            </a:r>
            <a:r>
              <a:rPr lang="en-US" dirty="0" err="1" smtClean="0"/>
              <a:t>Orlick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The Convict (Pip’s Convict)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9753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Emphasized emotion</a:t>
            </a:r>
          </a:p>
          <a:p>
            <a:r>
              <a:rPr lang="en-US" dirty="0" smtClean="0"/>
              <a:t>High view of nature and those close to nature (for example, children and native Americans)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2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72" y="381000"/>
            <a:ext cx="4104228" cy="6172200"/>
          </a:xfrm>
        </p:spPr>
        <p:txBody>
          <a:bodyPr>
            <a:normAutofit/>
          </a:bodyPr>
          <a:lstStyle/>
          <a:p>
            <a:r>
              <a:rPr lang="en-US" i="1" dirty="0" smtClean="0"/>
              <a:t>Ancient of Days</a:t>
            </a:r>
            <a:br>
              <a:rPr lang="en-US" i="1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William Blake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1794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14" y="381000"/>
            <a:ext cx="433805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2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166" y="685800"/>
            <a:ext cx="4086433" cy="5696152"/>
          </a:xfrm>
          <a:prstGeom prst="rect">
            <a:avLst/>
          </a:prstGeom>
        </p:spPr>
        <p:txBody>
          <a:bodyPr rIns="91440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i="1" dirty="0" smtClean="0"/>
              <a:t>Wanderer Above the Mist</a:t>
            </a:r>
          </a:p>
          <a:p>
            <a:endParaRPr lang="en-US" i="1" dirty="0" smtClean="0"/>
          </a:p>
          <a:p>
            <a:r>
              <a:rPr lang="en-US" dirty="0" smtClean="0"/>
              <a:t>Caspar David Friedrich</a:t>
            </a:r>
          </a:p>
          <a:p>
            <a:endParaRPr lang="en-US" dirty="0"/>
          </a:p>
          <a:p>
            <a:r>
              <a:rPr lang="en-US" dirty="0" smtClean="0"/>
              <a:t>1818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85800"/>
            <a:ext cx="4447967" cy="56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3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Raft of the Medusa 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Théodore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Géricault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1819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164842"/>
            <a:ext cx="6151214" cy="41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3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Third of May 1808</a:t>
            </a:r>
            <a:br>
              <a:rPr lang="en-US" i="1" dirty="0" smtClean="0"/>
            </a:br>
            <a:r>
              <a:rPr lang="en-US" dirty="0" smtClean="0"/>
              <a:t>Francisco Goya</a:t>
            </a:r>
            <a:br>
              <a:rPr lang="en-US" dirty="0" smtClean="0"/>
            </a:br>
            <a:r>
              <a:rPr lang="en-US" dirty="0" smtClean="0"/>
              <a:t>1814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26" y="1763740"/>
            <a:ext cx="6165273" cy="47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Realism emphasized an accurate portrayal of the subject</a:t>
            </a:r>
          </a:p>
          <a:p>
            <a:r>
              <a:rPr lang="en-US" dirty="0" smtClean="0"/>
              <a:t>Landscapes, still </a:t>
            </a:r>
            <a:r>
              <a:rPr lang="en-US" dirty="0" err="1" smtClean="0"/>
              <a:t>lifes</a:t>
            </a:r>
            <a:r>
              <a:rPr lang="en-US" dirty="0" smtClean="0"/>
              <a:t>, and depictions of every day life were popular in painting</a:t>
            </a:r>
          </a:p>
          <a:p>
            <a:r>
              <a:rPr lang="en-US" dirty="0" smtClean="0"/>
              <a:t>Replaced the emotion of </a:t>
            </a:r>
            <a:r>
              <a:rPr lang="en-US" dirty="0" err="1" smtClean="0"/>
              <a:t>Romaticism</a:t>
            </a:r>
            <a:r>
              <a:rPr lang="en-US" dirty="0" smtClean="0"/>
              <a:t> with more realistic subjects</a:t>
            </a:r>
          </a:p>
          <a:p>
            <a:r>
              <a:rPr lang="en-US" dirty="0" smtClean="0"/>
              <a:t>Realism was prevalent in art and literature in the mid- to late nineteenth century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Burial at </a:t>
            </a:r>
            <a:r>
              <a:rPr lang="en-US" dirty="0" err="1" smtClean="0"/>
              <a:t>Ornans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Painted by French artist </a:t>
            </a:r>
            <a:r>
              <a:rPr lang="en-US" dirty="0" err="1" smtClean="0"/>
              <a:t>Gustave</a:t>
            </a:r>
            <a:r>
              <a:rPr lang="en-US" dirty="0" smtClean="0"/>
              <a:t> Courbet in 1850</a:t>
            </a:r>
          </a:p>
          <a:p>
            <a:r>
              <a:rPr lang="en-US" dirty="0" smtClean="0"/>
              <a:t>Depicts the funeral </a:t>
            </a:r>
            <a:r>
              <a:rPr lang="en-US" smtClean="0"/>
              <a:t>of </a:t>
            </a:r>
            <a:r>
              <a:rPr lang="en-US" smtClean="0"/>
              <a:t>Courbet’s </a:t>
            </a:r>
            <a:r>
              <a:rPr lang="en-US" dirty="0" smtClean="0"/>
              <a:t>great uncle</a:t>
            </a:r>
            <a:endParaRPr lang="en-US" dirty="0"/>
          </a:p>
        </p:txBody>
      </p:sp>
      <p:pic>
        <p:nvPicPr>
          <p:cNvPr id="4098" name="Picture 2" descr="http://upload.wikimedia.org/wikipedia/commons/e/eb/Courbet%2C_Un_enterrement_%C3%A0_Orn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24490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983</TotalTime>
  <Words>626</Words>
  <Application>Microsoft Office PowerPoint</Application>
  <PresentationFormat>On-screen Show (4:3)</PresentationFormat>
  <Paragraphs>127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Charles Dickens &amp; Victorian England</vt:lpstr>
      <vt:lpstr>England of the 1860s</vt:lpstr>
      <vt:lpstr>Romanticism</vt:lpstr>
      <vt:lpstr>Ancient of Days   William Blake  1794</vt:lpstr>
      <vt:lpstr>Slide 5</vt:lpstr>
      <vt:lpstr>Raft of the Medusa  Théodore Géricault 1819</vt:lpstr>
      <vt:lpstr>The Third of May 1808 Francisco Goya 1814</vt:lpstr>
      <vt:lpstr>Realism</vt:lpstr>
      <vt:lpstr>A Burial at Ornans</vt:lpstr>
      <vt:lpstr>A Burial at Ornans</vt:lpstr>
      <vt:lpstr>The Gleaners</vt:lpstr>
      <vt:lpstr>The Gleaners</vt:lpstr>
      <vt:lpstr>The Potato Eaters</vt:lpstr>
      <vt:lpstr>The Potato Eaters</vt:lpstr>
      <vt:lpstr>Charles Dickens</vt:lpstr>
      <vt:lpstr>Charles Dickens’ Childhood</vt:lpstr>
      <vt:lpstr>Serial Novels</vt:lpstr>
      <vt:lpstr>Major Works</vt:lpstr>
      <vt:lpstr>Slide 19</vt:lpstr>
      <vt:lpstr>Great Expectations</vt:lpstr>
      <vt:lpstr>Themes in Great Expectations</vt:lpstr>
      <vt:lpstr>Symbols in Great Expectations</vt:lpstr>
      <vt:lpstr>Characters in Great Expectations</vt:lpstr>
      <vt:lpstr>Characters in Great Expectations</vt:lpstr>
      <vt:lpstr> Character Cards</vt:lpstr>
      <vt:lpstr>Create  Character Cards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Dickens &amp; Victorian England</dc:title>
  <dc:creator>Nicholas Graves</dc:creator>
  <cp:lastModifiedBy>annag</cp:lastModifiedBy>
  <cp:revision>27</cp:revision>
  <dcterms:created xsi:type="dcterms:W3CDTF">2011-12-16T04:09:12Z</dcterms:created>
  <dcterms:modified xsi:type="dcterms:W3CDTF">2013-01-08T19:36:39Z</dcterms:modified>
</cp:coreProperties>
</file>