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6FF891B-FEE0-4EAF-B944-3C05CC4D6893}" type="datetimeFigureOut">
              <a:rPr lang="en-US" smtClean="0">
                <a:solidFill>
                  <a:srgbClr val="4F271C"/>
                </a:solidFill>
              </a:rPr>
              <a:pPr/>
              <a:t>4/26/2013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EC35887-751F-4786-90D3-DA86F85F1120}" type="slidenum">
              <a:rPr lang="en-US" smtClean="0">
                <a:solidFill>
                  <a:srgbClr val="4F271C"/>
                </a:solidFill>
              </a:rPr>
              <a:pPr/>
              <a:t>‹#›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F891B-FEE0-4EAF-B944-3C05CC4D6893}" type="datetimeFigureOut">
              <a:rPr lang="en-US" smtClean="0">
                <a:solidFill>
                  <a:srgbClr val="4F271C"/>
                </a:solidFill>
              </a:rPr>
              <a:pPr/>
              <a:t>4/26/2013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5887-751F-4786-90D3-DA86F85F1120}" type="slidenum">
              <a:rPr lang="en-US" smtClean="0">
                <a:solidFill>
                  <a:srgbClr val="4F271C"/>
                </a:solidFill>
              </a:rPr>
              <a:pPr/>
              <a:t>‹#›</a:t>
            </a:fld>
            <a:endParaRPr lang="en-US">
              <a:solidFill>
                <a:srgbClr val="4F271C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F891B-FEE0-4EAF-B944-3C05CC4D6893}" type="datetimeFigureOut">
              <a:rPr lang="en-US" smtClean="0">
                <a:solidFill>
                  <a:srgbClr val="4F271C"/>
                </a:solidFill>
              </a:rPr>
              <a:pPr/>
              <a:t>4/26/2013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5887-751F-4786-90D3-DA86F85F1120}" type="slidenum">
              <a:rPr lang="en-US" smtClean="0">
                <a:solidFill>
                  <a:srgbClr val="4F271C"/>
                </a:solidFill>
              </a:rPr>
              <a:pPr/>
              <a:t>‹#›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F891B-FEE0-4EAF-B944-3C05CC4D6893}" type="datetimeFigureOut">
              <a:rPr lang="en-US" smtClean="0">
                <a:solidFill>
                  <a:srgbClr val="4F271C"/>
                </a:solidFill>
              </a:rPr>
              <a:pPr/>
              <a:t>4/26/2013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5887-751F-4786-90D3-DA86F85F1120}" type="slidenum">
              <a:rPr lang="en-US" smtClean="0">
                <a:solidFill>
                  <a:srgbClr val="4F271C"/>
                </a:solidFill>
              </a:rPr>
              <a:pPr/>
              <a:t>‹#›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6FF891B-FEE0-4EAF-B944-3C05CC4D6893}" type="datetimeFigureOut">
              <a:rPr lang="en-US" smtClean="0">
                <a:solidFill>
                  <a:srgbClr val="E7DEC9"/>
                </a:solidFill>
              </a:rPr>
              <a:pPr/>
              <a:t>4/26/2013</a:t>
            </a:fld>
            <a:endParaRPr lang="en-US">
              <a:solidFill>
                <a:srgbClr val="E7DE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>
              <a:solidFill>
                <a:srgbClr val="E7DE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EC35887-751F-4786-90D3-DA86F85F1120}" type="slidenum">
              <a:rPr lang="en-US" smtClean="0">
                <a:solidFill>
                  <a:srgbClr val="E7DEC9"/>
                </a:solidFill>
              </a:rPr>
              <a:pPr/>
              <a:t>‹#›</a:t>
            </a:fld>
            <a:endParaRPr lang="en-US">
              <a:solidFill>
                <a:srgbClr val="E7DEC9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F891B-FEE0-4EAF-B944-3C05CC4D6893}" type="datetimeFigureOut">
              <a:rPr lang="en-US" smtClean="0">
                <a:solidFill>
                  <a:srgbClr val="4F271C"/>
                </a:solidFill>
              </a:rPr>
              <a:pPr/>
              <a:t>4/26/2013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5887-751F-4786-90D3-DA86F85F1120}" type="slidenum">
              <a:rPr lang="en-US" smtClean="0">
                <a:solidFill>
                  <a:srgbClr val="4F271C"/>
                </a:solidFill>
              </a:rPr>
              <a:pPr/>
              <a:t>‹#›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F891B-FEE0-4EAF-B944-3C05CC4D6893}" type="datetimeFigureOut">
              <a:rPr lang="en-US" smtClean="0">
                <a:solidFill>
                  <a:srgbClr val="4F271C"/>
                </a:solidFill>
              </a:rPr>
              <a:pPr/>
              <a:t>4/26/2013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5887-751F-4786-90D3-DA86F85F1120}" type="slidenum">
              <a:rPr lang="en-US" smtClean="0">
                <a:solidFill>
                  <a:srgbClr val="4F271C"/>
                </a:solidFill>
              </a:rPr>
              <a:pPr/>
              <a:t>‹#›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F891B-FEE0-4EAF-B944-3C05CC4D6893}" type="datetimeFigureOut">
              <a:rPr lang="en-US" smtClean="0">
                <a:solidFill>
                  <a:srgbClr val="4F271C"/>
                </a:solidFill>
              </a:rPr>
              <a:pPr/>
              <a:t>4/26/2013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5887-751F-4786-90D3-DA86F85F1120}" type="slidenum">
              <a:rPr lang="en-US" smtClean="0">
                <a:solidFill>
                  <a:srgbClr val="4F271C"/>
                </a:solidFill>
              </a:rPr>
              <a:pPr/>
              <a:t>‹#›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F891B-FEE0-4EAF-B944-3C05CC4D6893}" type="datetimeFigureOut">
              <a:rPr lang="en-US" smtClean="0">
                <a:solidFill>
                  <a:srgbClr val="4F271C"/>
                </a:solidFill>
              </a:rPr>
              <a:pPr/>
              <a:t>4/26/2013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5887-751F-4786-90D3-DA86F85F1120}" type="slidenum">
              <a:rPr lang="en-US" smtClean="0">
                <a:solidFill>
                  <a:srgbClr val="4F271C"/>
                </a:solidFill>
              </a:rPr>
              <a:pPr/>
              <a:t>‹#›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F891B-FEE0-4EAF-B944-3C05CC4D6893}" type="datetimeFigureOut">
              <a:rPr lang="en-US" smtClean="0">
                <a:solidFill>
                  <a:srgbClr val="4F271C"/>
                </a:solidFill>
              </a:rPr>
              <a:pPr/>
              <a:t>4/26/2013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5887-751F-4786-90D3-DA86F85F1120}" type="slidenum">
              <a:rPr lang="en-US" smtClean="0">
                <a:solidFill>
                  <a:srgbClr val="4F271C"/>
                </a:solidFill>
              </a:rPr>
              <a:pPr/>
              <a:t>‹#›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F891B-FEE0-4EAF-B944-3C05CC4D6893}" type="datetimeFigureOut">
              <a:rPr lang="en-US" smtClean="0">
                <a:solidFill>
                  <a:srgbClr val="E7DEC9"/>
                </a:solidFill>
              </a:rPr>
              <a:pPr/>
              <a:t>4/26/2013</a:t>
            </a:fld>
            <a:endParaRPr lang="en-US">
              <a:solidFill>
                <a:srgbClr val="E7DEC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5887-751F-4786-90D3-DA86F85F1120}" type="slidenum">
              <a:rPr lang="en-US" smtClean="0">
                <a:solidFill>
                  <a:srgbClr val="E7DEC9"/>
                </a:solidFill>
              </a:rPr>
              <a:pPr/>
              <a:t>‹#›</a:t>
            </a:fld>
            <a:endParaRPr lang="en-US">
              <a:solidFill>
                <a:srgbClr val="E7DEC9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6FF891B-FEE0-4EAF-B944-3C05CC4D6893}" type="datetimeFigureOut">
              <a:rPr lang="en-US" smtClean="0">
                <a:solidFill>
                  <a:srgbClr val="4F271C"/>
                </a:solidFill>
              </a:rPr>
              <a:pPr/>
              <a:t>4/26/2013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EC35887-751F-4786-90D3-DA86F85F1120}" type="slidenum">
              <a:rPr lang="en-US" smtClean="0">
                <a:solidFill>
                  <a:srgbClr val="4F271C"/>
                </a:solidFill>
              </a:rPr>
              <a:pPr/>
              <a:t>‹#›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Comma Rules: Phrases, Clauses, &amp; Conjunctions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Grammar Notes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610.3 </a:t>
            </a:r>
            <a:r>
              <a:rPr lang="en-US" dirty="0" smtClean="0"/>
              <a:t>Commas after Introductory Phrases &amp;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143000"/>
            <a:ext cx="8839200" cy="5715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Use a comma after an introductory participial phrase.</a:t>
            </a:r>
          </a:p>
          <a:p>
            <a:pPr lvl="1"/>
            <a:r>
              <a:rPr lang="en-US" dirty="0" smtClean="0"/>
              <a:t>Ex. </a:t>
            </a:r>
            <a:r>
              <a:rPr lang="en-US" dirty="0" smtClean="0">
                <a:solidFill>
                  <a:srgbClr val="FF0000"/>
                </a:solidFill>
              </a:rPr>
              <a:t>Determined to finish the sweater by Friday</a:t>
            </a:r>
            <a:r>
              <a:rPr lang="en-US" dirty="0" smtClean="0"/>
              <a:t>, my grandmother knit night and day.</a:t>
            </a:r>
          </a:p>
          <a:p>
            <a:r>
              <a:rPr lang="en-US" dirty="0" smtClean="0"/>
              <a:t>Use a comma after a long introductory prepositional phrase or after two or more short ones. </a:t>
            </a:r>
          </a:p>
          <a:p>
            <a:pPr lvl="1"/>
            <a:r>
              <a:rPr lang="en-US" dirty="0" smtClean="0"/>
              <a:t>Ex. </a:t>
            </a:r>
            <a:r>
              <a:rPr lang="en-US" dirty="0" smtClean="0">
                <a:solidFill>
                  <a:srgbClr val="FF0000"/>
                </a:solidFill>
              </a:rPr>
              <a:t>In the oddest places and a the strangest times</a:t>
            </a:r>
            <a:r>
              <a:rPr lang="en-US" dirty="0" smtClean="0"/>
              <a:t>, my grandmother can be found knitting madly away.</a:t>
            </a:r>
          </a:p>
          <a:p>
            <a:pPr lvl="1"/>
            <a:r>
              <a:rPr lang="en-US" b="1" dirty="0" smtClean="0"/>
              <a:t>Note</a:t>
            </a:r>
            <a:r>
              <a:rPr lang="en-US" dirty="0" smtClean="0"/>
              <a:t>: You may omit the comma if the introductory phrase is short.</a:t>
            </a:r>
          </a:p>
          <a:p>
            <a:pPr lvl="2"/>
            <a:r>
              <a:rPr lang="en-US" dirty="0" smtClean="0"/>
              <a:t>Ex. </a:t>
            </a:r>
            <a:r>
              <a:rPr lang="en-US" dirty="0" smtClean="0">
                <a:solidFill>
                  <a:srgbClr val="FF0000"/>
                </a:solidFill>
              </a:rPr>
              <a:t>Before breakfast </a:t>
            </a:r>
            <a:r>
              <a:rPr lang="en-US" dirty="0" smtClean="0"/>
              <a:t>my grandmother knits.</a:t>
            </a:r>
          </a:p>
          <a:p>
            <a:r>
              <a:rPr lang="en-US" dirty="0" smtClean="0"/>
              <a:t>Use a comma after an introductory adverb (subordinate) clause.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After the practice was over</a:t>
            </a:r>
            <a:r>
              <a:rPr lang="en-US" dirty="0" smtClean="0"/>
              <a:t>, Tina walked home.</a:t>
            </a:r>
          </a:p>
          <a:p>
            <a:pPr lvl="1"/>
            <a:r>
              <a:rPr lang="en-US" b="1" dirty="0" smtClean="0"/>
              <a:t>Note</a:t>
            </a:r>
            <a:r>
              <a:rPr lang="en-US" dirty="0" smtClean="0"/>
              <a:t>: A comma is not used if an adverb clause </a:t>
            </a:r>
            <a:r>
              <a:rPr lang="en-US" i="1" u="sng" dirty="0" smtClean="0"/>
              <a:t>follows</a:t>
            </a:r>
            <a:r>
              <a:rPr lang="en-US" dirty="0" smtClean="0"/>
              <a:t> the main clause and is needed to complete the meaning of the sentence.</a:t>
            </a:r>
          </a:p>
          <a:p>
            <a:pPr lvl="2"/>
            <a:r>
              <a:rPr lang="en-US" dirty="0" smtClean="0"/>
              <a:t>Ex. Tina practiced hard because she feared losing.</a:t>
            </a:r>
          </a:p>
          <a:p>
            <a:pPr lvl="1"/>
            <a:r>
              <a:rPr lang="en-US" b="1" dirty="0" smtClean="0"/>
              <a:t>Note</a:t>
            </a:r>
            <a:r>
              <a:rPr lang="en-US" dirty="0" smtClean="0"/>
              <a:t>: However, a comma </a:t>
            </a:r>
            <a:r>
              <a:rPr lang="en-US" dirty="0" smtClean="0"/>
              <a:t>is </a:t>
            </a:r>
            <a:r>
              <a:rPr lang="en-US" b="1" dirty="0" smtClean="0"/>
              <a:t>(can be) </a:t>
            </a:r>
            <a:r>
              <a:rPr lang="en-US" dirty="0" smtClean="0"/>
              <a:t>used if the adverb clause following the main clause begins with </a:t>
            </a:r>
            <a:r>
              <a:rPr lang="en-US" i="1" dirty="0" smtClean="0"/>
              <a:t>although, even though, while, </a:t>
            </a:r>
            <a:r>
              <a:rPr lang="en-US" dirty="0" smtClean="0"/>
              <a:t>or another conjunction expressing a </a:t>
            </a:r>
            <a:r>
              <a:rPr lang="en-US" u="sng" dirty="0" smtClean="0"/>
              <a:t>contrast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614.1</a:t>
            </a:r>
            <a:r>
              <a:rPr lang="en-US" dirty="0" smtClean="0"/>
              <a:t> Commas to Set off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 commas to set off items in a date.</a:t>
            </a:r>
          </a:p>
          <a:p>
            <a:pPr lvl="1"/>
            <a:r>
              <a:rPr lang="en-US" dirty="0" smtClean="0"/>
              <a:t>On September 30, 1997, my little sister entered our lives.</a:t>
            </a:r>
          </a:p>
          <a:p>
            <a:pPr lvl="1"/>
            <a:r>
              <a:rPr lang="en-US" dirty="0" smtClean="0"/>
              <a:t>He began working out on December 1, 2005, but quit by May 1, 2006.</a:t>
            </a:r>
          </a:p>
          <a:p>
            <a:r>
              <a:rPr lang="en-US" dirty="0" smtClean="0"/>
              <a:t>However, when only the month and year are given, no commas are needed.</a:t>
            </a:r>
          </a:p>
          <a:p>
            <a:pPr lvl="1"/>
            <a:r>
              <a:rPr lang="en-US" dirty="0" smtClean="0"/>
              <a:t>He began working out in December 2005 but quit by May 2006.</a:t>
            </a:r>
          </a:p>
          <a:p>
            <a:r>
              <a:rPr lang="en-US" dirty="0" smtClean="0"/>
              <a:t>When a full date appears in the middle of a sentence, commas are needed.</a:t>
            </a:r>
          </a:p>
          <a:p>
            <a:pPr lvl="1"/>
            <a:r>
              <a:rPr lang="en-US" dirty="0" smtClean="0"/>
              <a:t>On June 7, 1924, my great-grandfather met his future wife.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Phrases &amp;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Phrase</a:t>
            </a:r>
            <a:r>
              <a:rPr lang="en-US" dirty="0" smtClean="0"/>
              <a:t>: a group of related words that function as a single part of speech. </a:t>
            </a:r>
          </a:p>
          <a:p>
            <a:pPr lvl="1"/>
            <a:r>
              <a:rPr lang="en-US" dirty="0" smtClean="0"/>
              <a:t>Ex. </a:t>
            </a:r>
            <a:r>
              <a:rPr lang="en-US" dirty="0" smtClean="0">
                <a:solidFill>
                  <a:schemeClr val="accent1"/>
                </a:solidFill>
              </a:rPr>
              <a:t>Finishing the race </a:t>
            </a:r>
            <a:r>
              <a:rPr lang="en-US" dirty="0" smtClean="0">
                <a:solidFill>
                  <a:schemeClr val="accent2"/>
                </a:solidFill>
              </a:rPr>
              <a:t>will require </a:t>
            </a:r>
            <a:r>
              <a:rPr lang="en-US" dirty="0" smtClean="0">
                <a:solidFill>
                  <a:schemeClr val="accent4"/>
                </a:solidFill>
              </a:rPr>
              <a:t>running up some steep slopes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Finishing the race </a:t>
            </a:r>
            <a:r>
              <a:rPr lang="en-US" dirty="0" smtClean="0"/>
              <a:t>(this gerund phrase functions as a subject noun)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Will require </a:t>
            </a:r>
            <a:r>
              <a:rPr lang="en-US" dirty="0" smtClean="0"/>
              <a:t>(this phrase functions as a verb)</a:t>
            </a:r>
          </a:p>
          <a:p>
            <a:pPr lvl="2"/>
            <a:r>
              <a:rPr lang="en-US" dirty="0" smtClean="0">
                <a:solidFill>
                  <a:schemeClr val="accent4"/>
                </a:solidFill>
              </a:rPr>
              <a:t>Running up some steep slopes </a:t>
            </a:r>
            <a:r>
              <a:rPr lang="en-US" dirty="0" smtClean="0"/>
              <a:t>(this gerund phrase acts as an object noun)</a:t>
            </a:r>
          </a:p>
          <a:p>
            <a:r>
              <a:rPr lang="en-US" b="1" dirty="0" smtClean="0"/>
              <a:t>Clause</a:t>
            </a:r>
            <a:r>
              <a:rPr lang="en-US" dirty="0" smtClean="0"/>
              <a:t>: a group of related words that has both a subject and a predicate.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744.1 </a:t>
            </a:r>
            <a:r>
              <a:rPr lang="en-US" dirty="0" smtClean="0"/>
              <a:t>Independent and Dependent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Independent Clauses</a:t>
            </a:r>
            <a:r>
              <a:rPr lang="en-US" dirty="0" smtClean="0"/>
              <a:t>: present a complete thought and can stand alone as a sentence.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Dependent Clauses</a:t>
            </a:r>
            <a:r>
              <a:rPr lang="en-US" dirty="0" smtClean="0"/>
              <a:t>: (also called </a:t>
            </a:r>
            <a:r>
              <a:rPr lang="en-US" i="1" dirty="0" smtClean="0"/>
              <a:t>subordinate clauses</a:t>
            </a:r>
            <a:r>
              <a:rPr lang="en-US" dirty="0" smtClean="0"/>
              <a:t>) do not present a complete thought and cannot stand alone as a sentence.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Ex. </a:t>
            </a:r>
            <a:r>
              <a:rPr lang="en-US" dirty="0" smtClean="0">
                <a:solidFill>
                  <a:schemeClr val="accent4"/>
                </a:solidFill>
              </a:rPr>
              <a:t>Sparrows make nests in cattle barns (independent clause) </a:t>
            </a:r>
            <a:r>
              <a:rPr lang="en-US" dirty="0" smtClean="0">
                <a:solidFill>
                  <a:schemeClr val="accent5"/>
                </a:solidFill>
              </a:rPr>
              <a:t>so that they can stay warm during the winter (dependent clause).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Conjunctions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Conjunctions: connect individual words or groups of words. </a:t>
            </a:r>
          </a:p>
          <a:p>
            <a:pPr lvl="1"/>
            <a:r>
              <a:rPr lang="en-US" b="1" dirty="0" smtClean="0"/>
              <a:t>734.1 Coordinating Conjunctions</a:t>
            </a:r>
            <a:r>
              <a:rPr lang="en-US" dirty="0" smtClean="0"/>
              <a:t>: usually connect a word to a word, a phrase to a phrase, or a clause to a clause. The words, phrases, or clauses joined by a coordinating conjunction are equal in importance or are of the same type. </a:t>
            </a:r>
          </a:p>
          <a:p>
            <a:pPr lvl="1"/>
            <a:r>
              <a:rPr lang="en-US" b="1" dirty="0" smtClean="0"/>
              <a:t>734.2 Correlative Conjunctions</a:t>
            </a:r>
            <a:r>
              <a:rPr lang="en-US" dirty="0" smtClean="0"/>
              <a:t>: conjunctions used in pairs.</a:t>
            </a:r>
          </a:p>
          <a:p>
            <a:pPr lvl="1"/>
            <a:r>
              <a:rPr lang="en-US" b="1" dirty="0" smtClean="0"/>
              <a:t>734.3 Subordinating Conjunctions</a:t>
            </a:r>
            <a:r>
              <a:rPr lang="en-US" dirty="0" smtClean="0"/>
              <a:t>: connect two clauses that are </a:t>
            </a:r>
            <a:r>
              <a:rPr lang="en-US" i="1" dirty="0" smtClean="0"/>
              <a:t>not </a:t>
            </a:r>
            <a:r>
              <a:rPr lang="en-US" dirty="0" smtClean="0"/>
              <a:t>equally important, thereby showing the relationship between them. A subordinating conjunction connects a dependent clause to an independent clause in order to complete the meaning of the dependent clause.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Conjunctions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457200" y="1371599"/>
          <a:ext cx="8229600" cy="4953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5791200"/>
              </a:tblGrid>
              <a:tr h="1270787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Type Conjunctions 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Examples</a:t>
                      </a:r>
                      <a:endParaRPr lang="en-US" sz="2800" b="1" dirty="0"/>
                    </a:p>
                  </a:txBody>
                  <a:tcPr/>
                </a:tc>
              </a:tr>
              <a:tr h="82454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Coordinating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and, but,</a:t>
                      </a:r>
                      <a:r>
                        <a:rPr lang="en-US" sz="2400" baseline="0" dirty="0" smtClean="0"/>
                        <a:t> or nor, for, yet, so</a:t>
                      </a:r>
                      <a:endParaRPr lang="en-US" sz="2400" dirty="0"/>
                    </a:p>
                  </a:txBody>
                  <a:tcPr/>
                </a:tc>
              </a:tr>
              <a:tr h="82454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Correlative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either</a:t>
                      </a:r>
                      <a:r>
                        <a:rPr lang="en-US" sz="2400" baseline="0" dirty="0" smtClean="0"/>
                        <a:t>, or; neither, nor; not only, but also; both, and; whether, </a:t>
                      </a:r>
                      <a:r>
                        <a:rPr lang="en-US" sz="2400" baseline="0" dirty="0" smtClean="0"/>
                        <a:t>or</a:t>
                      </a:r>
                      <a:endParaRPr lang="en-US" sz="2400" dirty="0"/>
                    </a:p>
                  </a:txBody>
                  <a:tcPr/>
                </a:tc>
              </a:tr>
              <a:tr h="203312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Subordinating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after, although, as, as if, as</a:t>
                      </a:r>
                      <a:r>
                        <a:rPr lang="en-US" sz="2400" baseline="0" dirty="0" smtClean="0"/>
                        <a:t> long as, as though, because, before, if, in order that, provided that, since, so that, that, though, till, unless, until, when, where, whereas, while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653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Origin</vt:lpstr>
      <vt:lpstr>Comma Rules: Phrases, Clauses, &amp; Conjunctions</vt:lpstr>
      <vt:lpstr> 610.3 Commas after Introductory Phrases &amp; Clauses</vt:lpstr>
      <vt:lpstr>614.1 Commas to Set off Dates</vt:lpstr>
      <vt:lpstr>Phrases &amp; Clauses</vt:lpstr>
      <vt:lpstr>744.1 Independent and Dependent Clauses</vt:lpstr>
      <vt:lpstr>Conjunctions </vt:lpstr>
      <vt:lpstr>Kinds of Conjunctions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Comma Rules: Phrases, Clauses, &amp; Conjunctions</dc:title>
  <dc:creator>annag</dc:creator>
  <cp:lastModifiedBy>annag</cp:lastModifiedBy>
  <cp:revision>11</cp:revision>
  <dcterms:created xsi:type="dcterms:W3CDTF">2013-04-25T15:56:02Z</dcterms:created>
  <dcterms:modified xsi:type="dcterms:W3CDTF">2013-04-26T16:56:02Z</dcterms:modified>
</cp:coreProperties>
</file>