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9" r:id="rId5"/>
    <p:sldId id="273" r:id="rId6"/>
    <p:sldId id="276" r:id="rId7"/>
    <p:sldId id="272" r:id="rId8"/>
    <p:sldId id="277" r:id="rId9"/>
    <p:sldId id="267" r:id="rId10"/>
    <p:sldId id="262" r:id="rId11"/>
    <p:sldId id="260" r:id="rId12"/>
    <p:sldId id="261" r:id="rId13"/>
    <p:sldId id="258" r:id="rId14"/>
    <p:sldId id="270" r:id="rId15"/>
    <p:sldId id="278" r:id="rId16"/>
    <p:sldId id="263" r:id="rId17"/>
    <p:sldId id="266" r:id="rId18"/>
    <p:sldId id="274" r:id="rId19"/>
    <p:sldId id="275" r:id="rId20"/>
  </p:sldIdLst>
  <p:sldSz cx="9144000" cy="6858000" type="screen4x3"/>
  <p:notesSz cx="6858000" cy="9107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96" y="-3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920CE0-2B6C-4A30-BE36-21E220FFF1BF}" type="doc">
      <dgm:prSet loTypeId="urn:microsoft.com/office/officeart/2008/layout/PictureAccentList" loCatId="list" qsTypeId="urn:microsoft.com/office/officeart/2005/8/quickstyle/simple1" qsCatId="simple" csTypeId="urn:microsoft.com/office/officeart/2005/8/colors/accent3_2" csCatId="accent3" phldr="1"/>
      <dgm:spPr/>
      <dgm:t>
        <a:bodyPr/>
        <a:lstStyle/>
        <a:p>
          <a:endParaRPr lang="en-US"/>
        </a:p>
      </dgm:t>
    </dgm:pt>
    <dgm:pt modelId="{35BF477D-3621-400A-8C55-2740C6689A52}">
      <dgm:prSet phldrT="[Text]" custT="1"/>
      <dgm:spPr/>
      <dgm:t>
        <a:bodyPr/>
        <a:lstStyle/>
        <a:p>
          <a:pPr>
            <a:spcAft>
              <a:spcPts val="0"/>
            </a:spcAft>
          </a:pPr>
          <a:r>
            <a:rPr lang="en-US" sz="4000" dirty="0" smtClean="0">
              <a:solidFill>
                <a:schemeClr val="tx1"/>
              </a:solidFill>
            </a:rPr>
            <a:t>Topic Sentence: </a:t>
          </a:r>
        </a:p>
        <a:p>
          <a:pPr>
            <a:spcAft>
              <a:spcPts val="0"/>
            </a:spcAft>
          </a:pPr>
          <a:r>
            <a:rPr lang="en-US" sz="2800" dirty="0" smtClean="0">
              <a:solidFill>
                <a:schemeClr val="tx1"/>
              </a:solidFill>
            </a:rPr>
            <a:t>Focus on one main point to support thesis</a:t>
          </a:r>
          <a:endParaRPr lang="en-US" sz="4600" dirty="0">
            <a:solidFill>
              <a:schemeClr val="tx1"/>
            </a:solidFill>
          </a:endParaRPr>
        </a:p>
      </dgm:t>
    </dgm:pt>
    <dgm:pt modelId="{A1382292-A2B9-4A20-8775-104AB9598C72}" type="parTrans" cxnId="{3034FEFE-8621-4C27-9E37-43B7545D85AE}">
      <dgm:prSet/>
      <dgm:spPr/>
      <dgm:t>
        <a:bodyPr/>
        <a:lstStyle/>
        <a:p>
          <a:endParaRPr lang="en-US"/>
        </a:p>
      </dgm:t>
    </dgm:pt>
    <dgm:pt modelId="{421787BA-120D-4562-9EDA-26DEFE3AC412}" type="sibTrans" cxnId="{3034FEFE-8621-4C27-9E37-43B7545D85AE}">
      <dgm:prSet/>
      <dgm:spPr/>
      <dgm:t>
        <a:bodyPr/>
        <a:lstStyle/>
        <a:p>
          <a:endParaRPr lang="en-US"/>
        </a:p>
      </dgm:t>
    </dgm:pt>
    <dgm:pt modelId="{81BE2FA4-32A7-4536-B365-263F2203A573}">
      <dgm:prSet phldrT="[Text]"/>
      <dgm:spPr/>
      <dgm:t>
        <a:bodyPr/>
        <a:lstStyle/>
        <a:p>
          <a:r>
            <a:rPr lang="en-US" dirty="0" smtClean="0">
              <a:solidFill>
                <a:schemeClr val="tx1"/>
              </a:solidFill>
            </a:rPr>
            <a:t>Evidence: specific support of the point</a:t>
          </a:r>
          <a:endParaRPr lang="en-US" dirty="0">
            <a:solidFill>
              <a:schemeClr val="tx1"/>
            </a:solidFill>
          </a:endParaRPr>
        </a:p>
      </dgm:t>
    </dgm:pt>
    <dgm:pt modelId="{49AC6184-781D-4EB7-8A43-3DE21F4F1793}" type="parTrans" cxnId="{06C3B68E-3DEF-4DB4-BEB7-BCABBADFF086}">
      <dgm:prSet/>
      <dgm:spPr/>
      <dgm:t>
        <a:bodyPr/>
        <a:lstStyle/>
        <a:p>
          <a:endParaRPr lang="en-US"/>
        </a:p>
      </dgm:t>
    </dgm:pt>
    <dgm:pt modelId="{6EE80A33-402A-455E-8EAA-33F3F8DA98C1}" type="sibTrans" cxnId="{06C3B68E-3DEF-4DB4-BEB7-BCABBADFF086}">
      <dgm:prSet/>
      <dgm:spPr/>
      <dgm:t>
        <a:bodyPr/>
        <a:lstStyle/>
        <a:p>
          <a:endParaRPr lang="en-US"/>
        </a:p>
      </dgm:t>
    </dgm:pt>
    <dgm:pt modelId="{BCBE67AD-225B-4631-AF81-597E6C8A0192}">
      <dgm:prSet phldrT="[Text]"/>
      <dgm:spPr/>
      <dgm:t>
        <a:bodyPr/>
        <a:lstStyle/>
        <a:p>
          <a:r>
            <a:rPr lang="en-US" dirty="0" smtClean="0">
              <a:solidFill>
                <a:schemeClr val="tx1"/>
              </a:solidFill>
            </a:rPr>
            <a:t>Closing Sentence: complete comparison/show significance (why is it important?)</a:t>
          </a:r>
          <a:endParaRPr lang="en-US" dirty="0">
            <a:solidFill>
              <a:schemeClr val="tx1"/>
            </a:solidFill>
          </a:endParaRPr>
        </a:p>
      </dgm:t>
    </dgm:pt>
    <dgm:pt modelId="{B938418C-CB12-4279-BEE8-860C38AFCA36}" type="parTrans" cxnId="{20E0E258-2812-4E4D-96C6-D3DD68001A93}">
      <dgm:prSet/>
      <dgm:spPr/>
      <dgm:t>
        <a:bodyPr/>
        <a:lstStyle/>
        <a:p>
          <a:endParaRPr lang="en-US"/>
        </a:p>
      </dgm:t>
    </dgm:pt>
    <dgm:pt modelId="{A5A9C286-9AFB-47EA-9672-6ADB637A8C4B}" type="sibTrans" cxnId="{20E0E258-2812-4E4D-96C6-D3DD68001A93}">
      <dgm:prSet/>
      <dgm:spPr/>
      <dgm:t>
        <a:bodyPr/>
        <a:lstStyle/>
        <a:p>
          <a:endParaRPr lang="en-US"/>
        </a:p>
      </dgm:t>
    </dgm:pt>
    <dgm:pt modelId="{AA945325-E497-4768-A0A7-3A9EAA3D36AA}">
      <dgm:prSet phldrT="[Text]"/>
      <dgm:spPr/>
      <dgm:t>
        <a:bodyPr/>
        <a:lstStyle/>
        <a:p>
          <a:r>
            <a:rPr lang="en-US" dirty="0" smtClean="0">
              <a:solidFill>
                <a:schemeClr val="tx1"/>
              </a:solidFill>
            </a:rPr>
            <a:t>Evidence</a:t>
          </a:r>
          <a:endParaRPr lang="en-US" dirty="0">
            <a:solidFill>
              <a:schemeClr val="tx1"/>
            </a:solidFill>
          </a:endParaRPr>
        </a:p>
      </dgm:t>
    </dgm:pt>
    <dgm:pt modelId="{10E6ADEA-2F09-48FD-A074-8D827BC8A9A2}" type="parTrans" cxnId="{3C3CA6F6-CB08-458A-A6B7-47F2633286CE}">
      <dgm:prSet/>
      <dgm:spPr/>
      <dgm:t>
        <a:bodyPr/>
        <a:lstStyle/>
        <a:p>
          <a:endParaRPr lang="en-US"/>
        </a:p>
      </dgm:t>
    </dgm:pt>
    <dgm:pt modelId="{6227473C-0047-49D9-ABFA-F08603E5FAE8}" type="sibTrans" cxnId="{3C3CA6F6-CB08-458A-A6B7-47F2633286CE}">
      <dgm:prSet/>
      <dgm:spPr/>
      <dgm:t>
        <a:bodyPr/>
        <a:lstStyle/>
        <a:p>
          <a:endParaRPr lang="en-US"/>
        </a:p>
      </dgm:t>
    </dgm:pt>
    <dgm:pt modelId="{2DF486E1-E972-41B6-BA93-1A9827D1FCC1}">
      <dgm:prSet phldrT="[Text]"/>
      <dgm:spPr/>
      <dgm:t>
        <a:bodyPr/>
        <a:lstStyle/>
        <a:p>
          <a:r>
            <a:rPr lang="en-US" dirty="0" smtClean="0">
              <a:solidFill>
                <a:schemeClr val="tx1"/>
              </a:solidFill>
            </a:rPr>
            <a:t>Evidence</a:t>
          </a:r>
          <a:endParaRPr lang="en-US" dirty="0">
            <a:solidFill>
              <a:schemeClr val="tx1"/>
            </a:solidFill>
          </a:endParaRPr>
        </a:p>
      </dgm:t>
    </dgm:pt>
    <dgm:pt modelId="{4D640766-39EE-426C-8CE4-A6080F221BD3}" type="parTrans" cxnId="{47F0DCCA-034A-4B14-ACC7-AE4F8629FBDD}">
      <dgm:prSet/>
      <dgm:spPr/>
      <dgm:t>
        <a:bodyPr/>
        <a:lstStyle/>
        <a:p>
          <a:endParaRPr lang="en-US"/>
        </a:p>
      </dgm:t>
    </dgm:pt>
    <dgm:pt modelId="{75189CDD-0611-4D8D-84C1-A430B1DF64A5}" type="sibTrans" cxnId="{47F0DCCA-034A-4B14-ACC7-AE4F8629FBDD}">
      <dgm:prSet/>
      <dgm:spPr/>
      <dgm:t>
        <a:bodyPr/>
        <a:lstStyle/>
        <a:p>
          <a:endParaRPr lang="en-US"/>
        </a:p>
      </dgm:t>
    </dgm:pt>
    <dgm:pt modelId="{D93A9B85-9881-47FF-A871-73A43F7CCC2D}" type="pres">
      <dgm:prSet presAssocID="{04920CE0-2B6C-4A30-BE36-21E220FFF1BF}" presName="layout" presStyleCnt="0">
        <dgm:presLayoutVars>
          <dgm:chMax/>
          <dgm:chPref/>
          <dgm:dir/>
          <dgm:animOne val="branch"/>
          <dgm:animLvl val="lvl"/>
          <dgm:resizeHandles/>
        </dgm:presLayoutVars>
      </dgm:prSet>
      <dgm:spPr/>
      <dgm:t>
        <a:bodyPr/>
        <a:lstStyle/>
        <a:p>
          <a:endParaRPr lang="en-US"/>
        </a:p>
      </dgm:t>
    </dgm:pt>
    <dgm:pt modelId="{4165D37F-5FF8-4AB7-8F2F-7F64292F5246}" type="pres">
      <dgm:prSet presAssocID="{35BF477D-3621-400A-8C55-2740C6689A52}" presName="root" presStyleCnt="0">
        <dgm:presLayoutVars>
          <dgm:chMax/>
          <dgm:chPref val="4"/>
        </dgm:presLayoutVars>
      </dgm:prSet>
      <dgm:spPr/>
    </dgm:pt>
    <dgm:pt modelId="{3514547A-99AA-436B-9505-9A8691F28ECD}" type="pres">
      <dgm:prSet presAssocID="{35BF477D-3621-400A-8C55-2740C6689A52}" presName="rootComposite" presStyleCnt="0">
        <dgm:presLayoutVars/>
      </dgm:prSet>
      <dgm:spPr/>
    </dgm:pt>
    <dgm:pt modelId="{1BFAD320-AE4B-45C1-AEDA-13CFAE29ACD2}" type="pres">
      <dgm:prSet presAssocID="{35BF477D-3621-400A-8C55-2740C6689A52}" presName="rootText" presStyleLbl="node0" presStyleIdx="0" presStyleCnt="1" custScaleX="124614" custScaleY="130681">
        <dgm:presLayoutVars>
          <dgm:chMax/>
          <dgm:chPref val="4"/>
        </dgm:presLayoutVars>
      </dgm:prSet>
      <dgm:spPr/>
      <dgm:t>
        <a:bodyPr/>
        <a:lstStyle/>
        <a:p>
          <a:endParaRPr lang="en-US"/>
        </a:p>
      </dgm:t>
    </dgm:pt>
    <dgm:pt modelId="{BF3E8A33-FB72-48B5-BAD1-BDF69AED1E20}" type="pres">
      <dgm:prSet presAssocID="{35BF477D-3621-400A-8C55-2740C6689A52}" presName="childShape" presStyleCnt="0">
        <dgm:presLayoutVars>
          <dgm:chMax val="0"/>
          <dgm:chPref val="0"/>
        </dgm:presLayoutVars>
      </dgm:prSet>
      <dgm:spPr/>
    </dgm:pt>
    <dgm:pt modelId="{0D78B178-2700-451D-B5F0-86A2B23FB5B4}" type="pres">
      <dgm:prSet presAssocID="{81BE2FA4-32A7-4536-B365-263F2203A573}" presName="childComposite" presStyleCnt="0">
        <dgm:presLayoutVars>
          <dgm:chMax val="0"/>
          <dgm:chPref val="0"/>
        </dgm:presLayoutVars>
      </dgm:prSet>
      <dgm:spPr/>
    </dgm:pt>
    <dgm:pt modelId="{17FD772D-E68F-48EE-9ECE-390977D455E4}" type="pres">
      <dgm:prSet presAssocID="{81BE2FA4-32A7-4536-B365-263F2203A573}" presName="Image" presStyleLbl="node1" presStyleIdx="0" presStyleCnt="4" custLinFactNeighborX="-45920" custLinFactNeighborY="5501"/>
      <dgm:spPr/>
    </dgm:pt>
    <dgm:pt modelId="{FCA40BEA-BEB3-486D-90D8-2F5DA721AEA5}" type="pres">
      <dgm:prSet presAssocID="{81BE2FA4-32A7-4536-B365-263F2203A573}" presName="childText" presStyleLbl="lnNode1" presStyleIdx="0" presStyleCnt="4">
        <dgm:presLayoutVars>
          <dgm:chMax val="0"/>
          <dgm:chPref val="0"/>
          <dgm:bulletEnabled val="1"/>
        </dgm:presLayoutVars>
      </dgm:prSet>
      <dgm:spPr/>
      <dgm:t>
        <a:bodyPr/>
        <a:lstStyle/>
        <a:p>
          <a:endParaRPr lang="en-US"/>
        </a:p>
      </dgm:t>
    </dgm:pt>
    <dgm:pt modelId="{E4CE07E5-2686-4B1C-BDF2-D30AB139C0E7}" type="pres">
      <dgm:prSet presAssocID="{AA945325-E497-4768-A0A7-3A9EAA3D36AA}" presName="childComposite" presStyleCnt="0">
        <dgm:presLayoutVars>
          <dgm:chMax val="0"/>
          <dgm:chPref val="0"/>
        </dgm:presLayoutVars>
      </dgm:prSet>
      <dgm:spPr/>
    </dgm:pt>
    <dgm:pt modelId="{C5B01678-1EA8-4D32-B5D4-EDAF5DE143AF}" type="pres">
      <dgm:prSet presAssocID="{AA945325-E497-4768-A0A7-3A9EAA3D36AA}" presName="Image" presStyleLbl="node1" presStyleIdx="1" presStyleCnt="4" custLinFactNeighborX="-48397" custLinFactNeighborY="4802"/>
      <dgm:spPr/>
    </dgm:pt>
    <dgm:pt modelId="{0F919611-C33B-46B9-B370-CD72096603A8}" type="pres">
      <dgm:prSet presAssocID="{AA945325-E497-4768-A0A7-3A9EAA3D36AA}" presName="childText" presStyleLbl="lnNode1" presStyleIdx="1" presStyleCnt="4">
        <dgm:presLayoutVars>
          <dgm:chMax val="0"/>
          <dgm:chPref val="0"/>
          <dgm:bulletEnabled val="1"/>
        </dgm:presLayoutVars>
      </dgm:prSet>
      <dgm:spPr/>
      <dgm:t>
        <a:bodyPr/>
        <a:lstStyle/>
        <a:p>
          <a:endParaRPr lang="en-US"/>
        </a:p>
      </dgm:t>
    </dgm:pt>
    <dgm:pt modelId="{24D94D8C-5DC6-4AAE-800D-10F0BA42F694}" type="pres">
      <dgm:prSet presAssocID="{2DF486E1-E972-41B6-BA93-1A9827D1FCC1}" presName="childComposite" presStyleCnt="0">
        <dgm:presLayoutVars>
          <dgm:chMax val="0"/>
          <dgm:chPref val="0"/>
        </dgm:presLayoutVars>
      </dgm:prSet>
      <dgm:spPr/>
    </dgm:pt>
    <dgm:pt modelId="{33BD7589-5E9D-4FDD-ACED-3CE660DB143B}" type="pres">
      <dgm:prSet presAssocID="{2DF486E1-E972-41B6-BA93-1A9827D1FCC1}" presName="Image" presStyleLbl="node1" presStyleIdx="2" presStyleCnt="4" custLinFactNeighborX="-45920"/>
      <dgm:spPr/>
    </dgm:pt>
    <dgm:pt modelId="{10F65199-83C3-42AA-9FF1-AB8147D4BDFE}" type="pres">
      <dgm:prSet presAssocID="{2DF486E1-E972-41B6-BA93-1A9827D1FCC1}" presName="childText" presStyleLbl="lnNode1" presStyleIdx="2" presStyleCnt="4">
        <dgm:presLayoutVars>
          <dgm:chMax val="0"/>
          <dgm:chPref val="0"/>
          <dgm:bulletEnabled val="1"/>
        </dgm:presLayoutVars>
      </dgm:prSet>
      <dgm:spPr/>
      <dgm:t>
        <a:bodyPr/>
        <a:lstStyle/>
        <a:p>
          <a:endParaRPr lang="en-US"/>
        </a:p>
      </dgm:t>
    </dgm:pt>
    <dgm:pt modelId="{EA4848D4-4ADE-4D30-BD64-8CDE3870B98A}" type="pres">
      <dgm:prSet presAssocID="{BCBE67AD-225B-4631-AF81-597E6C8A0192}" presName="childComposite" presStyleCnt="0">
        <dgm:presLayoutVars>
          <dgm:chMax val="0"/>
          <dgm:chPref val="0"/>
        </dgm:presLayoutVars>
      </dgm:prSet>
      <dgm:spPr/>
    </dgm:pt>
    <dgm:pt modelId="{B33C942C-579A-4CD8-A9C8-679AC042D241}" type="pres">
      <dgm:prSet presAssocID="{BCBE67AD-225B-4631-AF81-597E6C8A0192}" presName="Image" presStyleLbl="node1" presStyleIdx="3" presStyleCnt="4"/>
      <dgm:spPr/>
    </dgm:pt>
    <dgm:pt modelId="{9D55621E-3EBC-4042-848E-9D625C1F1C3E}" type="pres">
      <dgm:prSet presAssocID="{BCBE67AD-225B-4631-AF81-597E6C8A0192}" presName="childText" presStyleLbl="lnNode1" presStyleIdx="3" presStyleCnt="4" custScaleX="136617" custLinFactNeighborX="-2362" custLinFactNeighborY="8358">
        <dgm:presLayoutVars>
          <dgm:chMax val="0"/>
          <dgm:chPref val="0"/>
          <dgm:bulletEnabled val="1"/>
        </dgm:presLayoutVars>
      </dgm:prSet>
      <dgm:spPr/>
      <dgm:t>
        <a:bodyPr/>
        <a:lstStyle/>
        <a:p>
          <a:endParaRPr lang="en-US"/>
        </a:p>
      </dgm:t>
    </dgm:pt>
  </dgm:ptLst>
  <dgm:cxnLst>
    <dgm:cxn modelId="{3034FEFE-8621-4C27-9E37-43B7545D85AE}" srcId="{04920CE0-2B6C-4A30-BE36-21E220FFF1BF}" destId="{35BF477D-3621-400A-8C55-2740C6689A52}" srcOrd="0" destOrd="0" parTransId="{A1382292-A2B9-4A20-8775-104AB9598C72}" sibTransId="{421787BA-120D-4562-9EDA-26DEFE3AC412}"/>
    <dgm:cxn modelId="{B1D218C3-80DB-4401-AF19-EE15B7041497}" type="presOf" srcId="{2DF486E1-E972-41B6-BA93-1A9827D1FCC1}" destId="{10F65199-83C3-42AA-9FF1-AB8147D4BDFE}" srcOrd="0" destOrd="0" presId="urn:microsoft.com/office/officeart/2008/layout/PictureAccentList"/>
    <dgm:cxn modelId="{2DCF5A16-D071-4C54-874E-876AA3CC00D6}" type="presOf" srcId="{04920CE0-2B6C-4A30-BE36-21E220FFF1BF}" destId="{D93A9B85-9881-47FF-A871-73A43F7CCC2D}" srcOrd="0" destOrd="0" presId="urn:microsoft.com/office/officeart/2008/layout/PictureAccentList"/>
    <dgm:cxn modelId="{D6E2A7D2-6B36-4843-83F0-5A01F2A5CD44}" type="presOf" srcId="{BCBE67AD-225B-4631-AF81-597E6C8A0192}" destId="{9D55621E-3EBC-4042-848E-9D625C1F1C3E}" srcOrd="0" destOrd="0" presId="urn:microsoft.com/office/officeart/2008/layout/PictureAccentList"/>
    <dgm:cxn modelId="{86AD1258-FB44-4E1F-A44A-BDC46C25FFAC}" type="presOf" srcId="{81BE2FA4-32A7-4536-B365-263F2203A573}" destId="{FCA40BEA-BEB3-486D-90D8-2F5DA721AEA5}" srcOrd="0" destOrd="0" presId="urn:microsoft.com/office/officeart/2008/layout/PictureAccentList"/>
    <dgm:cxn modelId="{8AB1EF74-3A50-417D-8F4A-EFEBFCA2DF08}" type="presOf" srcId="{35BF477D-3621-400A-8C55-2740C6689A52}" destId="{1BFAD320-AE4B-45C1-AEDA-13CFAE29ACD2}" srcOrd="0" destOrd="0" presId="urn:microsoft.com/office/officeart/2008/layout/PictureAccentList"/>
    <dgm:cxn modelId="{3C3CA6F6-CB08-458A-A6B7-47F2633286CE}" srcId="{35BF477D-3621-400A-8C55-2740C6689A52}" destId="{AA945325-E497-4768-A0A7-3A9EAA3D36AA}" srcOrd="1" destOrd="0" parTransId="{10E6ADEA-2F09-48FD-A074-8D827BC8A9A2}" sibTransId="{6227473C-0047-49D9-ABFA-F08603E5FAE8}"/>
    <dgm:cxn modelId="{20E0E258-2812-4E4D-96C6-D3DD68001A93}" srcId="{35BF477D-3621-400A-8C55-2740C6689A52}" destId="{BCBE67AD-225B-4631-AF81-597E6C8A0192}" srcOrd="3" destOrd="0" parTransId="{B938418C-CB12-4279-BEE8-860C38AFCA36}" sibTransId="{A5A9C286-9AFB-47EA-9672-6ADB637A8C4B}"/>
    <dgm:cxn modelId="{2025FDD0-902C-4842-AA05-8D7A128562E0}" type="presOf" srcId="{AA945325-E497-4768-A0A7-3A9EAA3D36AA}" destId="{0F919611-C33B-46B9-B370-CD72096603A8}" srcOrd="0" destOrd="0" presId="urn:microsoft.com/office/officeart/2008/layout/PictureAccentList"/>
    <dgm:cxn modelId="{47F0DCCA-034A-4B14-ACC7-AE4F8629FBDD}" srcId="{35BF477D-3621-400A-8C55-2740C6689A52}" destId="{2DF486E1-E972-41B6-BA93-1A9827D1FCC1}" srcOrd="2" destOrd="0" parTransId="{4D640766-39EE-426C-8CE4-A6080F221BD3}" sibTransId="{75189CDD-0611-4D8D-84C1-A430B1DF64A5}"/>
    <dgm:cxn modelId="{06C3B68E-3DEF-4DB4-BEB7-BCABBADFF086}" srcId="{35BF477D-3621-400A-8C55-2740C6689A52}" destId="{81BE2FA4-32A7-4536-B365-263F2203A573}" srcOrd="0" destOrd="0" parTransId="{49AC6184-781D-4EB7-8A43-3DE21F4F1793}" sibTransId="{6EE80A33-402A-455E-8EAA-33F3F8DA98C1}"/>
    <dgm:cxn modelId="{1B68A6AE-E2AE-4F1B-B81E-AB358DA34614}" type="presParOf" srcId="{D93A9B85-9881-47FF-A871-73A43F7CCC2D}" destId="{4165D37F-5FF8-4AB7-8F2F-7F64292F5246}" srcOrd="0" destOrd="0" presId="urn:microsoft.com/office/officeart/2008/layout/PictureAccentList"/>
    <dgm:cxn modelId="{6035ABFC-CC03-4B15-BD53-FD8405A45550}" type="presParOf" srcId="{4165D37F-5FF8-4AB7-8F2F-7F64292F5246}" destId="{3514547A-99AA-436B-9505-9A8691F28ECD}" srcOrd="0" destOrd="0" presId="urn:microsoft.com/office/officeart/2008/layout/PictureAccentList"/>
    <dgm:cxn modelId="{65BCD46F-A750-4524-9253-036B5EF42615}" type="presParOf" srcId="{3514547A-99AA-436B-9505-9A8691F28ECD}" destId="{1BFAD320-AE4B-45C1-AEDA-13CFAE29ACD2}" srcOrd="0" destOrd="0" presId="urn:microsoft.com/office/officeart/2008/layout/PictureAccentList"/>
    <dgm:cxn modelId="{4631DD58-2197-4CC6-9244-998D89D79790}" type="presParOf" srcId="{4165D37F-5FF8-4AB7-8F2F-7F64292F5246}" destId="{BF3E8A33-FB72-48B5-BAD1-BDF69AED1E20}" srcOrd="1" destOrd="0" presId="urn:microsoft.com/office/officeart/2008/layout/PictureAccentList"/>
    <dgm:cxn modelId="{C5B7C7DD-84A4-4D0F-A6F2-A6E41141C1F4}" type="presParOf" srcId="{BF3E8A33-FB72-48B5-BAD1-BDF69AED1E20}" destId="{0D78B178-2700-451D-B5F0-86A2B23FB5B4}" srcOrd="0" destOrd="0" presId="urn:microsoft.com/office/officeart/2008/layout/PictureAccentList"/>
    <dgm:cxn modelId="{BB6296D6-0EAD-40C0-AB21-6B588CC91E94}" type="presParOf" srcId="{0D78B178-2700-451D-B5F0-86A2B23FB5B4}" destId="{17FD772D-E68F-48EE-9ECE-390977D455E4}" srcOrd="0" destOrd="0" presId="urn:microsoft.com/office/officeart/2008/layout/PictureAccentList"/>
    <dgm:cxn modelId="{6CB9351B-CE23-4DC3-BD79-BBA45FF5F7D8}" type="presParOf" srcId="{0D78B178-2700-451D-B5F0-86A2B23FB5B4}" destId="{FCA40BEA-BEB3-486D-90D8-2F5DA721AEA5}" srcOrd="1" destOrd="0" presId="urn:microsoft.com/office/officeart/2008/layout/PictureAccentList"/>
    <dgm:cxn modelId="{C778011E-B117-44B6-88CA-42588E2BE8AC}" type="presParOf" srcId="{BF3E8A33-FB72-48B5-BAD1-BDF69AED1E20}" destId="{E4CE07E5-2686-4B1C-BDF2-D30AB139C0E7}" srcOrd="1" destOrd="0" presId="urn:microsoft.com/office/officeart/2008/layout/PictureAccentList"/>
    <dgm:cxn modelId="{96D370DD-27BE-4512-A7A0-CBB9266E5988}" type="presParOf" srcId="{E4CE07E5-2686-4B1C-BDF2-D30AB139C0E7}" destId="{C5B01678-1EA8-4D32-B5D4-EDAF5DE143AF}" srcOrd="0" destOrd="0" presId="urn:microsoft.com/office/officeart/2008/layout/PictureAccentList"/>
    <dgm:cxn modelId="{6868E022-BD96-4A06-9EB2-303A532378FE}" type="presParOf" srcId="{E4CE07E5-2686-4B1C-BDF2-D30AB139C0E7}" destId="{0F919611-C33B-46B9-B370-CD72096603A8}" srcOrd="1" destOrd="0" presId="urn:microsoft.com/office/officeart/2008/layout/PictureAccentList"/>
    <dgm:cxn modelId="{CCE56959-FE76-400E-B670-F91E7C8D857E}" type="presParOf" srcId="{BF3E8A33-FB72-48B5-BAD1-BDF69AED1E20}" destId="{24D94D8C-5DC6-4AAE-800D-10F0BA42F694}" srcOrd="2" destOrd="0" presId="urn:microsoft.com/office/officeart/2008/layout/PictureAccentList"/>
    <dgm:cxn modelId="{125457B9-7715-4AE1-843E-418A402359C3}" type="presParOf" srcId="{24D94D8C-5DC6-4AAE-800D-10F0BA42F694}" destId="{33BD7589-5E9D-4FDD-ACED-3CE660DB143B}" srcOrd="0" destOrd="0" presId="urn:microsoft.com/office/officeart/2008/layout/PictureAccentList"/>
    <dgm:cxn modelId="{D1B8F253-BC59-40F5-B34C-D30BBC8B7AE8}" type="presParOf" srcId="{24D94D8C-5DC6-4AAE-800D-10F0BA42F694}" destId="{10F65199-83C3-42AA-9FF1-AB8147D4BDFE}" srcOrd="1" destOrd="0" presId="urn:microsoft.com/office/officeart/2008/layout/PictureAccentList"/>
    <dgm:cxn modelId="{9AC583C1-5A81-4B67-96BB-F703CB9709C7}" type="presParOf" srcId="{BF3E8A33-FB72-48B5-BAD1-BDF69AED1E20}" destId="{EA4848D4-4ADE-4D30-BD64-8CDE3870B98A}" srcOrd="3" destOrd="0" presId="urn:microsoft.com/office/officeart/2008/layout/PictureAccentList"/>
    <dgm:cxn modelId="{98EB51F1-279E-466B-93EA-22355F7BA6C9}" type="presParOf" srcId="{EA4848D4-4ADE-4D30-BD64-8CDE3870B98A}" destId="{B33C942C-579A-4CD8-A9C8-679AC042D241}" srcOrd="0" destOrd="0" presId="urn:microsoft.com/office/officeart/2008/layout/PictureAccentList"/>
    <dgm:cxn modelId="{BDD80A2B-D47C-42B8-9EF1-2C9EB86ACF10}" type="presParOf" srcId="{EA4848D4-4ADE-4D30-BD64-8CDE3870B98A}" destId="{9D55621E-3EBC-4042-848E-9D625C1F1C3E}"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FAD320-AE4B-45C1-AEDA-13CFAE29ACD2}">
      <dsp:nvSpPr>
        <dsp:cNvPr id="0" name=""/>
        <dsp:cNvSpPr/>
      </dsp:nvSpPr>
      <dsp:spPr>
        <a:xfrm>
          <a:off x="609593" y="2165"/>
          <a:ext cx="7010413" cy="122528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ts val="0"/>
            </a:spcAft>
          </a:pPr>
          <a:r>
            <a:rPr lang="en-US" sz="4000" kern="1200" dirty="0" smtClean="0">
              <a:solidFill>
                <a:schemeClr val="tx1"/>
              </a:solidFill>
            </a:rPr>
            <a:t>Topic Sentence: </a:t>
          </a:r>
        </a:p>
        <a:p>
          <a:pPr lvl="0" algn="ctr" defTabSz="1778000">
            <a:lnSpc>
              <a:spcPct val="90000"/>
            </a:lnSpc>
            <a:spcBef>
              <a:spcPct val="0"/>
            </a:spcBef>
            <a:spcAft>
              <a:spcPts val="0"/>
            </a:spcAft>
          </a:pPr>
          <a:r>
            <a:rPr lang="en-US" sz="2800" kern="1200" dirty="0" smtClean="0">
              <a:solidFill>
                <a:schemeClr val="tx1"/>
              </a:solidFill>
            </a:rPr>
            <a:t>Focus on one main point to support thesis</a:t>
          </a:r>
          <a:endParaRPr lang="en-US" sz="4600" kern="1200" dirty="0">
            <a:solidFill>
              <a:schemeClr val="tx1"/>
            </a:solidFill>
          </a:endParaRPr>
        </a:p>
      </dsp:txBody>
      <dsp:txXfrm>
        <a:off x="645480" y="38052"/>
        <a:ext cx="6938639" cy="1153513"/>
      </dsp:txXfrm>
    </dsp:sp>
    <dsp:sp modelId="{17FD772D-E68F-48EE-9ECE-390977D455E4}">
      <dsp:nvSpPr>
        <dsp:cNvPr id="0" name=""/>
        <dsp:cNvSpPr/>
      </dsp:nvSpPr>
      <dsp:spPr>
        <a:xfrm>
          <a:off x="1295403" y="1447802"/>
          <a:ext cx="937617" cy="937617"/>
        </a:xfrm>
        <a:prstGeom prst="roundRect">
          <a:avLst>
            <a:gd name="adj" fmla="val 166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A40BEA-BEB3-486D-90D8-2F5DA721AEA5}">
      <dsp:nvSpPr>
        <dsp:cNvPr id="0" name=""/>
        <dsp:cNvSpPr/>
      </dsp:nvSpPr>
      <dsp:spPr>
        <a:xfrm>
          <a:off x="2719831" y="1396223"/>
          <a:ext cx="4631828" cy="937617"/>
        </a:xfrm>
        <a:prstGeom prst="roundRect">
          <a:avLst>
            <a:gd name="adj" fmla="val 166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Evidence: specific support of the point</a:t>
          </a:r>
          <a:endParaRPr lang="en-US" sz="2000" kern="1200" dirty="0">
            <a:solidFill>
              <a:schemeClr val="tx1"/>
            </a:solidFill>
          </a:endParaRPr>
        </a:p>
      </dsp:txBody>
      <dsp:txXfrm>
        <a:off x="2765610" y="1442002"/>
        <a:ext cx="4540270" cy="846059"/>
      </dsp:txXfrm>
    </dsp:sp>
    <dsp:sp modelId="{C5B01678-1EA8-4D32-B5D4-EDAF5DE143AF}">
      <dsp:nvSpPr>
        <dsp:cNvPr id="0" name=""/>
        <dsp:cNvSpPr/>
      </dsp:nvSpPr>
      <dsp:spPr>
        <a:xfrm>
          <a:off x="1272179" y="2491379"/>
          <a:ext cx="937617" cy="937617"/>
        </a:xfrm>
        <a:prstGeom prst="roundRect">
          <a:avLst>
            <a:gd name="adj" fmla="val 166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919611-C33B-46B9-B370-CD72096603A8}">
      <dsp:nvSpPr>
        <dsp:cNvPr id="0" name=""/>
        <dsp:cNvSpPr/>
      </dsp:nvSpPr>
      <dsp:spPr>
        <a:xfrm>
          <a:off x="2719831" y="2446355"/>
          <a:ext cx="4631828" cy="937617"/>
        </a:xfrm>
        <a:prstGeom prst="roundRect">
          <a:avLst>
            <a:gd name="adj" fmla="val 166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Evidence</a:t>
          </a:r>
          <a:endParaRPr lang="en-US" sz="2000" kern="1200" dirty="0">
            <a:solidFill>
              <a:schemeClr val="tx1"/>
            </a:solidFill>
          </a:endParaRPr>
        </a:p>
      </dsp:txBody>
      <dsp:txXfrm>
        <a:off x="2765610" y="2492134"/>
        <a:ext cx="4540270" cy="846059"/>
      </dsp:txXfrm>
    </dsp:sp>
    <dsp:sp modelId="{33BD7589-5E9D-4FDD-ACED-3CE660DB143B}">
      <dsp:nvSpPr>
        <dsp:cNvPr id="0" name=""/>
        <dsp:cNvSpPr/>
      </dsp:nvSpPr>
      <dsp:spPr>
        <a:xfrm>
          <a:off x="1295403" y="3496486"/>
          <a:ext cx="937617" cy="937617"/>
        </a:xfrm>
        <a:prstGeom prst="roundRect">
          <a:avLst>
            <a:gd name="adj" fmla="val 166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F65199-83C3-42AA-9FF1-AB8147D4BDFE}">
      <dsp:nvSpPr>
        <dsp:cNvPr id="0" name=""/>
        <dsp:cNvSpPr/>
      </dsp:nvSpPr>
      <dsp:spPr>
        <a:xfrm>
          <a:off x="2719831" y="3496486"/>
          <a:ext cx="4631828" cy="937617"/>
        </a:xfrm>
        <a:prstGeom prst="roundRect">
          <a:avLst>
            <a:gd name="adj" fmla="val 166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Evidence</a:t>
          </a:r>
          <a:endParaRPr lang="en-US" sz="2000" kern="1200" dirty="0">
            <a:solidFill>
              <a:schemeClr val="tx1"/>
            </a:solidFill>
          </a:endParaRPr>
        </a:p>
      </dsp:txBody>
      <dsp:txXfrm>
        <a:off x="2765610" y="3542265"/>
        <a:ext cx="4540270" cy="846059"/>
      </dsp:txXfrm>
    </dsp:sp>
    <dsp:sp modelId="{B33C942C-579A-4CD8-A9C8-679AC042D241}">
      <dsp:nvSpPr>
        <dsp:cNvPr id="0" name=""/>
        <dsp:cNvSpPr/>
      </dsp:nvSpPr>
      <dsp:spPr>
        <a:xfrm>
          <a:off x="877939" y="4546617"/>
          <a:ext cx="937617" cy="937617"/>
        </a:xfrm>
        <a:prstGeom prst="roundRect">
          <a:avLst>
            <a:gd name="adj" fmla="val 166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55621E-3EBC-4042-848E-9D625C1F1C3E}">
      <dsp:nvSpPr>
        <dsp:cNvPr id="0" name=""/>
        <dsp:cNvSpPr/>
      </dsp:nvSpPr>
      <dsp:spPr>
        <a:xfrm>
          <a:off x="914391" y="4548782"/>
          <a:ext cx="6327865" cy="937617"/>
        </a:xfrm>
        <a:prstGeom prst="roundRect">
          <a:avLst>
            <a:gd name="adj" fmla="val 166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Closing Sentence: complete comparison/show significance (why is it important?)</a:t>
          </a:r>
          <a:endParaRPr lang="en-US" sz="2000" kern="1200" dirty="0">
            <a:solidFill>
              <a:schemeClr val="tx1"/>
            </a:solidFill>
          </a:endParaRPr>
        </a:p>
      </dsp:txBody>
      <dsp:txXfrm>
        <a:off x="960170" y="4594561"/>
        <a:ext cx="6236307" cy="846059"/>
      </dsp:txXfrm>
    </dsp:sp>
  </dsp:spTree>
</dsp:drawing>
</file>

<file path=ppt/diagrams/layout1.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307ACC-F8B5-43ED-8364-C76BE99B9F76}" type="datetimeFigureOut">
              <a:rPr lang="en-US" smtClean="0"/>
              <a:pPr/>
              <a:t>8/12/2012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7757-B98C-4D26-834C-8E0F65A48A7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307ACC-F8B5-43ED-8364-C76BE99B9F76}" type="datetimeFigureOut">
              <a:rPr lang="en-US" smtClean="0"/>
              <a:pPr/>
              <a:t>8/12/2012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7757-B98C-4D26-834C-8E0F65A48A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307ACC-F8B5-43ED-8364-C76BE99B9F76}" type="datetimeFigureOut">
              <a:rPr lang="en-US" smtClean="0"/>
              <a:pPr/>
              <a:t>8/12/2012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7757-B98C-4D26-834C-8E0F65A48A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307ACC-F8B5-43ED-8364-C76BE99B9F76}" type="datetimeFigureOut">
              <a:rPr lang="en-US" smtClean="0"/>
              <a:pPr/>
              <a:t>8/12/2012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7757-B98C-4D26-834C-8E0F65A48A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307ACC-F8B5-43ED-8364-C76BE99B9F76}" type="datetimeFigureOut">
              <a:rPr lang="en-US" smtClean="0"/>
              <a:pPr/>
              <a:t>8/12/2012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627757-B98C-4D26-834C-8E0F65A48A7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307ACC-F8B5-43ED-8364-C76BE99B9F76}" type="datetimeFigureOut">
              <a:rPr lang="en-US" smtClean="0"/>
              <a:pPr/>
              <a:t>8/12/2012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627757-B98C-4D26-834C-8E0F65A48A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307ACC-F8B5-43ED-8364-C76BE99B9F76}" type="datetimeFigureOut">
              <a:rPr lang="en-US" smtClean="0"/>
              <a:pPr/>
              <a:t>8/12/2012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627757-B98C-4D26-834C-8E0F65A48A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307ACC-F8B5-43ED-8364-C76BE99B9F76}" type="datetimeFigureOut">
              <a:rPr lang="en-US" smtClean="0"/>
              <a:pPr/>
              <a:t>8/12/2012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627757-B98C-4D26-834C-8E0F65A48A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307ACC-F8B5-43ED-8364-C76BE99B9F76}" type="datetimeFigureOut">
              <a:rPr lang="en-US" smtClean="0"/>
              <a:pPr/>
              <a:t>8/12/2012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627757-B98C-4D26-834C-8E0F65A48A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307ACC-F8B5-43ED-8364-C76BE99B9F76}" type="datetimeFigureOut">
              <a:rPr lang="en-US" smtClean="0"/>
              <a:pPr/>
              <a:t>8/12/2012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627757-B98C-4D26-834C-8E0F65A48A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307ACC-F8B5-43ED-8364-C76BE99B9F76}" type="datetimeFigureOut">
              <a:rPr lang="en-US" smtClean="0"/>
              <a:pPr/>
              <a:t>8/12/2012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627757-B98C-4D26-834C-8E0F65A48A7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307ACC-F8B5-43ED-8364-C76BE99B9F76}" type="datetimeFigureOut">
              <a:rPr lang="en-US" smtClean="0"/>
              <a:pPr/>
              <a:t>8/12/2012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27757-B98C-4D26-834C-8E0F65A48A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enotes.com/topics/how-write-compare-contrast-essay" TargetMode="External"/><Relationship Id="rId2" Type="http://schemas.openxmlformats.org/officeDocument/2006/relationships/hyperlink" Target="http://www.enotes.com/topics/how-compare-two-character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enotes.com/topics/how-compare-two-character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enotes.com/topics/how-write-compare-contrast-essa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enotes.com/topics/how-compare-two-character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roanestate.edu/owl/Shades.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roanestate.edu/owl/Mac.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ritingcenter.unc.edu/handouts/comparing-and-contrasting/" TargetMode="External"/><Relationship Id="rId2" Type="http://schemas.openxmlformats.org/officeDocument/2006/relationships/hyperlink" Target="http://www.roanestate.edu/owl/Com_Con.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roanestate.edu/owl/Com_Con.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roanestate.edu/owl/Com_Con.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Compare and Contrast Paper</a:t>
            </a:r>
            <a:endParaRPr lang="en-US" dirty="0"/>
          </a:p>
        </p:txBody>
      </p:sp>
      <p:sp>
        <p:nvSpPr>
          <p:cNvPr id="3" name="Subtitle 2"/>
          <p:cNvSpPr>
            <a:spLocks noGrp="1"/>
          </p:cNvSpPr>
          <p:nvPr>
            <p:ph type="subTitle" idx="1"/>
          </p:nvPr>
        </p:nvSpPr>
        <p:spPr/>
        <p:txBody>
          <a:bodyPr/>
          <a:lstStyle/>
          <a:p>
            <a:r>
              <a:rPr lang="en-US" dirty="0" smtClean="0"/>
              <a:t>English 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 they’re alike and they’re different. So what? </a:t>
            </a:r>
            <a:endParaRPr lang="en-US" dirty="0"/>
          </a:p>
        </p:txBody>
      </p:sp>
      <p:sp>
        <p:nvSpPr>
          <p:cNvPr id="3" name="Content Placeholder 2"/>
          <p:cNvSpPr>
            <a:spLocks noGrp="1"/>
          </p:cNvSpPr>
          <p:nvPr>
            <p:ph idx="1"/>
          </p:nvPr>
        </p:nvSpPr>
        <p:spPr/>
        <p:txBody>
          <a:bodyPr>
            <a:normAutofit fontScale="92500"/>
          </a:bodyPr>
          <a:lstStyle/>
          <a:p>
            <a:r>
              <a:rPr lang="en-US" dirty="0" smtClean="0"/>
              <a:t>A good paper will not simply offer a summary of themes, characters, or plot. Your job is to think about how these comparisons and contrasts create </a:t>
            </a:r>
            <a:r>
              <a:rPr lang="en-US" b="1" dirty="0" smtClean="0"/>
              <a:t>meaningful connections to a larger issue</a:t>
            </a:r>
            <a:r>
              <a:rPr lang="en-US" dirty="0" smtClean="0"/>
              <a:t>. </a:t>
            </a:r>
          </a:p>
          <a:p>
            <a:r>
              <a:rPr lang="en-US" dirty="0" smtClean="0"/>
              <a:t>You must always make a </a:t>
            </a:r>
            <a:r>
              <a:rPr lang="en-US" b="1" dirty="0" smtClean="0"/>
              <a:t>larger argument </a:t>
            </a:r>
            <a:r>
              <a:rPr lang="en-US" dirty="0" smtClean="0"/>
              <a:t>about the meaning of the similarities and differences, and you must always support those arguments with specific examples from the work.</a:t>
            </a:r>
            <a:endParaRPr lang="en-US" dirty="0"/>
          </a:p>
        </p:txBody>
      </p:sp>
      <p:sp>
        <p:nvSpPr>
          <p:cNvPr id="4" name="Rectangle 3"/>
          <p:cNvSpPr/>
          <p:nvPr/>
        </p:nvSpPr>
        <p:spPr>
          <a:xfrm>
            <a:off x="1600200" y="6324600"/>
            <a:ext cx="5943600" cy="369332"/>
          </a:xfrm>
          <a:prstGeom prst="rect">
            <a:avLst/>
          </a:prstGeom>
        </p:spPr>
        <p:txBody>
          <a:bodyPr wrap="square">
            <a:spAutoFit/>
          </a:bodyPr>
          <a:lstStyle/>
          <a:p>
            <a:r>
              <a:rPr lang="en-US" dirty="0" smtClean="0">
                <a:hlinkClick r:id="rId2"/>
              </a:rPr>
              <a:t>http://www.enotes.com/topics/how-compare-two-characters</a:t>
            </a:r>
            <a:r>
              <a:rPr lang="en-US" dirty="0" smtClean="0"/>
              <a:t> </a:t>
            </a:r>
            <a:endParaRPr lang="en-US" dirty="0"/>
          </a:p>
        </p:txBody>
      </p:sp>
      <p:sp>
        <p:nvSpPr>
          <p:cNvPr id="5" name="Rectangle 4"/>
          <p:cNvSpPr/>
          <p:nvPr/>
        </p:nvSpPr>
        <p:spPr>
          <a:xfrm>
            <a:off x="1371600" y="5943600"/>
            <a:ext cx="6629400" cy="369332"/>
          </a:xfrm>
          <a:prstGeom prst="rect">
            <a:avLst/>
          </a:prstGeom>
        </p:spPr>
        <p:txBody>
          <a:bodyPr wrap="square">
            <a:spAutoFit/>
          </a:bodyPr>
          <a:lstStyle/>
          <a:p>
            <a:r>
              <a:rPr lang="en-US" dirty="0" smtClean="0">
                <a:hlinkClick r:id="rId3"/>
              </a:rPr>
              <a:t>http://www.enotes.com/topics/how-write-compare-contrast-essay</a:t>
            </a:r>
            <a:r>
              <a:rPr lang="en-US" dirty="0" smtClean="0"/>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8915400" cy="1143000"/>
          </a:xfrm>
        </p:spPr>
        <p:txBody>
          <a:bodyPr>
            <a:noAutofit/>
          </a:bodyPr>
          <a:lstStyle/>
          <a:p>
            <a:r>
              <a:rPr lang="en-US" sz="3200" b="1" dirty="0" smtClean="0"/>
              <a:t>Why are you comparing these </a:t>
            </a:r>
            <a:br>
              <a:rPr lang="en-US" sz="3200" b="1" dirty="0" smtClean="0"/>
            </a:br>
            <a:r>
              <a:rPr lang="en-US" sz="3200" b="1" dirty="0" smtClean="0"/>
              <a:t>two specific characters? </a:t>
            </a:r>
            <a:br>
              <a:rPr lang="en-US" sz="3200" b="1" dirty="0" smtClean="0"/>
            </a:br>
            <a:r>
              <a:rPr lang="en-US" sz="2400" dirty="0" smtClean="0"/>
              <a:t/>
            </a:r>
            <a:br>
              <a:rPr lang="en-US" sz="2400" dirty="0" smtClean="0"/>
            </a:br>
            <a:r>
              <a:rPr lang="en-US" sz="2400" dirty="0" smtClean="0"/>
              <a:t>You want to examine the two characters and the work they come from until you can complete the following statements:</a:t>
            </a:r>
            <a:br>
              <a:rPr lang="en-US" sz="2400" dirty="0" smtClean="0"/>
            </a:br>
            <a:r>
              <a:rPr lang="en-US" sz="2400" dirty="0" smtClean="0"/>
              <a:t/>
            </a:r>
            <a:br>
              <a:rPr lang="en-US" sz="2400" dirty="0" smtClean="0"/>
            </a:br>
            <a:endParaRPr lang="en-US" sz="2400" dirty="0"/>
          </a:p>
        </p:txBody>
      </p:sp>
      <p:sp>
        <p:nvSpPr>
          <p:cNvPr id="3" name="Content Placeholder 2"/>
          <p:cNvSpPr>
            <a:spLocks noGrp="1"/>
          </p:cNvSpPr>
          <p:nvPr>
            <p:ph idx="1"/>
          </p:nvPr>
        </p:nvSpPr>
        <p:spPr>
          <a:xfrm>
            <a:off x="457200" y="2332037"/>
            <a:ext cx="8229600" cy="4525963"/>
          </a:xfrm>
        </p:spPr>
        <p:txBody>
          <a:bodyPr>
            <a:normAutofit/>
          </a:bodyPr>
          <a:lstStyle/>
          <a:p>
            <a:r>
              <a:rPr lang="en-US" dirty="0" smtClean="0"/>
              <a:t>"These characters share the following characteristics: ___." </a:t>
            </a:r>
            <a:br>
              <a:rPr lang="en-US" dirty="0" smtClean="0"/>
            </a:br>
            <a:r>
              <a:rPr lang="en-US" dirty="0" smtClean="0"/>
              <a:t/>
            </a:r>
            <a:br>
              <a:rPr lang="en-US" dirty="0" smtClean="0"/>
            </a:br>
            <a:r>
              <a:rPr lang="en-US" dirty="0" smtClean="0"/>
              <a:t>"These characters differ in the following ways: ____." </a:t>
            </a:r>
            <a:br>
              <a:rPr lang="en-US" dirty="0" smtClean="0"/>
            </a:br>
            <a:r>
              <a:rPr lang="en-US" dirty="0" smtClean="0"/>
              <a:t/>
            </a:r>
            <a:br>
              <a:rPr lang="en-US" dirty="0" smtClean="0"/>
            </a:br>
            <a:r>
              <a:rPr lang="en-US" dirty="0" smtClean="0"/>
              <a:t>"These similarities and differences relate to the essential purposes in ____ because ____." </a:t>
            </a:r>
            <a:br>
              <a:rPr lang="en-US" dirty="0" smtClean="0"/>
            </a:br>
            <a:endParaRPr lang="en-US" dirty="0"/>
          </a:p>
        </p:txBody>
      </p:sp>
      <p:sp>
        <p:nvSpPr>
          <p:cNvPr id="4" name="Rectangle 3"/>
          <p:cNvSpPr/>
          <p:nvPr/>
        </p:nvSpPr>
        <p:spPr>
          <a:xfrm>
            <a:off x="1600200" y="6324600"/>
            <a:ext cx="5943600" cy="369332"/>
          </a:xfrm>
          <a:prstGeom prst="rect">
            <a:avLst/>
          </a:prstGeom>
        </p:spPr>
        <p:txBody>
          <a:bodyPr wrap="square">
            <a:spAutoFit/>
          </a:bodyPr>
          <a:lstStyle/>
          <a:p>
            <a:r>
              <a:rPr lang="en-US" dirty="0" smtClean="0">
                <a:hlinkClick r:id="rId2"/>
              </a:rPr>
              <a:t>http://www.enotes.com/topics/how-compare-two-characters</a:t>
            </a:r>
            <a:r>
              <a:rPr lang="en-US" dirty="0" smtClean="0"/>
              <a: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Create an effective thesis statement</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Again, you need to say </a:t>
            </a:r>
            <a:r>
              <a:rPr lang="en-US" b="1" i="1" dirty="0" smtClean="0"/>
              <a:t>why</a:t>
            </a:r>
            <a:r>
              <a:rPr lang="en-US" dirty="0" smtClean="0"/>
              <a:t> the comparison and contrast is worthy of note. Let’s say you want to compare and contrast the heroines of </a:t>
            </a:r>
            <a:r>
              <a:rPr lang="en-US" i="1" dirty="0" smtClean="0"/>
              <a:t>Pride and Prejudice </a:t>
            </a:r>
            <a:r>
              <a:rPr lang="en-US" dirty="0" smtClean="0"/>
              <a:t>and </a:t>
            </a:r>
            <a:r>
              <a:rPr lang="en-US" i="1" dirty="0" smtClean="0"/>
              <a:t>Jane Eyre. </a:t>
            </a:r>
          </a:p>
          <a:p>
            <a:r>
              <a:rPr lang="en-US" b="1" dirty="0" smtClean="0"/>
              <a:t>Example Thesis</a:t>
            </a:r>
            <a:r>
              <a:rPr lang="en-US" dirty="0" smtClean="0"/>
              <a:t>: “Although Elizabeth </a:t>
            </a:r>
            <a:r>
              <a:rPr lang="en-US" dirty="0" err="1" smtClean="0"/>
              <a:t>Bennet</a:t>
            </a:r>
            <a:r>
              <a:rPr lang="en-US" dirty="0" smtClean="0"/>
              <a:t> and Jane Eyre are very different on the outside, their shared internal values connects them in literary history and in the fight for women’s rights.” </a:t>
            </a:r>
          </a:p>
          <a:p>
            <a:r>
              <a:rPr lang="en-US" dirty="0" smtClean="0"/>
              <a:t>Now you have a reason for your efforts and a compelling case for your audience’s attention.</a:t>
            </a:r>
          </a:p>
          <a:p>
            <a:endParaRPr lang="en-US" dirty="0"/>
          </a:p>
        </p:txBody>
      </p:sp>
      <p:sp>
        <p:nvSpPr>
          <p:cNvPr id="4" name="Rectangle 3"/>
          <p:cNvSpPr/>
          <p:nvPr/>
        </p:nvSpPr>
        <p:spPr>
          <a:xfrm>
            <a:off x="1371600" y="6183868"/>
            <a:ext cx="6629400" cy="369332"/>
          </a:xfrm>
          <a:prstGeom prst="rect">
            <a:avLst/>
          </a:prstGeom>
        </p:spPr>
        <p:txBody>
          <a:bodyPr wrap="square">
            <a:spAutoFit/>
          </a:bodyPr>
          <a:lstStyle/>
          <a:p>
            <a:r>
              <a:rPr lang="en-US" dirty="0" smtClean="0">
                <a:hlinkClick r:id="rId2"/>
              </a:rPr>
              <a:t>http://www.enotes.com/topics/how-write-compare-contrast-essay</a:t>
            </a:r>
            <a:r>
              <a:rPr lang="en-US" dirty="0" smtClean="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Sentences</a:t>
            </a:r>
            <a:endParaRPr lang="en-US" dirty="0"/>
          </a:p>
        </p:txBody>
      </p:sp>
      <p:sp>
        <p:nvSpPr>
          <p:cNvPr id="3" name="Content Placeholder 2"/>
          <p:cNvSpPr>
            <a:spLocks noGrp="1"/>
          </p:cNvSpPr>
          <p:nvPr>
            <p:ph idx="1"/>
          </p:nvPr>
        </p:nvSpPr>
        <p:spPr/>
        <p:txBody>
          <a:bodyPr>
            <a:normAutofit fontScale="92500"/>
          </a:bodyPr>
          <a:lstStyle/>
          <a:p>
            <a:r>
              <a:rPr lang="en-US" dirty="0" smtClean="0"/>
              <a:t>If you're writing about </a:t>
            </a:r>
            <a:r>
              <a:rPr lang="en-US" i="1" dirty="0" smtClean="0"/>
              <a:t>Pride and Prejudice</a:t>
            </a:r>
            <a:r>
              <a:rPr lang="en-US" dirty="0" smtClean="0"/>
              <a:t>, don't write something like, "Darcy is male, and Elizabeth is female." </a:t>
            </a:r>
          </a:p>
          <a:p>
            <a:r>
              <a:rPr lang="en-US" dirty="0" smtClean="0"/>
              <a:t>Instead, write something like this: "Despite the fact that Darcy is male and rich and Elizabeth is female and relatively poor, they share the following characteristics: ____." </a:t>
            </a:r>
          </a:p>
          <a:p>
            <a:r>
              <a:rPr lang="en-US" dirty="0" smtClean="0"/>
              <a:t>And then finish by supplying striking examples in a way that explains the novel for your readers. </a:t>
            </a:r>
            <a:endParaRPr lang="en-US" dirty="0"/>
          </a:p>
        </p:txBody>
      </p:sp>
      <p:sp>
        <p:nvSpPr>
          <p:cNvPr id="4" name="Rectangle 3"/>
          <p:cNvSpPr/>
          <p:nvPr/>
        </p:nvSpPr>
        <p:spPr>
          <a:xfrm>
            <a:off x="1600200" y="6324600"/>
            <a:ext cx="5943600" cy="369332"/>
          </a:xfrm>
          <a:prstGeom prst="rect">
            <a:avLst/>
          </a:prstGeom>
        </p:spPr>
        <p:txBody>
          <a:bodyPr wrap="square">
            <a:spAutoFit/>
          </a:bodyPr>
          <a:lstStyle/>
          <a:p>
            <a:r>
              <a:rPr lang="en-US" dirty="0" smtClean="0">
                <a:hlinkClick r:id="rId2"/>
              </a:rPr>
              <a:t>http://www.enotes.com/topics/how-compare-two-characters</a:t>
            </a:r>
            <a:r>
              <a:rPr lang="en-US" dirty="0" smtClean="0"/>
              <a: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a:solidFill>
              <a:schemeClr val="accent2">
                <a:lumMod val="50000"/>
              </a:schemeClr>
            </a:solidFill>
          </a:ln>
        </p:spPr>
        <p:txBody>
          <a:bodyPr>
            <a:noAutofit/>
          </a:bodyPr>
          <a:lstStyle/>
          <a:p>
            <a:r>
              <a:rPr lang="en-US" sz="3200" dirty="0" smtClean="0"/>
              <a:t>Read the paragraph and decide what the main idea is and pick the best topic sentence.</a:t>
            </a:r>
            <a:endParaRPr lang="en-US" sz="3200" dirty="0"/>
          </a:p>
        </p:txBody>
      </p:sp>
      <p:sp>
        <p:nvSpPr>
          <p:cNvPr id="3" name="Content Placeholder 2"/>
          <p:cNvSpPr>
            <a:spLocks noGrp="1"/>
          </p:cNvSpPr>
          <p:nvPr>
            <p:ph idx="1"/>
          </p:nvPr>
        </p:nvSpPr>
        <p:spPr>
          <a:xfrm>
            <a:off x="457200" y="1600200"/>
            <a:ext cx="8229600" cy="3581400"/>
          </a:xfrm>
          <a:ln>
            <a:solidFill>
              <a:schemeClr val="accent2">
                <a:lumMod val="75000"/>
              </a:schemeClr>
            </a:solidFill>
          </a:ln>
        </p:spPr>
        <p:txBody>
          <a:bodyPr/>
          <a:lstStyle/>
          <a:p>
            <a:pPr marL="0" indent="0">
              <a:buNone/>
            </a:pPr>
            <a:r>
              <a:rPr lang="en-US" dirty="0" smtClean="0"/>
              <a:t>… It squatted in the clearing, so low that it did not seem to have been built for human beings. Rough gray stones covered the outside. The roof hung almost to the ground, and the front door and windows were in shadow. A thorny hedge surrounded it and made it impossible to reach the door knocker.</a:t>
            </a:r>
          </a:p>
          <a:p>
            <a:pPr marL="0" indent="0">
              <a:buNone/>
            </a:pPr>
            <a:endParaRPr lang="en-US" dirty="0"/>
          </a:p>
          <a:p>
            <a:pPr marL="0" indent="0">
              <a:buNone/>
            </a:pPr>
            <a:endParaRPr lang="en-US" dirty="0"/>
          </a:p>
        </p:txBody>
      </p:sp>
      <p:sp>
        <p:nvSpPr>
          <p:cNvPr id="4" name="Content Placeholder 2"/>
          <p:cNvSpPr txBox="1">
            <a:spLocks/>
          </p:cNvSpPr>
          <p:nvPr/>
        </p:nvSpPr>
        <p:spPr>
          <a:xfrm>
            <a:off x="457200" y="5334000"/>
            <a:ext cx="8229600" cy="1371600"/>
          </a:xfrm>
          <a:prstGeom prst="rect">
            <a:avLst/>
          </a:prstGeom>
          <a:ln>
            <a:solidFill>
              <a:schemeClr val="accent2">
                <a:lumMod val="75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mj-lt"/>
              <a:buAutoNum type="arabicPeriod"/>
            </a:pPr>
            <a:r>
              <a:rPr lang="en-US" sz="2400" dirty="0" smtClean="0"/>
              <a:t>We had been lost in the wood for hours.</a:t>
            </a:r>
          </a:p>
          <a:p>
            <a:pPr marL="514350" indent="-514350">
              <a:buFont typeface="+mj-lt"/>
              <a:buAutoNum type="arabicPeriod"/>
            </a:pPr>
            <a:r>
              <a:rPr lang="en-US" sz="2400" dirty="0" smtClean="0"/>
              <a:t>The house looked strange and unfriendly.</a:t>
            </a:r>
          </a:p>
          <a:p>
            <a:pPr marL="514350" indent="-514350">
              <a:buFont typeface="+mj-lt"/>
              <a:buAutoNum type="arabicPeriod"/>
            </a:pPr>
            <a:r>
              <a:rPr lang="en-US" sz="2400" dirty="0" smtClean="0"/>
              <a:t>I was tired and wanted to rest.</a:t>
            </a:r>
          </a:p>
          <a:p>
            <a:pPr marL="0" indent="0">
              <a:buFont typeface="Arial" pitchFamily="34" charset="0"/>
              <a:buNone/>
            </a:pPr>
            <a:endParaRPr lang="en-US" sz="2400" dirty="0" smtClean="0"/>
          </a:p>
          <a:p>
            <a:pPr marL="0" indent="0">
              <a:buFont typeface="Arial" pitchFamily="34" charset="0"/>
              <a:buNone/>
            </a:pPr>
            <a:endParaRPr lang="en-US" sz="2400" dirty="0"/>
          </a:p>
        </p:txBody>
      </p:sp>
    </p:spTree>
    <p:extLst>
      <p:ext uri="{BB962C8B-B14F-4D97-AF65-F5344CB8AC3E}">
        <p14:creationId xmlns:p14="http://schemas.microsoft.com/office/powerpoint/2010/main" val="3101686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Writing</a:t>
            </a:r>
            <a:endParaRPr lang="en-US" dirty="0"/>
          </a:p>
        </p:txBody>
      </p:sp>
      <p:sp>
        <p:nvSpPr>
          <p:cNvPr id="3" name="Content Placeholder 2"/>
          <p:cNvSpPr>
            <a:spLocks noGrp="1"/>
          </p:cNvSpPr>
          <p:nvPr>
            <p:ph idx="1"/>
          </p:nvPr>
        </p:nvSpPr>
        <p:spPr/>
        <p:txBody>
          <a:bodyPr/>
          <a:lstStyle/>
          <a:p>
            <a:r>
              <a:rPr lang="en-US" dirty="0" smtClean="0"/>
              <a:t>Follow directions and formatting (MLA)</a:t>
            </a:r>
          </a:p>
          <a:p>
            <a:pPr lvl="1"/>
            <a:r>
              <a:rPr lang="en-US" dirty="0" smtClean="0"/>
              <a:t>Double spaced, Times New Roman, 12 point font, 1-inch margins</a:t>
            </a:r>
          </a:p>
          <a:p>
            <a:r>
              <a:rPr lang="en-US" dirty="0" smtClean="0"/>
              <a:t>Spell out numbers (7-seven)</a:t>
            </a:r>
          </a:p>
          <a:p>
            <a:r>
              <a:rPr lang="en-US" i="1" dirty="0" smtClean="0"/>
              <a:t>Italicize</a:t>
            </a:r>
            <a:r>
              <a:rPr lang="en-US" dirty="0" smtClean="0"/>
              <a:t> book titles</a:t>
            </a:r>
          </a:p>
          <a:p>
            <a:r>
              <a:rPr lang="en-US" dirty="0" smtClean="0"/>
              <a:t>No personal pronouns (I, you, me, we, us…), slang words  or contractions</a:t>
            </a:r>
          </a:p>
          <a:p>
            <a:r>
              <a:rPr lang="en-US" dirty="0" smtClean="0"/>
              <a:t>SHOW don’t tell by using specific examples</a:t>
            </a:r>
            <a:endParaRPr lang="en-US" dirty="0"/>
          </a:p>
        </p:txBody>
      </p:sp>
    </p:spTree>
    <p:extLst>
      <p:ext uri="{BB962C8B-B14F-4D97-AF65-F5344CB8AC3E}">
        <p14:creationId xmlns:p14="http://schemas.microsoft.com/office/powerpoint/2010/main" val="41092296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Example </a:t>
            </a:r>
            <a:br>
              <a:rPr lang="en-US" dirty="0" smtClean="0"/>
            </a:br>
            <a:r>
              <a:rPr lang="en-US" dirty="0" smtClean="0"/>
              <a:t>Introduction:</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Alice Walker and Maya Angelou are two contemporary African-American writers.  Although almost a generation apart in age, both women display a remarkable similarity in their lives.  Each has written about her experiences growing up in the rural South, Ms. Walker through her essays and Ms. Angelou in her autobiographies.  Though they share similar backgrounds, each has a unique style which gives to us, the readers, the gift of their exquisite humanity, with all of its frailties and strengths, joys and sorrows. </a:t>
            </a:r>
          </a:p>
          <a:p>
            <a:pPr>
              <a:buNone/>
            </a:pPr>
            <a:r>
              <a:rPr lang="en-US" dirty="0" smtClean="0"/>
              <a:t> </a:t>
            </a:r>
            <a:endParaRPr lang="en-US" dirty="0"/>
          </a:p>
        </p:txBody>
      </p:sp>
      <p:sp>
        <p:nvSpPr>
          <p:cNvPr id="4" name="Rectangle 3"/>
          <p:cNvSpPr/>
          <p:nvPr/>
        </p:nvSpPr>
        <p:spPr>
          <a:xfrm>
            <a:off x="1905000" y="5657671"/>
            <a:ext cx="5953585" cy="1200329"/>
          </a:xfrm>
          <a:prstGeom prst="rect">
            <a:avLst/>
          </a:prstGeom>
        </p:spPr>
        <p:txBody>
          <a:bodyPr wrap="square">
            <a:spAutoFit/>
          </a:bodyPr>
          <a:lstStyle/>
          <a:p>
            <a:pPr algn="ctr"/>
            <a:endParaRPr lang="en-US" dirty="0" smtClean="0">
              <a:hlinkClick r:id="rId2"/>
            </a:endParaRPr>
          </a:p>
          <a:p>
            <a:pPr algn="ctr"/>
            <a:r>
              <a:rPr lang="en-US" b="1" dirty="0" smtClean="0"/>
              <a:t>Shades of Being Human</a:t>
            </a:r>
          </a:p>
          <a:p>
            <a:pPr algn="ctr"/>
            <a:r>
              <a:rPr lang="en-US" b="1" dirty="0" smtClean="0"/>
              <a:t>by Ella </a:t>
            </a:r>
            <a:r>
              <a:rPr lang="en-US" b="1" dirty="0" err="1" smtClean="0"/>
              <a:t>Berven</a:t>
            </a:r>
            <a:endParaRPr lang="en-US" b="1" dirty="0" smtClean="0"/>
          </a:p>
          <a:p>
            <a:pPr algn="ctr"/>
            <a:r>
              <a:rPr lang="en-US" dirty="0" smtClean="0">
                <a:hlinkClick r:id="rId2"/>
              </a:rPr>
              <a:t>http://www.roanestate.edu/owl/Shades.html</a:t>
            </a:r>
            <a:r>
              <a:rPr lang="en-US" dirty="0" smtClean="0"/>
              <a: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McDonalds and Fox's Diner are two popular restaurants in Lake City, Tennessee. </a:t>
            </a:r>
            <a:r>
              <a:rPr lang="en-US" dirty="0"/>
              <a:t>E</a:t>
            </a:r>
            <a:r>
              <a:rPr lang="en-US" dirty="0" smtClean="0"/>
              <a:t>ven though they both sell hamburgers in the same town, they have little else in common. They cater to different types of customers, service speed, and the handling of business affairs. The differences in McDonalds and Fox’s </a:t>
            </a:r>
            <a:r>
              <a:rPr lang="en-US" smtClean="0"/>
              <a:t>Diner affect </a:t>
            </a:r>
            <a:r>
              <a:rPr lang="en-US" dirty="0" smtClean="0"/>
              <a:t>the atmospheres of the two restaurants. </a:t>
            </a:r>
          </a:p>
          <a:p>
            <a:pPr>
              <a:buNone/>
            </a:pPr>
            <a:endParaRPr lang="en-US" dirty="0"/>
          </a:p>
        </p:txBody>
      </p:sp>
      <p:sp>
        <p:nvSpPr>
          <p:cNvPr id="4" name="Title 1"/>
          <p:cNvSpPr>
            <a:spLocks noGrp="1"/>
          </p:cNvSpPr>
          <p:nvPr>
            <p:ph type="title"/>
          </p:nvPr>
        </p:nvSpPr>
        <p:spPr/>
        <p:txBody>
          <a:bodyPr>
            <a:normAutofit fontScale="90000"/>
          </a:bodyPr>
          <a:lstStyle/>
          <a:p>
            <a:r>
              <a:rPr lang="en-US" dirty="0" smtClean="0"/>
              <a:t>Student Example (edited) </a:t>
            </a:r>
            <a:br>
              <a:rPr lang="en-US" dirty="0" smtClean="0"/>
            </a:br>
            <a:r>
              <a:rPr lang="en-US" dirty="0" smtClean="0"/>
              <a:t>Introduction:</a:t>
            </a:r>
            <a:endParaRPr lang="en-US" dirty="0"/>
          </a:p>
        </p:txBody>
      </p:sp>
      <p:sp>
        <p:nvSpPr>
          <p:cNvPr id="5" name="Rectangle 4"/>
          <p:cNvSpPr/>
          <p:nvPr/>
        </p:nvSpPr>
        <p:spPr>
          <a:xfrm>
            <a:off x="2459501" y="6183868"/>
            <a:ext cx="4246099" cy="369332"/>
          </a:xfrm>
          <a:prstGeom prst="rect">
            <a:avLst/>
          </a:prstGeom>
        </p:spPr>
        <p:txBody>
          <a:bodyPr wrap="none">
            <a:spAutoFit/>
          </a:bodyPr>
          <a:lstStyle/>
          <a:p>
            <a:r>
              <a:rPr lang="en-US" dirty="0" smtClean="0">
                <a:hlinkClick r:id="rId2"/>
              </a:rPr>
              <a:t>http://www.roanestate.edu/owl/Mac.html</a:t>
            </a:r>
            <a:r>
              <a:rPr lang="en-US"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Heading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0200261"/>
              </p:ext>
            </p:extLst>
          </p:nvPr>
        </p:nvGraphicFramePr>
        <p:xfrm>
          <a:off x="457200" y="1371600"/>
          <a:ext cx="8229600" cy="5257800"/>
        </p:xfrm>
        <a:graphic>
          <a:graphicData uri="http://schemas.openxmlformats.org/drawingml/2006/table">
            <a:tbl>
              <a:tblPr>
                <a:tableStyleId>{5C22544A-7EE6-4342-B048-85BDC9FD1C3A}</a:tableStyleId>
              </a:tblPr>
              <a:tblGrid>
                <a:gridCol w="8229600"/>
              </a:tblGrid>
              <a:tr h="5257800">
                <a:tc>
                  <a:txBody>
                    <a:bodyPr/>
                    <a:lstStyle/>
                    <a:p>
                      <a:pPr marL="0" marR="0" indent="304800" algn="r">
                        <a:lnSpc>
                          <a:spcPts val="2400"/>
                        </a:lnSpc>
                      </a:pPr>
                      <a:r>
                        <a:rPr lang="en-US" sz="2400" dirty="0">
                          <a:effectLst/>
                        </a:rPr>
                        <a:t>Last Name 1 </a:t>
                      </a:r>
                    </a:p>
                    <a:p>
                      <a:pPr marL="0" marR="0">
                        <a:lnSpc>
                          <a:spcPts val="2400"/>
                        </a:lnSpc>
                      </a:pPr>
                      <a:r>
                        <a:rPr lang="en-US" sz="2400" dirty="0">
                          <a:effectLst/>
                        </a:rPr>
                        <a:t>First and Last Name </a:t>
                      </a:r>
                      <a:endParaRPr lang="en-US" sz="2400" dirty="0" smtClean="0">
                        <a:effectLst/>
                      </a:endParaRPr>
                    </a:p>
                    <a:p>
                      <a:pPr marL="0" marR="0">
                        <a:lnSpc>
                          <a:spcPts val="2400"/>
                        </a:lnSpc>
                      </a:pPr>
                      <a:r>
                        <a:rPr lang="en-US" sz="2400" dirty="0">
                          <a:effectLst/>
                        </a:rPr>
                        <a:t/>
                      </a:r>
                      <a:br>
                        <a:rPr lang="en-US" sz="2400" dirty="0">
                          <a:effectLst/>
                        </a:rPr>
                      </a:br>
                      <a:r>
                        <a:rPr lang="en-US" sz="2400" dirty="0">
                          <a:effectLst/>
                        </a:rPr>
                        <a:t>Mrs. Graves </a:t>
                      </a:r>
                      <a:endParaRPr lang="en-US" sz="2400" dirty="0" smtClean="0">
                        <a:effectLst/>
                      </a:endParaRPr>
                    </a:p>
                    <a:p>
                      <a:pPr marL="0" marR="0">
                        <a:lnSpc>
                          <a:spcPts val="2400"/>
                        </a:lnSpc>
                      </a:pPr>
                      <a:r>
                        <a:rPr lang="en-US" sz="2400" dirty="0">
                          <a:effectLst/>
                        </a:rPr>
                        <a:t/>
                      </a:r>
                      <a:br>
                        <a:rPr lang="en-US" sz="2400" dirty="0">
                          <a:effectLst/>
                        </a:rPr>
                      </a:br>
                      <a:r>
                        <a:rPr lang="en-US" sz="2400" dirty="0">
                          <a:effectLst/>
                        </a:rPr>
                        <a:t>English </a:t>
                      </a:r>
                      <a:r>
                        <a:rPr lang="en-US" sz="2400" dirty="0" smtClean="0">
                          <a:effectLst/>
                        </a:rPr>
                        <a:t>I</a:t>
                      </a:r>
                    </a:p>
                    <a:p>
                      <a:pPr marL="0" marR="0">
                        <a:lnSpc>
                          <a:spcPts val="2400"/>
                        </a:lnSpc>
                      </a:pPr>
                      <a:r>
                        <a:rPr lang="en-US" sz="2400" dirty="0">
                          <a:effectLst/>
                        </a:rPr>
                        <a:t/>
                      </a:r>
                      <a:br>
                        <a:rPr lang="en-US" sz="2400" dirty="0">
                          <a:effectLst/>
                        </a:rPr>
                      </a:br>
                      <a:r>
                        <a:rPr lang="en-US" sz="2400" dirty="0" smtClean="0">
                          <a:effectLst/>
                        </a:rPr>
                        <a:t>2 December 2011 </a:t>
                      </a:r>
                    </a:p>
                    <a:p>
                      <a:pPr marL="0" marR="0">
                        <a:lnSpc>
                          <a:spcPts val="2400"/>
                        </a:lnSpc>
                      </a:pPr>
                      <a:endParaRPr lang="en-US" sz="2400" dirty="0">
                        <a:effectLst/>
                      </a:endParaRPr>
                    </a:p>
                    <a:p>
                      <a:pPr marL="0" marR="0" algn="ctr">
                        <a:lnSpc>
                          <a:spcPct val="115000"/>
                        </a:lnSpc>
                      </a:pPr>
                      <a:r>
                        <a:rPr lang="en-US" sz="2400" dirty="0" smtClean="0">
                          <a:effectLst/>
                        </a:rPr>
                        <a:t>Title</a:t>
                      </a:r>
                    </a:p>
                    <a:p>
                      <a:pPr marL="0" marR="0" algn="ctr">
                        <a:lnSpc>
                          <a:spcPct val="115000"/>
                        </a:lnSpc>
                      </a:pPr>
                      <a:endParaRPr lang="en-US" sz="2400" dirty="0">
                        <a:effectLst/>
                      </a:endParaRPr>
                    </a:p>
                    <a:p>
                      <a:pPr marL="0" marR="0" indent="304800">
                        <a:lnSpc>
                          <a:spcPts val="2400"/>
                        </a:lnSpc>
                      </a:pPr>
                      <a:r>
                        <a:rPr lang="en-US" sz="2400" dirty="0" smtClean="0">
                          <a:effectLst/>
                        </a:rPr>
                        <a:t>       This </a:t>
                      </a:r>
                      <a:r>
                        <a:rPr lang="en-US" sz="2400" dirty="0">
                          <a:effectLst/>
                        </a:rPr>
                        <a:t>should be your introduction paragraph. Remember to </a:t>
                      </a:r>
                      <a:endParaRPr lang="en-US" sz="2400" dirty="0" smtClean="0">
                        <a:effectLst/>
                      </a:endParaRPr>
                    </a:p>
                    <a:p>
                      <a:pPr marL="0" marR="0" indent="304800">
                        <a:lnSpc>
                          <a:spcPts val="2400"/>
                        </a:lnSpc>
                      </a:pPr>
                      <a:endParaRPr lang="en-US" sz="2400" dirty="0" smtClean="0">
                        <a:effectLst/>
                      </a:endParaRPr>
                    </a:p>
                    <a:p>
                      <a:pPr marL="0" marR="0" indent="304800">
                        <a:lnSpc>
                          <a:spcPts val="2400"/>
                        </a:lnSpc>
                      </a:pPr>
                      <a:r>
                        <a:rPr lang="en-US" sz="2400" dirty="0" smtClean="0">
                          <a:effectLst/>
                        </a:rPr>
                        <a:t>introduce your two people</a:t>
                      </a:r>
                      <a:r>
                        <a:rPr lang="en-US" sz="2400" baseline="0" dirty="0" smtClean="0">
                          <a:effectLst/>
                        </a:rPr>
                        <a:t> that you are comparing and </a:t>
                      </a:r>
                    </a:p>
                    <a:p>
                      <a:pPr marL="0" marR="0" indent="304800">
                        <a:lnSpc>
                          <a:spcPts val="2400"/>
                        </a:lnSpc>
                      </a:pPr>
                      <a:endParaRPr lang="en-US" sz="2400" baseline="0" dirty="0" smtClean="0">
                        <a:effectLst/>
                      </a:endParaRPr>
                    </a:p>
                    <a:p>
                      <a:pPr marL="0" marR="0" indent="304800">
                        <a:lnSpc>
                          <a:spcPts val="2400"/>
                        </a:lnSpc>
                      </a:pPr>
                      <a:r>
                        <a:rPr lang="en-US" sz="2400" baseline="0" dirty="0" smtClean="0">
                          <a:effectLst/>
                        </a:rPr>
                        <a:t>contrasting</a:t>
                      </a:r>
                      <a:r>
                        <a:rPr lang="en-US" sz="2400" dirty="0" smtClean="0">
                          <a:effectLst/>
                        </a:rPr>
                        <a:t>… </a:t>
                      </a:r>
                      <a:endParaRPr lang="en-US" sz="2400" dirty="0">
                        <a:effectLst/>
                        <a:latin typeface="Courier"/>
                        <a:ea typeface="Times New Roman"/>
                        <a:cs typeface="Times New Roman"/>
                      </a:endParaRPr>
                    </a:p>
                  </a:txBody>
                  <a:tcPr marL="9525" marR="9525" marT="9525" marB="9525"/>
                </a:tc>
              </a:tr>
            </a:tbl>
          </a:graphicData>
        </a:graphic>
      </p:graphicFrame>
    </p:spTree>
    <p:extLst>
      <p:ext uri="{BB962C8B-B14F-4D97-AF65-F5344CB8AC3E}">
        <p14:creationId xmlns:p14="http://schemas.microsoft.com/office/powerpoint/2010/main" val="3994359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4" name="Content Placeholder 3"/>
          <p:cNvSpPr>
            <a:spLocks noGrp="1"/>
          </p:cNvSpPr>
          <p:nvPr>
            <p:ph idx="1"/>
          </p:nvPr>
        </p:nvSpPr>
        <p:spPr>
          <a:xfrm>
            <a:off x="457200" y="1600200"/>
            <a:ext cx="8229600" cy="2751522"/>
          </a:xfrm>
          <a:prstGeom prst="rect">
            <a:avLst/>
          </a:prstGeom>
        </p:spPr>
        <p:txBody>
          <a:bodyPr wrap="square">
            <a:spAutoFit/>
          </a:bodyPr>
          <a:lstStyle/>
          <a:p>
            <a:r>
              <a:rPr lang="en-US" dirty="0" smtClean="0">
                <a:hlinkClick r:id="rId2"/>
              </a:rPr>
              <a:t>http://www.roanestate.edu/owl/Com_Con.html#q1</a:t>
            </a:r>
            <a:endParaRPr lang="en-US" dirty="0" smtClean="0"/>
          </a:p>
          <a:p>
            <a:endParaRPr lang="en-US" dirty="0"/>
          </a:p>
          <a:p>
            <a:r>
              <a:rPr lang="en-US" dirty="0">
                <a:hlinkClick r:id="rId3"/>
              </a:rPr>
              <a:t>http://writingcenter.unc.edu/handouts/comparing-and-contrasting/</a:t>
            </a:r>
            <a:endParaRPr lang="en-US" dirty="0"/>
          </a:p>
        </p:txBody>
      </p:sp>
    </p:spTree>
    <p:extLst>
      <p:ext uri="{BB962C8B-B14F-4D97-AF65-F5344CB8AC3E}">
        <p14:creationId xmlns:p14="http://schemas.microsoft.com/office/powerpoint/2010/main" val="252182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105400" y="1143000"/>
            <a:ext cx="3810000" cy="563231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 name="Rectangle 8"/>
          <p:cNvSpPr/>
          <p:nvPr/>
        </p:nvSpPr>
        <p:spPr>
          <a:xfrm>
            <a:off x="152400" y="1143000"/>
            <a:ext cx="4648200" cy="5632311"/>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4" name="Title 3"/>
          <p:cNvSpPr>
            <a:spLocks noGrp="1"/>
          </p:cNvSpPr>
          <p:nvPr>
            <p:ph type="title"/>
          </p:nvPr>
        </p:nvSpPr>
        <p:spPr>
          <a:xfrm>
            <a:off x="457200" y="-76200"/>
            <a:ext cx="8229600" cy="715962"/>
          </a:xfrm>
        </p:spPr>
        <p:txBody>
          <a:bodyPr>
            <a:normAutofit/>
          </a:bodyPr>
          <a:lstStyle/>
          <a:p>
            <a:r>
              <a:rPr lang="en-US" sz="3600" dirty="0" smtClean="0"/>
              <a:t>Copy the following list:</a:t>
            </a:r>
            <a:endParaRPr lang="en-US" sz="3600" dirty="0"/>
          </a:p>
        </p:txBody>
      </p:sp>
      <p:sp>
        <p:nvSpPr>
          <p:cNvPr id="5" name="Text Placeholder 4"/>
          <p:cNvSpPr>
            <a:spLocks noGrp="1"/>
          </p:cNvSpPr>
          <p:nvPr>
            <p:ph type="body" idx="1"/>
          </p:nvPr>
        </p:nvSpPr>
        <p:spPr>
          <a:xfrm>
            <a:off x="457200" y="579438"/>
            <a:ext cx="4040188" cy="639762"/>
          </a:xfrm>
        </p:spPr>
        <p:txBody>
          <a:bodyPr/>
          <a:lstStyle/>
          <a:p>
            <a:r>
              <a:rPr lang="en-US" dirty="0" smtClean="0"/>
              <a:t>Comparison Words</a:t>
            </a:r>
            <a:endParaRPr lang="en-US" dirty="0"/>
          </a:p>
        </p:txBody>
      </p:sp>
      <p:sp>
        <p:nvSpPr>
          <p:cNvPr id="3" name="Content Placeholder 2"/>
          <p:cNvSpPr>
            <a:spLocks noGrp="1"/>
          </p:cNvSpPr>
          <p:nvPr>
            <p:ph sz="half" idx="2"/>
          </p:nvPr>
        </p:nvSpPr>
        <p:spPr>
          <a:xfrm>
            <a:off x="152400" y="1295400"/>
            <a:ext cx="2286000" cy="5181600"/>
          </a:xfrm>
        </p:spPr>
        <p:txBody>
          <a:bodyPr>
            <a:noAutofit/>
          </a:bodyPr>
          <a:lstStyle/>
          <a:p>
            <a:pPr marL="0" indent="0">
              <a:lnSpc>
                <a:spcPct val="150000"/>
              </a:lnSpc>
              <a:spcBef>
                <a:spcPts val="0"/>
              </a:spcBef>
              <a:buNone/>
            </a:pPr>
            <a:r>
              <a:rPr lang="en-US" sz="2200" dirty="0" smtClean="0"/>
              <a:t>likewise </a:t>
            </a:r>
            <a:endParaRPr lang="en-US" sz="2200" dirty="0"/>
          </a:p>
          <a:p>
            <a:pPr marL="0" indent="0">
              <a:lnSpc>
                <a:spcPct val="150000"/>
              </a:lnSpc>
              <a:spcBef>
                <a:spcPts val="0"/>
              </a:spcBef>
              <a:buNone/>
            </a:pPr>
            <a:r>
              <a:rPr lang="en-US" sz="2200" dirty="0" smtClean="0"/>
              <a:t>just </a:t>
            </a:r>
          </a:p>
          <a:p>
            <a:pPr marL="0" indent="0">
              <a:lnSpc>
                <a:spcPct val="150000"/>
              </a:lnSpc>
              <a:spcBef>
                <a:spcPts val="0"/>
              </a:spcBef>
              <a:buNone/>
            </a:pPr>
            <a:r>
              <a:rPr lang="en-US" sz="2200" dirty="0" smtClean="0"/>
              <a:t>comparable  </a:t>
            </a:r>
            <a:endParaRPr lang="en-US" sz="2200" dirty="0"/>
          </a:p>
          <a:p>
            <a:pPr marL="0" indent="0">
              <a:lnSpc>
                <a:spcPct val="150000"/>
              </a:lnSpc>
              <a:spcBef>
                <a:spcPts val="0"/>
              </a:spcBef>
              <a:buNone/>
            </a:pPr>
            <a:r>
              <a:rPr lang="en-US" sz="2200" dirty="0"/>
              <a:t>related</a:t>
            </a:r>
          </a:p>
          <a:p>
            <a:pPr marL="0" indent="0">
              <a:lnSpc>
                <a:spcPct val="150000"/>
              </a:lnSpc>
              <a:spcBef>
                <a:spcPts val="0"/>
              </a:spcBef>
              <a:buNone/>
            </a:pPr>
            <a:r>
              <a:rPr lang="en-US" sz="2200" dirty="0"/>
              <a:t>like </a:t>
            </a:r>
          </a:p>
          <a:p>
            <a:pPr marL="0" indent="0">
              <a:lnSpc>
                <a:spcPct val="150000"/>
              </a:lnSpc>
              <a:spcBef>
                <a:spcPts val="0"/>
              </a:spcBef>
              <a:buNone/>
            </a:pPr>
            <a:r>
              <a:rPr lang="en-US" sz="2200" dirty="0"/>
              <a:t>equally </a:t>
            </a:r>
          </a:p>
          <a:p>
            <a:pPr marL="0" indent="0">
              <a:lnSpc>
                <a:spcPct val="150000"/>
              </a:lnSpc>
              <a:spcBef>
                <a:spcPts val="0"/>
              </a:spcBef>
              <a:buNone/>
            </a:pPr>
            <a:r>
              <a:rPr lang="en-US" sz="2200" dirty="0"/>
              <a:t>in like manner  </a:t>
            </a:r>
          </a:p>
          <a:p>
            <a:pPr marL="0" indent="0">
              <a:lnSpc>
                <a:spcPct val="150000"/>
              </a:lnSpc>
              <a:spcBef>
                <a:spcPts val="0"/>
              </a:spcBef>
              <a:buNone/>
            </a:pPr>
            <a:r>
              <a:rPr lang="en-US" sz="2200" dirty="0"/>
              <a:t>akin </a:t>
            </a:r>
          </a:p>
          <a:p>
            <a:pPr marL="0" indent="0">
              <a:lnSpc>
                <a:spcPct val="150000"/>
              </a:lnSpc>
              <a:spcBef>
                <a:spcPts val="0"/>
              </a:spcBef>
              <a:buNone/>
            </a:pPr>
            <a:r>
              <a:rPr lang="en-US" sz="2200" dirty="0" smtClean="0"/>
              <a:t>corresponds to</a:t>
            </a:r>
          </a:p>
          <a:p>
            <a:pPr marL="0" indent="0">
              <a:buNone/>
            </a:pPr>
            <a:endParaRPr lang="en-US" sz="2200" dirty="0" smtClean="0"/>
          </a:p>
        </p:txBody>
      </p:sp>
      <p:sp>
        <p:nvSpPr>
          <p:cNvPr id="6" name="Text Placeholder 5"/>
          <p:cNvSpPr>
            <a:spLocks noGrp="1"/>
          </p:cNvSpPr>
          <p:nvPr>
            <p:ph type="body" sz="quarter" idx="3"/>
          </p:nvPr>
        </p:nvSpPr>
        <p:spPr>
          <a:xfrm>
            <a:off x="5788025" y="579438"/>
            <a:ext cx="4041775" cy="639762"/>
          </a:xfrm>
        </p:spPr>
        <p:txBody>
          <a:bodyPr/>
          <a:lstStyle/>
          <a:p>
            <a:r>
              <a:rPr lang="en-US" dirty="0" smtClean="0"/>
              <a:t>Contrast Words</a:t>
            </a:r>
            <a:endParaRPr lang="en-US" dirty="0"/>
          </a:p>
        </p:txBody>
      </p:sp>
      <p:sp>
        <p:nvSpPr>
          <p:cNvPr id="7" name="Content Placeholder 6"/>
          <p:cNvSpPr>
            <a:spLocks noGrp="1"/>
          </p:cNvSpPr>
          <p:nvPr>
            <p:ph sz="quarter" idx="4"/>
          </p:nvPr>
        </p:nvSpPr>
        <p:spPr>
          <a:xfrm>
            <a:off x="5486401" y="1143000"/>
            <a:ext cx="4419600" cy="5257800"/>
          </a:xfrm>
        </p:spPr>
        <p:txBody>
          <a:bodyPr>
            <a:noAutofit/>
          </a:bodyPr>
          <a:lstStyle/>
          <a:p>
            <a:pPr marL="0" indent="0">
              <a:buNone/>
            </a:pPr>
            <a:r>
              <a:rPr lang="en-US" sz="2200" dirty="0"/>
              <a:t>but </a:t>
            </a:r>
          </a:p>
          <a:p>
            <a:pPr marL="0" indent="0">
              <a:buNone/>
            </a:pPr>
            <a:r>
              <a:rPr lang="en-US" sz="2200" dirty="0"/>
              <a:t>however </a:t>
            </a:r>
          </a:p>
          <a:p>
            <a:pPr marL="0" indent="0">
              <a:buNone/>
            </a:pPr>
            <a:r>
              <a:rPr lang="en-US" sz="2200" dirty="0"/>
              <a:t>in contrast  </a:t>
            </a:r>
          </a:p>
          <a:p>
            <a:pPr marL="0" indent="0">
              <a:buNone/>
            </a:pPr>
            <a:r>
              <a:rPr lang="en-US" sz="2200" dirty="0"/>
              <a:t>while</a:t>
            </a:r>
          </a:p>
          <a:p>
            <a:pPr marL="0" indent="0">
              <a:buNone/>
            </a:pPr>
            <a:r>
              <a:rPr lang="en-US" sz="2200" dirty="0" smtClean="0"/>
              <a:t>yet </a:t>
            </a:r>
          </a:p>
          <a:p>
            <a:pPr marL="0" indent="0">
              <a:buNone/>
            </a:pPr>
            <a:r>
              <a:rPr lang="en-US" sz="2200" dirty="0" smtClean="0"/>
              <a:t>differ</a:t>
            </a:r>
            <a:endParaRPr lang="en-US" sz="2200" dirty="0"/>
          </a:p>
          <a:p>
            <a:pPr marL="0" indent="0">
              <a:buNone/>
            </a:pPr>
            <a:r>
              <a:rPr lang="en-US" sz="2200" dirty="0"/>
              <a:t>difference  </a:t>
            </a:r>
          </a:p>
          <a:p>
            <a:pPr marL="0" indent="0">
              <a:buNone/>
            </a:pPr>
            <a:r>
              <a:rPr lang="en-US" sz="2200" dirty="0"/>
              <a:t>despite</a:t>
            </a:r>
          </a:p>
          <a:p>
            <a:pPr marL="0" indent="0">
              <a:buNone/>
            </a:pPr>
            <a:r>
              <a:rPr lang="en-US" sz="2200" dirty="0"/>
              <a:t>variation </a:t>
            </a:r>
          </a:p>
          <a:p>
            <a:pPr marL="0" indent="0">
              <a:buNone/>
            </a:pPr>
            <a:r>
              <a:rPr lang="en-US" sz="2200" dirty="0"/>
              <a:t>still </a:t>
            </a:r>
          </a:p>
          <a:p>
            <a:pPr marL="0" indent="0">
              <a:buNone/>
            </a:pPr>
            <a:r>
              <a:rPr lang="en-US" sz="2200" dirty="0"/>
              <a:t>on the contrary </a:t>
            </a:r>
          </a:p>
          <a:p>
            <a:pPr marL="0" indent="0">
              <a:buNone/>
            </a:pPr>
            <a:r>
              <a:rPr lang="en-US" sz="2200" dirty="0"/>
              <a:t>conversely </a:t>
            </a:r>
          </a:p>
          <a:p>
            <a:pPr marL="0" indent="0">
              <a:buNone/>
            </a:pPr>
            <a:r>
              <a:rPr lang="en-US" sz="2200" dirty="0" smtClean="0"/>
              <a:t>otherwise </a:t>
            </a:r>
            <a:endParaRPr lang="en-US" sz="2200" dirty="0"/>
          </a:p>
          <a:p>
            <a:pPr marL="0" indent="0">
              <a:buNone/>
            </a:pPr>
            <a:r>
              <a:rPr lang="en-US" sz="2200" dirty="0" smtClean="0"/>
              <a:t>on the other hand </a:t>
            </a:r>
          </a:p>
          <a:p>
            <a:endParaRPr lang="en-US" sz="2200" dirty="0"/>
          </a:p>
        </p:txBody>
      </p:sp>
      <p:sp>
        <p:nvSpPr>
          <p:cNvPr id="8" name="Rectangle 7"/>
          <p:cNvSpPr/>
          <p:nvPr/>
        </p:nvSpPr>
        <p:spPr>
          <a:xfrm>
            <a:off x="2133600" y="1282604"/>
            <a:ext cx="2667000" cy="4662815"/>
          </a:xfrm>
          <a:prstGeom prst="rect">
            <a:avLst/>
          </a:prstGeom>
        </p:spPr>
        <p:txBody>
          <a:bodyPr wrap="square">
            <a:spAutoFit/>
          </a:bodyPr>
          <a:lstStyle/>
          <a:p>
            <a:pPr>
              <a:lnSpc>
                <a:spcPct val="150000"/>
              </a:lnSpc>
            </a:pPr>
            <a:r>
              <a:rPr lang="en-US" sz="2200" dirty="0"/>
              <a:t>in the same way</a:t>
            </a:r>
          </a:p>
          <a:p>
            <a:pPr>
              <a:lnSpc>
                <a:spcPct val="150000"/>
              </a:lnSpc>
            </a:pPr>
            <a:r>
              <a:rPr lang="en-US" sz="2200" dirty="0"/>
              <a:t>alike </a:t>
            </a:r>
          </a:p>
          <a:p>
            <a:pPr>
              <a:lnSpc>
                <a:spcPct val="150000"/>
              </a:lnSpc>
            </a:pPr>
            <a:r>
              <a:rPr lang="en-US" sz="2200" dirty="0"/>
              <a:t>similarity  </a:t>
            </a:r>
          </a:p>
          <a:p>
            <a:pPr>
              <a:lnSpc>
                <a:spcPct val="150000"/>
              </a:lnSpc>
            </a:pPr>
            <a:r>
              <a:rPr lang="en-US" sz="2200" dirty="0"/>
              <a:t>parallel </a:t>
            </a:r>
          </a:p>
          <a:p>
            <a:pPr>
              <a:lnSpc>
                <a:spcPct val="150000"/>
              </a:lnSpc>
            </a:pPr>
            <a:r>
              <a:rPr lang="en-US" sz="2200" dirty="0"/>
              <a:t>as well as</a:t>
            </a:r>
          </a:p>
          <a:p>
            <a:pPr>
              <a:lnSpc>
                <a:spcPct val="150000"/>
              </a:lnSpc>
            </a:pPr>
            <a:r>
              <a:rPr lang="en-US" sz="2200" dirty="0"/>
              <a:t>similarly</a:t>
            </a:r>
          </a:p>
          <a:p>
            <a:pPr>
              <a:lnSpc>
                <a:spcPct val="150000"/>
              </a:lnSpc>
            </a:pPr>
            <a:r>
              <a:rPr lang="en-US" sz="2200" dirty="0"/>
              <a:t>just as </a:t>
            </a:r>
          </a:p>
          <a:p>
            <a:pPr>
              <a:lnSpc>
                <a:spcPct val="150000"/>
              </a:lnSpc>
            </a:pPr>
            <a:r>
              <a:rPr lang="en-US" sz="2200" dirty="0"/>
              <a:t>as in a </a:t>
            </a:r>
            <a:r>
              <a:rPr lang="en-US" sz="2200" dirty="0" smtClean="0"/>
              <a:t>similar fashion </a:t>
            </a:r>
            <a:endParaRPr lang="en-US" sz="2200" dirty="0"/>
          </a:p>
          <a:p>
            <a:pPr>
              <a:lnSpc>
                <a:spcPct val="150000"/>
              </a:lnSpc>
            </a:pPr>
            <a:r>
              <a:rPr lang="en-US" sz="2200" dirty="0"/>
              <a:t>analogous to  </a:t>
            </a:r>
          </a:p>
        </p:txBody>
      </p:sp>
    </p:spTree>
    <p:extLst>
      <p:ext uri="{BB962C8B-B14F-4D97-AF65-F5344CB8AC3E}">
        <p14:creationId xmlns:p14="http://schemas.microsoft.com/office/powerpoint/2010/main" val="4173007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838200" y="838200"/>
            <a:ext cx="7543800" cy="5791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457200" y="-76200"/>
            <a:ext cx="8229600" cy="1143000"/>
          </a:xfrm>
        </p:spPr>
        <p:txBody>
          <a:bodyPr/>
          <a:lstStyle/>
          <a:p>
            <a:r>
              <a:rPr lang="en-US" dirty="0" smtClean="0"/>
              <a:t>Draw the Paragraph Diagram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93188678"/>
              </p:ext>
            </p:extLst>
          </p:nvPr>
        </p:nvGraphicFramePr>
        <p:xfrm>
          <a:off x="457200" y="990600"/>
          <a:ext cx="8229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905000" y="2438400"/>
            <a:ext cx="762000" cy="923330"/>
          </a:xfrm>
          <a:prstGeom prst="rect">
            <a:avLst/>
          </a:prstGeom>
          <a:noFill/>
        </p:spPr>
        <p:txBody>
          <a:bodyPr wrap="square" rtlCol="0">
            <a:spAutoFit/>
          </a:bodyPr>
          <a:lstStyle/>
          <a:p>
            <a:r>
              <a:rPr lang="en-US" sz="5400" dirty="0" smtClean="0"/>
              <a:t>1</a:t>
            </a:r>
            <a:endParaRPr lang="en-US" sz="5400" dirty="0"/>
          </a:p>
        </p:txBody>
      </p:sp>
      <p:sp>
        <p:nvSpPr>
          <p:cNvPr id="6" name="TextBox 5"/>
          <p:cNvSpPr txBox="1"/>
          <p:nvPr/>
        </p:nvSpPr>
        <p:spPr>
          <a:xfrm>
            <a:off x="1905000" y="3429000"/>
            <a:ext cx="762000" cy="923330"/>
          </a:xfrm>
          <a:prstGeom prst="rect">
            <a:avLst/>
          </a:prstGeom>
          <a:noFill/>
        </p:spPr>
        <p:txBody>
          <a:bodyPr wrap="square" rtlCol="0">
            <a:spAutoFit/>
          </a:bodyPr>
          <a:lstStyle/>
          <a:p>
            <a:r>
              <a:rPr lang="en-US" sz="5400" dirty="0"/>
              <a:t>2</a:t>
            </a:r>
          </a:p>
        </p:txBody>
      </p:sp>
      <p:sp>
        <p:nvSpPr>
          <p:cNvPr id="7" name="TextBox 6"/>
          <p:cNvSpPr txBox="1"/>
          <p:nvPr/>
        </p:nvSpPr>
        <p:spPr>
          <a:xfrm>
            <a:off x="1905000" y="4495800"/>
            <a:ext cx="762000" cy="923330"/>
          </a:xfrm>
          <a:prstGeom prst="rect">
            <a:avLst/>
          </a:prstGeom>
          <a:noFill/>
        </p:spPr>
        <p:txBody>
          <a:bodyPr wrap="square" rtlCol="0">
            <a:spAutoFit/>
          </a:bodyPr>
          <a:lstStyle/>
          <a:p>
            <a:r>
              <a:rPr lang="en-US" sz="5400" dirty="0"/>
              <a:t>3</a:t>
            </a:r>
          </a:p>
        </p:txBody>
      </p:sp>
    </p:spTree>
    <p:extLst>
      <p:ext uri="{BB962C8B-B14F-4D97-AF65-F5344CB8AC3E}">
        <p14:creationId xmlns:p14="http://schemas.microsoft.com/office/powerpoint/2010/main" val="22852579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 Structure</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b="1" dirty="0" smtClean="0"/>
              <a:t>Topic sentence</a:t>
            </a:r>
            <a:r>
              <a:rPr lang="en-US" dirty="0" smtClean="0"/>
              <a:t>: the first sentence in the paragraph that expresses the main idea.</a:t>
            </a:r>
          </a:p>
          <a:p>
            <a:r>
              <a:rPr lang="en-US" b="1" dirty="0" smtClean="0"/>
              <a:t>Evidence</a:t>
            </a:r>
            <a:r>
              <a:rPr lang="en-US" dirty="0" smtClean="0"/>
              <a:t>: provide at least three examples that </a:t>
            </a:r>
            <a:r>
              <a:rPr lang="en-US" i="1" dirty="0" smtClean="0"/>
              <a:t>show </a:t>
            </a:r>
            <a:r>
              <a:rPr lang="en-US" dirty="0" smtClean="0"/>
              <a:t>how the two people are alike/different.</a:t>
            </a:r>
          </a:p>
          <a:p>
            <a:pPr lvl="1"/>
            <a:r>
              <a:rPr lang="en-US" dirty="0" smtClean="0"/>
              <a:t>Use compare and contrast words (from your list). </a:t>
            </a:r>
          </a:p>
          <a:p>
            <a:pPr lvl="1"/>
            <a:r>
              <a:rPr lang="en-US" b="1" dirty="0" smtClean="0"/>
              <a:t>Ex. </a:t>
            </a:r>
            <a:r>
              <a:rPr lang="en-US" dirty="0" smtClean="0"/>
              <a:t>Although Atticus was strict with </a:t>
            </a:r>
            <a:r>
              <a:rPr lang="en-US" dirty="0" err="1" smtClean="0"/>
              <a:t>Jem</a:t>
            </a:r>
            <a:r>
              <a:rPr lang="en-US" dirty="0" smtClean="0"/>
              <a:t> and Scout, he said words like “baby” and “hon” that exemplify his tenderness. </a:t>
            </a:r>
            <a:r>
              <a:rPr lang="en-US" u="sng" dirty="0" smtClean="0"/>
              <a:t>Similarly</a:t>
            </a:r>
            <a:r>
              <a:rPr lang="en-US" dirty="0" smtClean="0"/>
              <a:t>, Calpurnia shows her gentleness toward Scout when she made “cracklin’ bread” after Scout’s difficult first day of school.</a:t>
            </a:r>
          </a:p>
          <a:p>
            <a:r>
              <a:rPr lang="en-US" b="1" dirty="0" smtClean="0"/>
              <a:t>Closing sentence: </a:t>
            </a:r>
            <a:r>
              <a:rPr lang="en-US" dirty="0" smtClean="0"/>
              <a:t>state the main idea in another way or show the significance.</a:t>
            </a:r>
            <a:endParaRPr lang="en-US" b="1" dirty="0"/>
          </a:p>
        </p:txBody>
      </p:sp>
    </p:spTree>
    <p:extLst>
      <p:ext uri="{BB962C8B-B14F-4D97-AF65-F5344CB8AC3E}">
        <p14:creationId xmlns:p14="http://schemas.microsoft.com/office/powerpoint/2010/main" val="3654561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Detailed Outline</a:t>
            </a:r>
            <a:br>
              <a:rPr lang="en-US" dirty="0" smtClean="0"/>
            </a:br>
            <a:r>
              <a:rPr lang="en-US" sz="3600" dirty="0" smtClean="0"/>
              <a:t> (for all three points)</a:t>
            </a:r>
            <a:endParaRPr lang="en-US" dirty="0"/>
          </a:p>
        </p:txBody>
      </p:sp>
      <p:sp>
        <p:nvSpPr>
          <p:cNvPr id="3" name="Content Placeholder 2"/>
          <p:cNvSpPr>
            <a:spLocks noGrp="1"/>
          </p:cNvSpPr>
          <p:nvPr>
            <p:ph idx="1"/>
          </p:nvPr>
        </p:nvSpPr>
        <p:spPr>
          <a:xfrm>
            <a:off x="457200" y="1600200"/>
            <a:ext cx="8229600" cy="4876800"/>
          </a:xfrm>
          <a:ln w="28575">
            <a:solidFill>
              <a:schemeClr val="tx1"/>
            </a:solidFill>
          </a:ln>
        </p:spPr>
        <p:txBody>
          <a:bodyPr>
            <a:normAutofit/>
          </a:bodyPr>
          <a:lstStyle/>
          <a:p>
            <a:pPr>
              <a:buNone/>
            </a:pPr>
            <a:r>
              <a:rPr lang="en-US" dirty="0" smtClean="0"/>
              <a:t>Point #: ___________________</a:t>
            </a:r>
          </a:p>
          <a:p>
            <a:pPr>
              <a:buNone/>
            </a:pPr>
            <a:r>
              <a:rPr lang="en-US" dirty="0" smtClean="0"/>
              <a:t>Topic Sentence: ___________________</a:t>
            </a:r>
          </a:p>
          <a:p>
            <a:pPr>
              <a:buNone/>
            </a:pPr>
            <a:endParaRPr lang="en-US" dirty="0" smtClean="0"/>
          </a:p>
          <a:p>
            <a:pPr>
              <a:buNone/>
            </a:pPr>
            <a:r>
              <a:rPr lang="en-US" dirty="0" smtClean="0"/>
              <a:t>1. Specific examples/evidence</a:t>
            </a:r>
          </a:p>
          <a:p>
            <a:pPr>
              <a:buNone/>
            </a:pPr>
            <a:r>
              <a:rPr lang="en-US" dirty="0" smtClean="0"/>
              <a:t>2. Specific examples/evidence</a:t>
            </a:r>
          </a:p>
          <a:p>
            <a:pPr>
              <a:buNone/>
            </a:pPr>
            <a:r>
              <a:rPr lang="en-US" dirty="0" smtClean="0"/>
              <a:t>3. Specific examples/evidence</a:t>
            </a:r>
          </a:p>
          <a:p>
            <a:pPr>
              <a:buNone/>
            </a:pPr>
            <a:endParaRPr lang="en-US" dirty="0" smtClean="0"/>
          </a:p>
          <a:p>
            <a:pPr>
              <a:buNone/>
            </a:pPr>
            <a:r>
              <a:rPr lang="en-US" dirty="0" smtClean="0"/>
              <a:t>Concluding statement: ___________________</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Outline</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Piecing:</a:t>
            </a:r>
            <a:r>
              <a:rPr lang="en-US" dirty="0" smtClean="0"/>
              <a:t> giving pieces of the information for each individual subject in each paragraph—arranging the information by topic rather than by subject.</a:t>
            </a:r>
          </a:p>
          <a:p>
            <a:r>
              <a:rPr lang="en-US" b="1" dirty="0" smtClean="0"/>
              <a:t>Here’s a sample outline:   </a:t>
            </a:r>
            <a:endParaRPr lang="en-US" dirty="0" smtClean="0"/>
          </a:p>
          <a:p>
            <a:r>
              <a:rPr lang="en-US" dirty="0" smtClean="0"/>
              <a:t>Differences and Similarities in Jane and Alice’s appearances</a:t>
            </a:r>
          </a:p>
          <a:p>
            <a:r>
              <a:rPr lang="en-US" dirty="0" smtClean="0"/>
              <a:t>Differences and Similarities in Jane and Alice’s backgrounds</a:t>
            </a:r>
          </a:p>
          <a:p>
            <a:r>
              <a:rPr lang="en-US" dirty="0" smtClean="0"/>
              <a:t>Differences and Similarities in Jane and Alice’s interests</a:t>
            </a:r>
          </a:p>
          <a:p>
            <a:endParaRPr lang="en-US" dirty="0"/>
          </a:p>
        </p:txBody>
      </p:sp>
      <p:sp>
        <p:nvSpPr>
          <p:cNvPr id="4" name="Rectangle 3"/>
          <p:cNvSpPr/>
          <p:nvPr/>
        </p:nvSpPr>
        <p:spPr>
          <a:xfrm>
            <a:off x="838200" y="5867400"/>
            <a:ext cx="6324600" cy="369332"/>
          </a:xfrm>
          <a:prstGeom prst="rect">
            <a:avLst/>
          </a:prstGeom>
        </p:spPr>
        <p:txBody>
          <a:bodyPr wrap="square">
            <a:spAutoFit/>
          </a:bodyPr>
          <a:lstStyle/>
          <a:p>
            <a:r>
              <a:rPr lang="en-US" dirty="0">
                <a:hlinkClick r:id="rId2"/>
              </a:rPr>
              <a:t>http://www.roanestate.edu/owl/Com_Con.html</a:t>
            </a:r>
            <a:endParaRPr lang="en-US" dirty="0"/>
          </a:p>
        </p:txBody>
      </p:sp>
    </p:spTree>
    <p:extLst>
      <p:ext uri="{BB962C8B-B14F-4D97-AF65-F5344CB8AC3E}">
        <p14:creationId xmlns:p14="http://schemas.microsoft.com/office/powerpoint/2010/main" val="506230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295400"/>
            <a:ext cx="8229600" cy="5257800"/>
          </a:xfrm>
        </p:spPr>
        <p:txBody>
          <a:bodyPr>
            <a:normAutofit fontScale="85000" lnSpcReduction="20000"/>
          </a:bodyPr>
          <a:lstStyle/>
          <a:p>
            <a:r>
              <a:rPr lang="en-US" dirty="0" smtClean="0"/>
              <a:t>Introduce Scout and _______________</a:t>
            </a:r>
          </a:p>
          <a:p>
            <a:pPr lvl="1"/>
            <a:r>
              <a:rPr lang="en-US" b="1" dirty="0" smtClean="0"/>
              <a:t>Example: </a:t>
            </a:r>
            <a:r>
              <a:rPr lang="en-US" dirty="0" smtClean="0"/>
              <a:t>“Scout Finch, of </a:t>
            </a:r>
            <a:r>
              <a:rPr lang="en-US" i="1" dirty="0" smtClean="0"/>
              <a:t>To Kill a Mockingbird,</a:t>
            </a:r>
            <a:r>
              <a:rPr lang="en-US" dirty="0" smtClean="0"/>
              <a:t> and Alice, of </a:t>
            </a:r>
            <a:r>
              <a:rPr lang="en-US" i="1" dirty="0" smtClean="0"/>
              <a:t>Alice in Wonderland, </a:t>
            </a:r>
            <a:r>
              <a:rPr lang="en-US" dirty="0" smtClean="0"/>
              <a:t>are both popular fictional heroines. </a:t>
            </a:r>
            <a:r>
              <a:rPr lang="en-US" i="1" dirty="0" smtClean="0"/>
              <a:t>“</a:t>
            </a:r>
            <a:r>
              <a:rPr lang="en-US" dirty="0" smtClean="0"/>
              <a:t>Jean Louise “Scout” Finch is a young girl who lives in the fictional town of Maycomb, Alabama during the Great Depression. While Scout is intelligent and brave, she is also very naïve. Similarly, Alice, of </a:t>
            </a:r>
            <a:r>
              <a:rPr lang="en-US" i="1" dirty="0" smtClean="0"/>
              <a:t>Alice in Wonderland</a:t>
            </a:r>
            <a:r>
              <a:rPr lang="en-US" dirty="0" smtClean="0"/>
              <a:t>, is a fictional character…" </a:t>
            </a:r>
          </a:p>
          <a:p>
            <a:r>
              <a:rPr lang="en-US" dirty="0" smtClean="0"/>
              <a:t>Who are they?</a:t>
            </a:r>
          </a:p>
          <a:p>
            <a:r>
              <a:rPr lang="en-US" dirty="0" smtClean="0"/>
              <a:t>How can we compare them?</a:t>
            </a:r>
          </a:p>
          <a:p>
            <a:r>
              <a:rPr lang="en-US" dirty="0" smtClean="0"/>
              <a:t>List 3 points of comparison</a:t>
            </a:r>
          </a:p>
          <a:p>
            <a:r>
              <a:rPr lang="en-US" dirty="0" smtClean="0"/>
              <a:t>Thesis: </a:t>
            </a:r>
          </a:p>
          <a:p>
            <a:pPr lvl="1"/>
            <a:r>
              <a:rPr lang="en-US" dirty="0" smtClean="0"/>
              <a:t>A) List 3 points of comparison</a:t>
            </a:r>
          </a:p>
          <a:p>
            <a:pPr lvl="1"/>
            <a:r>
              <a:rPr lang="en-US" dirty="0" smtClean="0"/>
              <a:t>B) What is the significance of this comparison? What does it tell us about Scout and __________?</a:t>
            </a:r>
            <a:endParaRPr lang="en-US" dirty="0"/>
          </a:p>
        </p:txBody>
      </p:sp>
    </p:spTree>
    <p:extLst>
      <p:ext uri="{BB962C8B-B14F-4D97-AF65-F5344CB8AC3E}">
        <p14:creationId xmlns:p14="http://schemas.microsoft.com/office/powerpoint/2010/main" val="934252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and Contrast Thesis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Sample thesis statement for contrast paper: </a:t>
            </a:r>
            <a:r>
              <a:rPr lang="en-US" dirty="0"/>
              <a:t> In terms of social networking sites, Facebook focuses on presenting your daily life to others, whereas MySpace allows you to focus more on demonstrating your personal style</a:t>
            </a:r>
            <a:r>
              <a:rPr lang="en-US" dirty="0" smtClean="0"/>
              <a:t>. </a:t>
            </a:r>
            <a:r>
              <a:rPr lang="en-US" dirty="0" smtClean="0">
                <a:solidFill>
                  <a:srgbClr val="FF0000"/>
                </a:solidFill>
              </a:rPr>
              <a:t>(Do not simply contrast)</a:t>
            </a:r>
            <a:endParaRPr lang="en-US" b="1" dirty="0" smtClean="0"/>
          </a:p>
          <a:p>
            <a:r>
              <a:rPr lang="en-US" b="1" dirty="0" smtClean="0"/>
              <a:t>Sample </a:t>
            </a:r>
            <a:r>
              <a:rPr lang="en-US" b="1" dirty="0"/>
              <a:t>thesis statement for compare/contrast paper: </a:t>
            </a:r>
            <a:r>
              <a:rPr lang="en-US" dirty="0"/>
              <a:t> While both Facebook and MySpace allow you to meet other users who have similar interests, only MySpace allows you to demonstrate your personal style.  </a:t>
            </a:r>
            <a:r>
              <a:rPr lang="en-US" dirty="0" smtClean="0">
                <a:solidFill>
                  <a:srgbClr val="FF0000"/>
                </a:solidFill>
              </a:rPr>
              <a:t>(Compare &amp; Contrast)</a:t>
            </a:r>
            <a:r>
              <a:rPr lang="en-US" dirty="0"/>
              <a:t>     </a:t>
            </a:r>
          </a:p>
        </p:txBody>
      </p:sp>
      <p:sp>
        <p:nvSpPr>
          <p:cNvPr id="4" name="Rectangle 3"/>
          <p:cNvSpPr/>
          <p:nvPr/>
        </p:nvSpPr>
        <p:spPr>
          <a:xfrm>
            <a:off x="1295400" y="5486400"/>
            <a:ext cx="5257800" cy="369332"/>
          </a:xfrm>
          <a:prstGeom prst="rect">
            <a:avLst/>
          </a:prstGeom>
        </p:spPr>
        <p:txBody>
          <a:bodyPr wrap="square">
            <a:spAutoFit/>
          </a:bodyPr>
          <a:lstStyle/>
          <a:p>
            <a:r>
              <a:rPr lang="en-US" dirty="0">
                <a:hlinkClick r:id="rId2"/>
              </a:rPr>
              <a:t>http://www.roanestate.edu/owl/Com_Con.html</a:t>
            </a:r>
            <a:endParaRPr lang="en-US" dirty="0"/>
          </a:p>
        </p:txBody>
      </p:sp>
    </p:spTree>
    <p:extLst>
      <p:ext uri="{BB962C8B-B14F-4D97-AF65-F5344CB8AC3E}">
        <p14:creationId xmlns:p14="http://schemas.microsoft.com/office/powerpoint/2010/main" val="1493331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Thesis Statement “Formulas”</a:t>
            </a:r>
            <a:endParaRPr lang="en-US" dirty="0"/>
          </a:p>
        </p:txBody>
      </p:sp>
      <p:sp>
        <p:nvSpPr>
          <p:cNvPr id="3" name="Content Placeholder 2"/>
          <p:cNvSpPr>
            <a:spLocks noGrp="1"/>
          </p:cNvSpPr>
          <p:nvPr>
            <p:ph idx="1"/>
          </p:nvPr>
        </p:nvSpPr>
        <p:spPr>
          <a:xfrm>
            <a:off x="304800" y="1447800"/>
            <a:ext cx="8458200" cy="4876800"/>
          </a:xfrm>
          <a:ln w="28575">
            <a:solidFill>
              <a:schemeClr val="tx1"/>
            </a:solidFill>
          </a:ln>
        </p:spPr>
        <p:txBody>
          <a:bodyPr>
            <a:normAutofit fontScale="62500" lnSpcReduction="20000"/>
          </a:bodyPr>
          <a:lstStyle/>
          <a:p>
            <a:pPr marL="0" indent="0">
              <a:buNone/>
            </a:pPr>
            <a:endParaRPr lang="en-US" dirty="0" smtClean="0"/>
          </a:p>
          <a:p>
            <a:pPr marL="0" indent="0">
              <a:buNone/>
            </a:pPr>
            <a:r>
              <a:rPr lang="en-US" dirty="0" smtClean="0"/>
              <a:t>Scout </a:t>
            </a:r>
            <a:r>
              <a:rPr lang="en-US" dirty="0"/>
              <a:t>and _____ have similarities in _____, _____, _____.</a:t>
            </a:r>
          </a:p>
          <a:p>
            <a:pPr marL="0" indent="0">
              <a:buNone/>
            </a:pPr>
            <a:r>
              <a:rPr lang="en-US" dirty="0"/>
              <a:t> </a:t>
            </a:r>
          </a:p>
          <a:p>
            <a:pPr marL="0" indent="0">
              <a:buNone/>
            </a:pPr>
            <a:r>
              <a:rPr lang="en-US" dirty="0"/>
              <a:t>Although Scout and _____ have similar _____, they have different _____ and _____.</a:t>
            </a:r>
          </a:p>
          <a:p>
            <a:pPr marL="0" indent="0">
              <a:buNone/>
            </a:pPr>
            <a:r>
              <a:rPr lang="en-US" dirty="0"/>
              <a:t> </a:t>
            </a:r>
          </a:p>
          <a:p>
            <a:pPr marL="0" indent="0">
              <a:buNone/>
            </a:pPr>
            <a:r>
              <a:rPr lang="en-US" dirty="0"/>
              <a:t>Even though Scout and _____ have different _____, they have similar _____ and _____.</a:t>
            </a:r>
          </a:p>
          <a:p>
            <a:pPr marL="0" indent="0">
              <a:buNone/>
            </a:pPr>
            <a:r>
              <a:rPr lang="en-US" dirty="0"/>
              <a:t> </a:t>
            </a:r>
          </a:p>
          <a:p>
            <a:pPr marL="0" indent="0">
              <a:buNone/>
            </a:pPr>
            <a:r>
              <a:rPr lang="en-US" dirty="0"/>
              <a:t>Scout and _____ have similar _____; however, they differ in _____ and _____.</a:t>
            </a:r>
          </a:p>
          <a:p>
            <a:pPr marL="0" indent="0">
              <a:buNone/>
            </a:pPr>
            <a:r>
              <a:rPr lang="en-US" dirty="0"/>
              <a:t> </a:t>
            </a:r>
          </a:p>
          <a:p>
            <a:pPr marL="0" indent="0">
              <a:buNone/>
            </a:pPr>
            <a:r>
              <a:rPr lang="en-US" dirty="0"/>
              <a:t>Scout and _____are similar in their _____, _____,_____.</a:t>
            </a:r>
          </a:p>
          <a:p>
            <a:pPr marL="0" indent="0">
              <a:buNone/>
            </a:pPr>
            <a:r>
              <a:rPr lang="en-US" dirty="0"/>
              <a:t> </a:t>
            </a:r>
          </a:p>
          <a:p>
            <a:pPr marL="0" indent="0">
              <a:buNone/>
            </a:pPr>
            <a:r>
              <a:rPr lang="en-US" dirty="0"/>
              <a:t>The _____ of Scout and _____ are similar in the following </a:t>
            </a:r>
            <a:r>
              <a:rPr lang="en-US" dirty="0" smtClean="0"/>
              <a:t>areas: </a:t>
            </a:r>
            <a:r>
              <a:rPr lang="en-US" dirty="0"/>
              <a:t>_____, _____, and _____.</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2093838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TotalTime>
  <Words>949</Words>
  <Application>Microsoft Office PowerPoint</Application>
  <PresentationFormat>On-screen Show (4:3)</PresentationFormat>
  <Paragraphs>154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Compare and Contrast Paper</vt:lpstr>
      <vt:lpstr>Copy the following list:</vt:lpstr>
      <vt:lpstr>Draw the Paragraph Diagram</vt:lpstr>
      <vt:lpstr>Paragraph Structure</vt:lpstr>
      <vt:lpstr>Detailed Outline  (for all three points)</vt:lpstr>
      <vt:lpstr>Sample Outline</vt:lpstr>
      <vt:lpstr>Introduction</vt:lpstr>
      <vt:lpstr>Compare and Contrast Thesis</vt:lpstr>
      <vt:lpstr>Example Thesis Statement “Formulas”</vt:lpstr>
      <vt:lpstr>So they’re alike and they’re different. So what? </vt:lpstr>
      <vt:lpstr>Why are you comparing these  two specific characters?   You want to examine the two characters and the work they come from until you can complete the following statements:  </vt:lpstr>
      <vt:lpstr>Create an effective thesis statement. </vt:lpstr>
      <vt:lpstr>Topic Sentences</vt:lpstr>
      <vt:lpstr>Read the paragraph and decide what the main idea is and pick the best topic sentence.</vt:lpstr>
      <vt:lpstr>Formal Writing</vt:lpstr>
      <vt:lpstr>Student Example  Introduction:</vt:lpstr>
      <vt:lpstr>Student Example (edited)  Introduction:</vt:lpstr>
      <vt:lpstr>MLA Heading</vt:lpstr>
      <vt:lpstr>Resources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Compare and Contrast Paper</dc:title>
  <dc:creator>annag</dc:creator>
  <cp:lastModifiedBy>Anna Grace Graves</cp:lastModifiedBy>
  <cp:revision>38</cp:revision>
  <dcterms:created xsi:type="dcterms:W3CDTF">2011-11-09T22:03:41Z</dcterms:created>
  <dcterms:modified xsi:type="dcterms:W3CDTF">2012-08-12T22:08:21Z</dcterms:modified>
</cp:coreProperties>
</file>