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D96AF-FD5A-4A2A-A07B-0DE584D7B7A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6E25D-9E12-46CC-98FD-8EBA33644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31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6E25D-9E12-46CC-98FD-8EBA33644A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6E25D-9E12-46CC-98FD-8EBA33644A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23783A4-FB1E-4848-AEBE-EF81591297D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738087-7BFA-4449-8B36-73AE208D0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Source 701-702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Noun</a:t>
            </a:r>
            <a:r>
              <a:rPr lang="en-US" dirty="0" smtClean="0"/>
              <a:t>: a word that names something: a person, a place, a thing, or an idea.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Classes of Nouns</a:t>
            </a:r>
            <a:r>
              <a:rPr lang="en-US" dirty="0" smtClean="0"/>
              <a:t>:</a:t>
            </a:r>
            <a:r>
              <a:rPr lang="en-US" i="1" dirty="0" smtClean="0"/>
              <a:t> proper, common, concrete, abstract, </a:t>
            </a:r>
            <a:r>
              <a:rPr lang="en-US" dirty="0" smtClean="0"/>
              <a:t>and </a:t>
            </a:r>
            <a:r>
              <a:rPr lang="en-US" i="1" dirty="0" smtClean="0"/>
              <a:t>collective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701.1 Proper Noun</a:t>
            </a:r>
          </a:p>
          <a:p>
            <a:pPr lvl="1"/>
            <a:r>
              <a:rPr lang="en-US" dirty="0" smtClean="0"/>
              <a:t>Names a particular person, place, thing, or idea. They are always capitalized. </a:t>
            </a:r>
          </a:p>
          <a:p>
            <a:pPr lvl="2" algn="just"/>
            <a:r>
              <a:rPr lang="en-US" dirty="0" smtClean="0"/>
              <a:t>Jackie Robinson, Christianity, World Series, Brooklyn</a:t>
            </a:r>
          </a:p>
          <a:p>
            <a:r>
              <a:rPr lang="en-US" b="1" dirty="0" smtClean="0"/>
              <a:t>701.2 Common Noun</a:t>
            </a:r>
          </a:p>
          <a:p>
            <a:pPr lvl="1"/>
            <a:r>
              <a:rPr lang="en-US" dirty="0" smtClean="0"/>
              <a:t>Does not name a particular person, place, thing, or idea. They are not capitalized.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erson, woman, president, park, baseball</a:t>
            </a:r>
          </a:p>
          <a:p>
            <a:r>
              <a:rPr lang="en-US" b="1" dirty="0" smtClean="0"/>
              <a:t>701.3 Concrete Noun</a:t>
            </a:r>
          </a:p>
          <a:p>
            <a:pPr lvl="1"/>
            <a:r>
              <a:rPr lang="en-US" dirty="0" smtClean="0"/>
              <a:t>Names a thing that is tangible (can be seen, touched, hear, smelled, or tasted) . Can be proper or common.</a:t>
            </a:r>
          </a:p>
          <a:p>
            <a:pPr lvl="2"/>
            <a:r>
              <a:rPr lang="en-US" dirty="0" smtClean="0"/>
              <a:t>Becky, child, Grand Canyon, aroma, music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701.4 Abstract Noun</a:t>
            </a:r>
          </a:p>
          <a:p>
            <a:pPr lvl="1"/>
            <a:r>
              <a:rPr lang="en-US" dirty="0" smtClean="0"/>
              <a:t>Names an idea, a condition, or a feeling—in other words, something that cannot be experienced by the five senses.</a:t>
            </a:r>
          </a:p>
          <a:p>
            <a:pPr lvl="2"/>
            <a:r>
              <a:rPr lang="en-US" dirty="0" smtClean="0"/>
              <a:t>greed, poverty, progress, freedom</a:t>
            </a:r>
          </a:p>
          <a:p>
            <a:r>
              <a:rPr lang="en-US" b="1" dirty="0" smtClean="0"/>
              <a:t>701.5 Collective Noun</a:t>
            </a:r>
          </a:p>
          <a:p>
            <a:pPr lvl="1"/>
            <a:r>
              <a:rPr lang="en-US" dirty="0" smtClean="0"/>
              <a:t>Names a group or a unit.</a:t>
            </a:r>
          </a:p>
          <a:p>
            <a:pPr lvl="2"/>
            <a:r>
              <a:rPr lang="en-US" dirty="0" smtClean="0"/>
              <a:t>United States, team, crowd, community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702.1 Number of a Noun</a:t>
            </a:r>
          </a:p>
          <a:p>
            <a:pPr lvl="1"/>
            <a:r>
              <a:rPr lang="en-US" dirty="0" smtClean="0"/>
              <a:t>Indicates whether the noun is singular or plural.</a:t>
            </a:r>
          </a:p>
          <a:p>
            <a:pPr lvl="2"/>
            <a:r>
              <a:rPr lang="en-US" dirty="0" smtClean="0"/>
              <a:t>Singular: refers to one person, place, thing, or idea.</a:t>
            </a:r>
          </a:p>
          <a:p>
            <a:pPr lvl="3"/>
            <a:r>
              <a:rPr lang="en-US" dirty="0" smtClean="0"/>
              <a:t>Actor, stadium, Canadian, truth, person</a:t>
            </a:r>
          </a:p>
          <a:p>
            <a:pPr lvl="2"/>
            <a:r>
              <a:rPr lang="en-US" dirty="0" smtClean="0"/>
              <a:t>Plural: refers to more than one person, place, thing, or idea.</a:t>
            </a:r>
          </a:p>
          <a:p>
            <a:pPr lvl="3"/>
            <a:r>
              <a:rPr lang="en-US" dirty="0" smtClean="0"/>
              <a:t>Actors, stadiums, Canadians, truths, people</a:t>
            </a:r>
          </a:p>
          <a:p>
            <a:r>
              <a:rPr lang="en-US" b="1" dirty="0" smtClean="0"/>
              <a:t>702.2 Gender of a Noun</a:t>
            </a:r>
          </a:p>
          <a:p>
            <a:pPr lvl="1"/>
            <a:r>
              <a:rPr lang="en-US" dirty="0" smtClean="0"/>
              <a:t>Indicates whether a noun is masculine, feminine, neuter, or indefinite.</a:t>
            </a:r>
            <a:endParaRPr lang="en-US" dirty="0"/>
          </a:p>
          <a:p>
            <a:pPr lvl="2"/>
            <a:r>
              <a:rPr lang="en-US" b="1" dirty="0" smtClean="0"/>
              <a:t>Masculine</a:t>
            </a:r>
            <a:r>
              <a:rPr lang="en-US" dirty="0" smtClean="0"/>
              <a:t>: uncle, brother, men, bull, rooster, stallion</a:t>
            </a:r>
          </a:p>
          <a:p>
            <a:pPr lvl="2"/>
            <a:r>
              <a:rPr lang="en-US" b="1" dirty="0" smtClean="0"/>
              <a:t>Feminine</a:t>
            </a:r>
            <a:r>
              <a:rPr lang="en-US" dirty="0" smtClean="0"/>
              <a:t>: aunt, sister, women, cow, hen</a:t>
            </a:r>
          </a:p>
          <a:p>
            <a:pPr lvl="2"/>
            <a:r>
              <a:rPr lang="en-US" b="1" dirty="0" smtClean="0"/>
              <a:t>Neuter </a:t>
            </a:r>
            <a:r>
              <a:rPr lang="en-US" dirty="0" smtClean="0"/>
              <a:t>(without gender): tree, cobweb, closet</a:t>
            </a:r>
          </a:p>
          <a:p>
            <a:pPr lvl="2"/>
            <a:r>
              <a:rPr lang="en-US" b="1" dirty="0" smtClean="0"/>
              <a:t>Indefinite </a:t>
            </a:r>
            <a:r>
              <a:rPr lang="en-US" dirty="0" smtClean="0"/>
              <a:t>(masculine or feminine): president, plumber, doctor, parent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Forms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702.3 Case of a Noun</a:t>
            </a:r>
          </a:p>
          <a:p>
            <a:pPr lvl="1"/>
            <a:r>
              <a:rPr lang="en-US" sz="2400" dirty="0" smtClean="0"/>
              <a:t>Tells how nouns are related to other words used with them. There are three cases: </a:t>
            </a:r>
            <a:r>
              <a:rPr lang="en-US" sz="2400" i="1" dirty="0" smtClean="0"/>
              <a:t>nominative</a:t>
            </a:r>
            <a:r>
              <a:rPr lang="en-US" sz="2400" dirty="0" smtClean="0"/>
              <a:t>, </a:t>
            </a:r>
            <a:r>
              <a:rPr lang="en-US" sz="2400" i="1" dirty="0" smtClean="0"/>
              <a:t>possessive</a:t>
            </a:r>
            <a:r>
              <a:rPr lang="en-US" sz="2400" dirty="0" smtClean="0"/>
              <a:t>, and </a:t>
            </a:r>
            <a:r>
              <a:rPr lang="en-US" sz="2400" i="1" dirty="0" smtClean="0"/>
              <a:t>objective</a:t>
            </a:r>
            <a:r>
              <a:rPr lang="en-US" sz="2400" dirty="0" smtClean="0"/>
              <a:t>.</a:t>
            </a:r>
          </a:p>
          <a:p>
            <a:pPr marL="685800" lvl="2" indent="0">
              <a:buNone/>
            </a:pPr>
            <a:endParaRPr lang="en-US" sz="20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Forms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Nominative case</a:t>
            </a:r>
            <a:r>
              <a:rPr lang="en-US" dirty="0" smtClean="0"/>
              <a:t>: noun can be the subject of a clause.</a:t>
            </a:r>
          </a:p>
          <a:p>
            <a:pPr lvl="1"/>
            <a:r>
              <a:rPr lang="en-US" dirty="0" smtClean="0"/>
              <a:t>Danny’s </a:t>
            </a:r>
            <a:r>
              <a:rPr lang="en-US" b="1" dirty="0" smtClean="0">
                <a:solidFill>
                  <a:srgbClr val="FF0000"/>
                </a:solidFill>
              </a:rPr>
              <a:t>feet</a:t>
            </a:r>
            <a:r>
              <a:rPr lang="en-US" dirty="0" smtClean="0"/>
              <a:t> were tapping nervously under the table; that tall </a:t>
            </a:r>
            <a:r>
              <a:rPr lang="en-US" b="1" dirty="0" smtClean="0">
                <a:solidFill>
                  <a:srgbClr val="FF0000"/>
                </a:solidFill>
              </a:rPr>
              <a:t>man</a:t>
            </a:r>
            <a:r>
              <a:rPr lang="en-US" dirty="0" smtClean="0"/>
              <a:t> in the corner owed an explanation to the boy he had left behind.</a:t>
            </a:r>
          </a:p>
          <a:p>
            <a:r>
              <a:rPr lang="en-US" b="1" dirty="0" smtClean="0"/>
              <a:t>Possessive case</a:t>
            </a:r>
            <a:r>
              <a:rPr lang="en-US" dirty="0" smtClean="0"/>
              <a:t>: noun shows possession or ownership.</a:t>
            </a:r>
          </a:p>
          <a:p>
            <a:pPr lvl="1"/>
            <a:r>
              <a:rPr lang="en-US" dirty="0" smtClean="0"/>
              <a:t>Like the </a:t>
            </a:r>
            <a:r>
              <a:rPr lang="en-US" b="1" dirty="0" smtClean="0">
                <a:solidFill>
                  <a:srgbClr val="FF0000"/>
                </a:solidFill>
              </a:rPr>
              <a:t>spider’s</a:t>
            </a:r>
            <a:r>
              <a:rPr lang="en-US" dirty="0" smtClean="0"/>
              <a:t> claw, a pat of him touches a world he will never enter. (Loren </a:t>
            </a:r>
            <a:r>
              <a:rPr lang="en-US" dirty="0" err="1" smtClean="0"/>
              <a:t>Eiseley</a:t>
            </a:r>
            <a:r>
              <a:rPr lang="en-US" dirty="0" smtClean="0"/>
              <a:t>, “The Hidden Treasure”)</a:t>
            </a:r>
          </a:p>
          <a:p>
            <a:pPr lvl="1"/>
            <a:r>
              <a:rPr lang="en-US" dirty="0" smtClean="0"/>
              <a:t>Can also be a predicate noun (predicate nominative) which follows a “be verb”  and renames the subject. </a:t>
            </a:r>
          </a:p>
          <a:p>
            <a:r>
              <a:rPr lang="en-US" b="1" dirty="0" smtClean="0"/>
              <a:t>Objective case</a:t>
            </a:r>
            <a:r>
              <a:rPr lang="en-US" dirty="0" smtClean="0"/>
              <a:t>: noun can be a direct object, an indirect object, or an object of the preposition.</a:t>
            </a:r>
          </a:p>
          <a:p>
            <a:pPr lvl="1"/>
            <a:r>
              <a:rPr lang="en-US" dirty="0" err="1" smtClean="0"/>
              <a:t>Marna</a:t>
            </a:r>
            <a:r>
              <a:rPr lang="en-US" dirty="0" smtClean="0"/>
              <a:t> always gives </a:t>
            </a:r>
            <a:r>
              <a:rPr lang="en-US" b="1" dirty="0" err="1" smtClean="0">
                <a:solidFill>
                  <a:srgbClr val="FF0000"/>
                </a:solidFill>
              </a:rPr>
              <a:t>Mylo</a:t>
            </a:r>
            <a:r>
              <a:rPr lang="en-US" dirty="0" smtClean="0"/>
              <a:t> science fiction </a:t>
            </a:r>
            <a:r>
              <a:rPr lang="en-US" b="1" dirty="0" smtClean="0">
                <a:solidFill>
                  <a:srgbClr val="FF0000"/>
                </a:solidFill>
              </a:rPr>
              <a:t>books</a:t>
            </a:r>
            <a:r>
              <a:rPr lang="en-US" dirty="0" smtClean="0"/>
              <a:t> for his </a:t>
            </a:r>
            <a:r>
              <a:rPr lang="en-US" b="1" dirty="0" smtClean="0">
                <a:solidFill>
                  <a:srgbClr val="FF0000"/>
                </a:solidFill>
              </a:rPr>
              <a:t>birthday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Mylo</a:t>
            </a:r>
            <a:r>
              <a:rPr lang="en-US" dirty="0" smtClean="0"/>
              <a:t> is the indirect object, </a:t>
            </a:r>
            <a:r>
              <a:rPr lang="en-US" i="1" dirty="0" smtClean="0"/>
              <a:t>books</a:t>
            </a:r>
            <a:r>
              <a:rPr lang="en-US" dirty="0" smtClean="0"/>
              <a:t> is the direct object of the verb “gives”, and </a:t>
            </a:r>
            <a:r>
              <a:rPr lang="en-US" i="1" dirty="0" smtClean="0"/>
              <a:t>birthday</a:t>
            </a:r>
            <a:r>
              <a:rPr lang="en-US" dirty="0" smtClean="0"/>
              <a:t> is the object of the preposition “for”.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3363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752600"/>
          <a:ext cx="89916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679"/>
                <a:gridCol w="1705303"/>
                <a:gridCol w="1240221"/>
                <a:gridCol w="5038397"/>
              </a:tblGrid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Subject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Children</a:t>
                      </a:r>
                      <a:r>
                        <a:rPr lang="en-US" i="0" dirty="0" smtClean="0"/>
                        <a:t> play.</a:t>
                      </a:r>
                      <a:endParaRPr lang="en-US" i="1" dirty="0"/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Predicate noun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Bobby</a:t>
                      </a:r>
                      <a:r>
                        <a:rPr lang="en-US" baseline="0" dirty="0" smtClean="0"/>
                        <a:t> is only a </a:t>
                      </a:r>
                      <a:r>
                        <a:rPr lang="en-US" i="1" baseline="0" dirty="0" smtClean="0"/>
                        <a:t>child.</a:t>
                      </a:r>
                      <a:endParaRPr lang="en-US" dirty="0"/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Possessive noun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i="1" dirty="0" smtClean="0"/>
                        <a:t>child’s </a:t>
                      </a:r>
                      <a:r>
                        <a:rPr lang="en-US" dirty="0" smtClean="0"/>
                        <a:t>voice cried</a:t>
                      </a:r>
                      <a:r>
                        <a:rPr lang="en-US" baseline="0" dirty="0" smtClean="0"/>
                        <a:t> out.</a:t>
                      </a:r>
                      <a:endParaRPr lang="en-US" dirty="0"/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Direct</a:t>
                      </a:r>
                      <a:r>
                        <a:rPr lang="en-US" i="1" baseline="0" dirty="0" smtClean="0"/>
                        <a:t> object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Someone </a:t>
                      </a:r>
                      <a:r>
                        <a:rPr lang="en-US" dirty="0" smtClean="0"/>
                        <a:t>had accidentally</a:t>
                      </a:r>
                      <a:r>
                        <a:rPr lang="en-US" baseline="0" dirty="0" smtClean="0"/>
                        <a:t> kicked the </a:t>
                      </a:r>
                      <a:r>
                        <a:rPr lang="en-US" i="1" baseline="0" dirty="0" smtClean="0"/>
                        <a:t>child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Indirect</a:t>
                      </a:r>
                      <a:r>
                        <a:rPr lang="en-US" i="1" baseline="0" dirty="0" smtClean="0"/>
                        <a:t> object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gave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i="1" baseline="0" dirty="0" smtClean="0"/>
                        <a:t>child</a:t>
                      </a:r>
                      <a:r>
                        <a:rPr lang="en-US" baseline="0" dirty="0" smtClean="0"/>
                        <a:t> an adhesive bandage.</a:t>
                      </a:r>
                      <a:endParaRPr lang="en-US" dirty="0"/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Object of preposition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other children</a:t>
                      </a:r>
                      <a:r>
                        <a:rPr lang="en-US" baseline="0" dirty="0" smtClean="0"/>
                        <a:t> gathered near the </a:t>
                      </a:r>
                      <a:r>
                        <a:rPr lang="en-US" i="1" baseline="0" dirty="0" smtClean="0"/>
                        <a:t>child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738.1 Subjects and Predicates</a:t>
            </a:r>
          </a:p>
          <a:p>
            <a:pPr lvl="1"/>
            <a:r>
              <a:rPr lang="en-US" dirty="0" smtClean="0"/>
              <a:t>Subject: part of the sentence about which something is said.</a:t>
            </a:r>
          </a:p>
          <a:p>
            <a:pPr lvl="1"/>
            <a:r>
              <a:rPr lang="en-US" dirty="0" smtClean="0"/>
              <a:t>Predicate: contains the verb &amp; the part of the sentence which says something about the subject.</a:t>
            </a:r>
          </a:p>
          <a:p>
            <a:r>
              <a:rPr lang="en-US" b="1" dirty="0" smtClean="0"/>
              <a:t>716.2 Objects</a:t>
            </a:r>
          </a:p>
          <a:p>
            <a:pPr lvl="1"/>
            <a:r>
              <a:rPr lang="en-US" u="sng" dirty="0" smtClean="0"/>
              <a:t>Direct Object</a:t>
            </a:r>
            <a:r>
              <a:rPr lang="en-US" dirty="0" smtClean="0"/>
              <a:t>: receives the action of a transitive verb (verb that needs an object) directly from the subject.</a:t>
            </a:r>
          </a:p>
          <a:p>
            <a:pPr lvl="1"/>
            <a:r>
              <a:rPr lang="en-US" u="sng" dirty="0" smtClean="0"/>
              <a:t>Indirect Object</a:t>
            </a:r>
            <a:r>
              <a:rPr lang="en-US" dirty="0" smtClean="0"/>
              <a:t>: names the person </a:t>
            </a:r>
            <a:r>
              <a:rPr lang="en-US" i="1" dirty="0" smtClean="0"/>
              <a:t>to whom</a:t>
            </a:r>
            <a:r>
              <a:rPr lang="en-US" dirty="0" smtClean="0"/>
              <a:t> or </a:t>
            </a:r>
            <a:r>
              <a:rPr lang="en-US" i="1" dirty="0" smtClean="0"/>
              <a:t>for whom</a:t>
            </a:r>
            <a:r>
              <a:rPr lang="en-US" dirty="0" smtClean="0"/>
              <a:t> something is done. </a:t>
            </a:r>
          </a:p>
          <a:p>
            <a:r>
              <a:rPr lang="en-US" b="1" dirty="0" smtClean="0"/>
              <a:t>732.1 Prepositions</a:t>
            </a:r>
          </a:p>
          <a:p>
            <a:pPr lvl="1"/>
            <a:r>
              <a:rPr lang="en-US" u="sng" dirty="0" smtClean="0"/>
              <a:t>Prepositions</a:t>
            </a:r>
            <a:r>
              <a:rPr lang="en-US" dirty="0" smtClean="0"/>
              <a:t>: show the relationship between its object (a noun or a pronoun that follows the preposition) and another word in the sentence.</a:t>
            </a:r>
          </a:p>
          <a:p>
            <a:pPr lvl="1"/>
            <a:r>
              <a:rPr lang="en-US" u="sng" dirty="0" smtClean="0"/>
              <a:t>Object of the Preposition</a:t>
            </a:r>
            <a:r>
              <a:rPr lang="en-US" dirty="0" smtClean="0"/>
              <a:t>: The first noun or pronoun to follow the preposition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709</Words>
  <Application>Microsoft Office PowerPoint</Application>
  <PresentationFormat>On-screen Show (4:3)</PresentationFormat>
  <Paragraphs>91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Apothecary</vt:lpstr>
      <vt:lpstr>1_Apothecary</vt:lpstr>
      <vt:lpstr>Nouns</vt:lpstr>
      <vt:lpstr>Nouns</vt:lpstr>
      <vt:lpstr>Classes of Nouns</vt:lpstr>
      <vt:lpstr>Classes of Nouns</vt:lpstr>
      <vt:lpstr>Forms of Nouns</vt:lpstr>
      <vt:lpstr>Forms of Nouns</vt:lpstr>
      <vt:lpstr>Forms of Nouns</vt:lpstr>
      <vt:lpstr>Functions of Nouns</vt:lpstr>
      <vt:lpstr>Functions of nouns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annag</dc:creator>
  <cp:lastModifiedBy>annag</cp:lastModifiedBy>
  <cp:revision>13</cp:revision>
  <dcterms:created xsi:type="dcterms:W3CDTF">2012-04-02T21:36:18Z</dcterms:created>
  <dcterms:modified xsi:type="dcterms:W3CDTF">2012-04-11T20:55:50Z</dcterms:modified>
</cp:coreProperties>
</file>