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4"/>
  </p:notesMasterIdLst>
  <p:sldIdLst>
    <p:sldId id="256" r:id="rId3"/>
    <p:sldId id="257" r:id="rId4"/>
    <p:sldId id="260" r:id="rId5"/>
    <p:sldId id="265" r:id="rId6"/>
    <p:sldId id="264" r:id="rId7"/>
    <p:sldId id="258" r:id="rId8"/>
    <p:sldId id="261" r:id="rId9"/>
    <p:sldId id="263" r:id="rId10"/>
    <p:sldId id="259" r:id="rId11"/>
    <p:sldId id="262"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658" y="-3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D96AF-FD5A-4A2A-A07B-0DE584D7B7AC}" type="datetimeFigureOut">
              <a:rPr lang="en-US" smtClean="0"/>
              <a:pPr/>
              <a:t>1/24/2013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B6E25D-9E12-46CC-98FD-8EBA33644A77}" type="slidenum">
              <a:rPr lang="en-US" smtClean="0"/>
              <a:pPr/>
              <a:t>‹#›</a:t>
            </a:fld>
            <a:endParaRPr lang="en-US"/>
          </a:p>
        </p:txBody>
      </p:sp>
    </p:spTree>
    <p:extLst>
      <p:ext uri="{BB962C8B-B14F-4D97-AF65-F5344CB8AC3E}">
        <p14:creationId xmlns:p14="http://schemas.microsoft.com/office/powerpoint/2010/main" xmlns="" val="4223138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23783A4-FB1E-4848-AEBE-EF81591297D8}"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9738087-7BFA-4449-8B36-73AE208D0591}"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3783A4-FB1E-4848-AEBE-EF81591297D8}"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38087-7BFA-4449-8B36-73AE208D05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3783A4-FB1E-4848-AEBE-EF81591297D8}"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38087-7BFA-4449-8B36-73AE208D059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3783A4-FB1E-4848-AEBE-EF81591297D8}"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38087-7BFA-4449-8B36-73AE208D059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23783A4-FB1E-4848-AEBE-EF81591297D8}" type="datetimeFigureOut">
              <a:rPr lang="en-US" smtClean="0"/>
              <a:pPr/>
              <a:t>1/24/2013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38087-7BFA-4449-8B36-73AE208D0591}"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3783A4-FB1E-4848-AEBE-EF81591297D8}"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38087-7BFA-4449-8B36-73AE208D05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3783A4-FB1E-4848-AEBE-EF81591297D8}" type="datetimeFigureOut">
              <a:rPr lang="en-US" smtClean="0"/>
              <a:pPr/>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38087-7BFA-4449-8B36-73AE208D05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3783A4-FB1E-4848-AEBE-EF81591297D8}" type="datetimeFigureOut">
              <a:rPr lang="en-US" smtClean="0"/>
              <a:pPr/>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38087-7BFA-4449-8B36-73AE208D05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23783A4-FB1E-4848-AEBE-EF81591297D8}" type="datetimeFigureOut">
              <a:rPr lang="en-US" smtClean="0"/>
              <a:pPr/>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38087-7BFA-4449-8B36-73AE208D05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3783A4-FB1E-4848-AEBE-EF81591297D8}"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38087-7BFA-4449-8B36-73AE208D0591}"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23783A4-FB1E-4848-AEBE-EF81591297D8}" type="datetimeFigureOut">
              <a:rPr lang="en-US" smtClean="0"/>
              <a:pPr/>
              <a:t>1/24/2013</a:t>
            </a:fld>
            <a:endParaRPr lang="en-US"/>
          </a:p>
        </p:txBody>
      </p:sp>
      <p:sp>
        <p:nvSpPr>
          <p:cNvPr id="7" name="Slide Number Placeholder 6"/>
          <p:cNvSpPr>
            <a:spLocks noGrp="1"/>
          </p:cNvSpPr>
          <p:nvPr>
            <p:ph type="sldNum" sz="quarter" idx="12"/>
          </p:nvPr>
        </p:nvSpPr>
        <p:spPr/>
        <p:txBody>
          <a:bodyPr/>
          <a:lstStyle/>
          <a:p>
            <a:fld id="{E9738087-7BFA-4449-8B36-73AE208D0591}"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23783A4-FB1E-4848-AEBE-EF81591297D8}" type="datetimeFigureOut">
              <a:rPr lang="en-US" smtClean="0"/>
              <a:pPr/>
              <a:t>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9738087-7BFA-4449-8B36-73AE208D0591}"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234E1-A944-4C73-8E1D-BE4410A62702}" type="datetimeFigureOut">
              <a:rPr lang="en-US" smtClean="0">
                <a:solidFill>
                  <a:prstClr val="black">
                    <a:tint val="75000"/>
                  </a:prstClr>
                </a:solidFill>
              </a:rPr>
              <a:pPr/>
              <a:t>1/24/2013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623F6-D446-42FA-9EE8-C5A9A7C3204F}"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Write Source 704-710, </a:t>
            </a:r>
            <a:r>
              <a:rPr lang="en-US" dirty="0" smtClean="0"/>
              <a:t>718, 754</a:t>
            </a:r>
            <a:r>
              <a:rPr lang="en-US" dirty="0" smtClean="0"/>
              <a:t>, 756 </a:t>
            </a:r>
            <a:endParaRPr lang="en-US" dirty="0"/>
          </a:p>
        </p:txBody>
      </p:sp>
      <p:sp>
        <p:nvSpPr>
          <p:cNvPr id="2" name="Title 1"/>
          <p:cNvSpPr>
            <a:spLocks noGrp="1"/>
          </p:cNvSpPr>
          <p:nvPr>
            <p:ph type="ctrTitle"/>
          </p:nvPr>
        </p:nvSpPr>
        <p:spPr/>
        <p:txBody>
          <a:bodyPr/>
          <a:lstStyle/>
          <a:p>
            <a:r>
              <a:rPr lang="en-US" dirty="0" smtClean="0"/>
              <a:t>Pronouns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Pronoun-antecedent agreement</a:t>
            </a:r>
            <a:endParaRPr lang="en-US" dirty="0"/>
          </a:p>
        </p:txBody>
      </p:sp>
      <p:sp>
        <p:nvSpPr>
          <p:cNvPr id="3" name="Content Placeholder 2"/>
          <p:cNvSpPr>
            <a:spLocks noGrp="1"/>
          </p:cNvSpPr>
          <p:nvPr>
            <p:ph idx="1"/>
          </p:nvPr>
        </p:nvSpPr>
        <p:spPr>
          <a:xfrm>
            <a:off x="-304800" y="1524000"/>
            <a:ext cx="9525000" cy="5181600"/>
          </a:xfrm>
        </p:spPr>
        <p:txBody>
          <a:bodyPr>
            <a:noAutofit/>
          </a:bodyPr>
          <a:lstStyle/>
          <a:p>
            <a:r>
              <a:rPr lang="en-US" sz="2800" b="1" dirty="0" smtClean="0"/>
              <a:t>756.2 Agreement in Gender</a:t>
            </a:r>
            <a:endParaRPr lang="en-US" sz="2800" dirty="0" smtClean="0"/>
          </a:p>
          <a:p>
            <a:pPr lvl="1"/>
            <a:r>
              <a:rPr lang="en-US" sz="2400" dirty="0" smtClean="0"/>
              <a:t>Use a </a:t>
            </a:r>
            <a:r>
              <a:rPr lang="en-US" sz="2400" b="1" dirty="0" smtClean="0"/>
              <a:t>masculine</a:t>
            </a:r>
            <a:r>
              <a:rPr lang="en-US" sz="2400" dirty="0" smtClean="0"/>
              <a:t> or </a:t>
            </a:r>
            <a:r>
              <a:rPr lang="en-US" sz="2400" b="1" dirty="0" smtClean="0"/>
              <a:t>feminine</a:t>
            </a:r>
            <a:r>
              <a:rPr lang="en-US" sz="2400" dirty="0" smtClean="0"/>
              <a:t> pronoun depending upon the gender of the antecedent. </a:t>
            </a:r>
          </a:p>
          <a:p>
            <a:pPr lvl="2"/>
            <a:r>
              <a:rPr lang="en-US" sz="2000" b="1" dirty="0" smtClean="0">
                <a:solidFill>
                  <a:srgbClr val="FF0000"/>
                </a:solidFill>
              </a:rPr>
              <a:t>Claire</a:t>
            </a:r>
            <a:r>
              <a:rPr lang="en-US" sz="2000" dirty="0" smtClean="0"/>
              <a:t> is always complaining about </a:t>
            </a:r>
            <a:r>
              <a:rPr lang="en-US" sz="2000" b="1" dirty="0" smtClean="0">
                <a:solidFill>
                  <a:srgbClr val="FF0000"/>
                </a:solidFill>
              </a:rPr>
              <a:t>her</a:t>
            </a:r>
            <a:r>
              <a:rPr lang="en-US" sz="2000" dirty="0" smtClean="0"/>
              <a:t> feet being cold.</a:t>
            </a:r>
          </a:p>
          <a:p>
            <a:pPr lvl="2"/>
            <a:r>
              <a:rPr lang="en-US" sz="2000" b="1" dirty="0" smtClean="0">
                <a:solidFill>
                  <a:srgbClr val="FF0000"/>
                </a:solidFill>
              </a:rPr>
              <a:t>Matt</a:t>
            </a:r>
            <a:r>
              <a:rPr lang="en-US" sz="2000" dirty="0" smtClean="0"/>
              <a:t> would like to bring </a:t>
            </a:r>
            <a:r>
              <a:rPr lang="en-US" sz="2000" b="1" dirty="0" smtClean="0">
                <a:solidFill>
                  <a:srgbClr val="FF0000"/>
                </a:solidFill>
              </a:rPr>
              <a:t>his</a:t>
            </a:r>
            <a:r>
              <a:rPr lang="en-US" sz="2000" dirty="0" smtClean="0"/>
              <a:t> dog along on the trip.</a:t>
            </a:r>
          </a:p>
          <a:p>
            <a:pPr lvl="1"/>
            <a:r>
              <a:rPr lang="en-US" sz="2400" dirty="0" smtClean="0"/>
              <a:t>Use a </a:t>
            </a:r>
            <a:r>
              <a:rPr lang="en-US" sz="2400" b="1" dirty="0" smtClean="0"/>
              <a:t>neuter</a:t>
            </a:r>
            <a:r>
              <a:rPr lang="en-US" sz="2400" dirty="0" smtClean="0"/>
              <a:t> pronoun when the antecedent has no gender.</a:t>
            </a:r>
          </a:p>
          <a:p>
            <a:pPr lvl="2"/>
            <a:r>
              <a:rPr lang="en-US" sz="2000" dirty="0" smtClean="0"/>
              <a:t>The ancient </a:t>
            </a:r>
            <a:r>
              <a:rPr lang="en-US" sz="2000" b="1" dirty="0" smtClean="0">
                <a:solidFill>
                  <a:srgbClr val="FF0000"/>
                </a:solidFill>
              </a:rPr>
              <a:t>weeping willow</a:t>
            </a:r>
            <a:r>
              <a:rPr lang="en-US" sz="2000" b="1" dirty="0" smtClean="0"/>
              <a:t> </a:t>
            </a:r>
            <a:r>
              <a:rPr lang="en-US" sz="2000" dirty="0" smtClean="0"/>
              <a:t>is losing many of </a:t>
            </a:r>
            <a:r>
              <a:rPr lang="en-US" sz="2000" b="1" dirty="0" smtClean="0">
                <a:solidFill>
                  <a:srgbClr val="FF0000"/>
                </a:solidFill>
              </a:rPr>
              <a:t>its</a:t>
            </a:r>
            <a:r>
              <a:rPr lang="en-US" sz="2000" dirty="0" smtClean="0"/>
              <a:t> branches.</a:t>
            </a:r>
          </a:p>
          <a:p>
            <a:pPr lvl="1"/>
            <a:r>
              <a:rPr lang="en-US" sz="2400" dirty="0" smtClean="0"/>
              <a:t>When a </a:t>
            </a:r>
            <a:r>
              <a:rPr lang="en-US" sz="2400" i="1" dirty="0" smtClean="0"/>
              <a:t>person</a:t>
            </a:r>
            <a:r>
              <a:rPr lang="en-US" sz="2400" dirty="0" smtClean="0"/>
              <a:t> or </a:t>
            </a:r>
            <a:r>
              <a:rPr lang="en-US" sz="2400" i="1" dirty="0" smtClean="0"/>
              <a:t>everyone</a:t>
            </a:r>
            <a:r>
              <a:rPr lang="en-US" sz="2400" dirty="0" smtClean="0"/>
              <a:t> is used to refer to both genders or either gender, you will have to choose whether to offer optional pronouns or rewrite the sentence.</a:t>
            </a:r>
          </a:p>
          <a:p>
            <a:pPr lvl="2"/>
            <a:r>
              <a:rPr lang="en-US" sz="2000" dirty="0" smtClean="0"/>
              <a:t>A </a:t>
            </a:r>
            <a:r>
              <a:rPr lang="en-US" sz="2000" b="1" dirty="0" smtClean="0">
                <a:solidFill>
                  <a:srgbClr val="FF0000"/>
                </a:solidFill>
              </a:rPr>
              <a:t>person</a:t>
            </a:r>
            <a:r>
              <a:rPr lang="en-US" sz="2000" dirty="0" smtClean="0"/>
              <a:t> should be allowed to choose </a:t>
            </a:r>
            <a:r>
              <a:rPr lang="en-US" sz="2000" b="1" dirty="0" smtClean="0">
                <a:solidFill>
                  <a:srgbClr val="FF0000"/>
                </a:solidFill>
              </a:rPr>
              <a:t>her</a:t>
            </a:r>
            <a:r>
              <a:rPr lang="en-US" sz="2000" dirty="0" smtClean="0"/>
              <a:t> or </a:t>
            </a:r>
            <a:r>
              <a:rPr lang="en-US" sz="2000" b="1" dirty="0" smtClean="0">
                <a:solidFill>
                  <a:srgbClr val="FF0000"/>
                </a:solidFill>
              </a:rPr>
              <a:t>his</a:t>
            </a:r>
            <a:r>
              <a:rPr lang="en-US" sz="2000" dirty="0" smtClean="0"/>
              <a:t> own footwear.</a:t>
            </a:r>
          </a:p>
          <a:p>
            <a:pPr lvl="2"/>
            <a:r>
              <a:rPr lang="en-US" sz="2000" b="1" dirty="0" smtClean="0">
                <a:solidFill>
                  <a:srgbClr val="FF0000"/>
                </a:solidFill>
              </a:rPr>
              <a:t>People</a:t>
            </a:r>
            <a:r>
              <a:rPr lang="en-US" sz="2000" dirty="0" smtClean="0"/>
              <a:t> should be allowed to choose </a:t>
            </a:r>
            <a:r>
              <a:rPr lang="en-US" sz="2000" b="1" dirty="0" smtClean="0">
                <a:solidFill>
                  <a:srgbClr val="FF0000"/>
                </a:solidFill>
              </a:rPr>
              <a:t>their</a:t>
            </a:r>
            <a:r>
              <a:rPr lang="en-US" sz="2000" dirty="0" smtClean="0"/>
              <a:t> own footwear.</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718.2 Person of a Verb (Using Pronouns)</a:t>
            </a:r>
            <a:endParaRPr lang="en-US" sz="3600" dirty="0"/>
          </a:p>
        </p:txBody>
      </p:sp>
      <p:sp>
        <p:nvSpPr>
          <p:cNvPr id="3" name="Content Placeholder 2"/>
          <p:cNvSpPr>
            <a:spLocks noGrp="1"/>
          </p:cNvSpPr>
          <p:nvPr>
            <p:ph idx="1"/>
          </p:nvPr>
        </p:nvSpPr>
        <p:spPr>
          <a:xfrm>
            <a:off x="457200" y="1295400"/>
            <a:ext cx="8229600" cy="2209799"/>
          </a:xfrm>
        </p:spPr>
        <p:txBody>
          <a:bodyPr>
            <a:normAutofit lnSpcReduction="10000"/>
          </a:bodyPr>
          <a:lstStyle/>
          <a:p>
            <a:r>
              <a:rPr lang="en-US" sz="2800" b="1" dirty="0" smtClean="0"/>
              <a:t>Person</a:t>
            </a:r>
            <a:r>
              <a:rPr lang="en-US" sz="2800" dirty="0" smtClean="0"/>
              <a:t>: indicates whether the subject of the verb is first, second, or third person (is speaking, is spoken to, or is spoken about). The form of the verb usually changes only when a </a:t>
            </a:r>
            <a:r>
              <a:rPr lang="en-US" sz="2800" u="sng" dirty="0" smtClean="0"/>
              <a:t>present-tense verb </a:t>
            </a:r>
            <a:r>
              <a:rPr lang="en-US" sz="2800" dirty="0" smtClean="0"/>
              <a:t>is used with a </a:t>
            </a:r>
            <a:r>
              <a:rPr lang="en-US" sz="2800" u="sng" dirty="0" smtClean="0"/>
              <a:t>third-person singular pronoun</a:t>
            </a:r>
            <a:r>
              <a:rPr lang="en-US" sz="2800" dirty="0" smtClean="0"/>
              <a:t>.</a:t>
            </a:r>
            <a:endParaRPr lang="en-US" sz="2800" dirty="0"/>
          </a:p>
        </p:txBody>
      </p:sp>
      <p:graphicFrame>
        <p:nvGraphicFramePr>
          <p:cNvPr id="4" name="Table 3"/>
          <p:cNvGraphicFramePr>
            <a:graphicFrameLocks noGrp="1"/>
          </p:cNvGraphicFramePr>
          <p:nvPr/>
        </p:nvGraphicFramePr>
        <p:xfrm>
          <a:off x="228600" y="3352800"/>
          <a:ext cx="8763000" cy="3200400"/>
        </p:xfrm>
        <a:graphic>
          <a:graphicData uri="http://schemas.openxmlformats.org/drawingml/2006/table">
            <a:tbl>
              <a:tblPr firstRow="1" bandRow="1">
                <a:tableStyleId>{5C22544A-7EE6-4342-B048-85BDC9FD1C3A}</a:tableStyleId>
              </a:tblPr>
              <a:tblGrid>
                <a:gridCol w="2921000"/>
                <a:gridCol w="2921000"/>
                <a:gridCol w="2921000"/>
              </a:tblGrid>
              <a:tr h="800100">
                <a:tc>
                  <a:txBody>
                    <a:bodyPr/>
                    <a:lstStyle/>
                    <a:p>
                      <a:pPr algn="ctr"/>
                      <a:endParaRPr lang="en-US" sz="2800" dirty="0"/>
                    </a:p>
                  </a:txBody>
                  <a:tcPr/>
                </a:tc>
                <a:tc>
                  <a:txBody>
                    <a:bodyPr/>
                    <a:lstStyle/>
                    <a:p>
                      <a:pPr algn="ctr"/>
                      <a:r>
                        <a:rPr lang="en-US" sz="2800" dirty="0" smtClean="0"/>
                        <a:t>Singular</a:t>
                      </a:r>
                      <a:endParaRPr lang="en-US" sz="2800" dirty="0"/>
                    </a:p>
                  </a:txBody>
                  <a:tcPr/>
                </a:tc>
                <a:tc>
                  <a:txBody>
                    <a:bodyPr/>
                    <a:lstStyle/>
                    <a:p>
                      <a:pPr algn="ctr"/>
                      <a:r>
                        <a:rPr lang="en-US" sz="2800" dirty="0" smtClean="0"/>
                        <a:t>Plural</a:t>
                      </a:r>
                      <a:endParaRPr lang="en-US" sz="2800" dirty="0"/>
                    </a:p>
                  </a:txBody>
                  <a:tcPr/>
                </a:tc>
              </a:tr>
              <a:tr h="800100">
                <a:tc>
                  <a:txBody>
                    <a:bodyPr/>
                    <a:lstStyle/>
                    <a:p>
                      <a:pPr algn="ctr"/>
                      <a:r>
                        <a:rPr lang="en-US" sz="2800" dirty="0" smtClean="0"/>
                        <a:t>First Person</a:t>
                      </a:r>
                      <a:endParaRPr lang="en-US" sz="2800" dirty="0"/>
                    </a:p>
                  </a:txBody>
                  <a:tcPr/>
                </a:tc>
                <a:tc>
                  <a:txBody>
                    <a:bodyPr/>
                    <a:lstStyle/>
                    <a:p>
                      <a:pPr algn="ctr"/>
                      <a:r>
                        <a:rPr lang="en-US" sz="2800" dirty="0" smtClean="0"/>
                        <a:t>I sniff</a:t>
                      </a:r>
                      <a:endParaRPr lang="en-US" sz="2800" dirty="0"/>
                    </a:p>
                  </a:txBody>
                  <a:tcPr/>
                </a:tc>
                <a:tc>
                  <a:txBody>
                    <a:bodyPr/>
                    <a:lstStyle/>
                    <a:p>
                      <a:pPr algn="ctr"/>
                      <a:r>
                        <a:rPr lang="en-US" sz="2800" dirty="0" smtClean="0"/>
                        <a:t>We</a:t>
                      </a:r>
                      <a:r>
                        <a:rPr lang="en-US" sz="2800" baseline="0" dirty="0" smtClean="0"/>
                        <a:t> sniff</a:t>
                      </a:r>
                      <a:endParaRPr lang="en-US" sz="2800" dirty="0"/>
                    </a:p>
                  </a:txBody>
                  <a:tcPr/>
                </a:tc>
              </a:tr>
              <a:tr h="800100">
                <a:tc>
                  <a:txBody>
                    <a:bodyPr/>
                    <a:lstStyle/>
                    <a:p>
                      <a:pPr algn="ctr"/>
                      <a:r>
                        <a:rPr lang="en-US" sz="2800" dirty="0" smtClean="0"/>
                        <a:t>Second Person</a:t>
                      </a:r>
                      <a:endParaRPr lang="en-US" sz="2800" dirty="0"/>
                    </a:p>
                  </a:txBody>
                  <a:tcPr/>
                </a:tc>
                <a:tc>
                  <a:txBody>
                    <a:bodyPr/>
                    <a:lstStyle/>
                    <a:p>
                      <a:pPr algn="ctr"/>
                      <a:r>
                        <a:rPr lang="en-US" sz="2800" dirty="0" smtClean="0"/>
                        <a:t>You sniff</a:t>
                      </a:r>
                      <a:endParaRPr lang="en-US" sz="2800" dirty="0"/>
                    </a:p>
                  </a:txBody>
                  <a:tcPr/>
                </a:tc>
                <a:tc>
                  <a:txBody>
                    <a:bodyPr/>
                    <a:lstStyle/>
                    <a:p>
                      <a:pPr algn="ctr"/>
                      <a:r>
                        <a:rPr lang="en-US" sz="2800" dirty="0" smtClean="0"/>
                        <a:t>You sniff</a:t>
                      </a:r>
                      <a:endParaRPr lang="en-US" sz="2800" dirty="0"/>
                    </a:p>
                  </a:txBody>
                  <a:tcPr/>
                </a:tc>
              </a:tr>
              <a:tr h="800100">
                <a:tc>
                  <a:txBody>
                    <a:bodyPr/>
                    <a:lstStyle/>
                    <a:p>
                      <a:pPr algn="ctr"/>
                      <a:r>
                        <a:rPr lang="en-US" sz="2800" dirty="0" smtClean="0"/>
                        <a:t>Third Person</a:t>
                      </a:r>
                      <a:endParaRPr lang="en-US" sz="2800" dirty="0"/>
                    </a:p>
                  </a:txBody>
                  <a:tcPr/>
                </a:tc>
                <a:tc>
                  <a:txBody>
                    <a:bodyPr/>
                    <a:lstStyle/>
                    <a:p>
                      <a:pPr algn="ctr"/>
                      <a:r>
                        <a:rPr lang="en-US" sz="2800" dirty="0" smtClean="0"/>
                        <a:t>He/she/it sniffs</a:t>
                      </a:r>
                      <a:endParaRPr lang="en-US" sz="2800" dirty="0"/>
                    </a:p>
                  </a:txBody>
                  <a:tcPr/>
                </a:tc>
                <a:tc>
                  <a:txBody>
                    <a:bodyPr/>
                    <a:lstStyle/>
                    <a:p>
                      <a:pPr algn="ctr"/>
                      <a:r>
                        <a:rPr lang="en-US" sz="2800" dirty="0" smtClean="0"/>
                        <a:t>They </a:t>
                      </a:r>
                      <a:r>
                        <a:rPr lang="en-US" sz="2800" dirty="0" err="1" smtClean="0"/>
                        <a:t>niff</a:t>
                      </a:r>
                      <a:endParaRPr lang="en-US" sz="28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Pronouns</a:t>
            </a:r>
            <a:endParaRPr lang="en-US" dirty="0"/>
          </a:p>
        </p:txBody>
      </p:sp>
      <p:sp>
        <p:nvSpPr>
          <p:cNvPr id="3" name="Content Placeholder 2"/>
          <p:cNvSpPr>
            <a:spLocks noGrp="1"/>
          </p:cNvSpPr>
          <p:nvPr>
            <p:ph idx="1"/>
          </p:nvPr>
        </p:nvSpPr>
        <p:spPr/>
        <p:txBody>
          <a:bodyPr/>
          <a:lstStyle/>
          <a:p>
            <a:r>
              <a:rPr lang="en-US" dirty="0" smtClean="0"/>
              <a:t>704.1 Classes of Pronouns Chart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b="1" u="sng" dirty="0" smtClean="0"/>
              <a:t>Personal</a:t>
            </a:r>
            <a:r>
              <a:rPr lang="en-US" sz="1900" b="1" dirty="0" smtClean="0"/>
              <a:t>: take the place of any noun</a:t>
            </a:r>
          </a:p>
          <a:p>
            <a:pPr algn="ctr"/>
            <a:r>
              <a:rPr lang="en-US" sz="1900" dirty="0" smtClean="0"/>
              <a:t>I, me, my, mine / we, us, our, ours</a:t>
            </a:r>
          </a:p>
          <a:p>
            <a:pPr algn="ctr"/>
            <a:r>
              <a:rPr lang="en-US" sz="1900" dirty="0" smtClean="0"/>
              <a:t>you, your, yours/ they, them, their, theirs</a:t>
            </a:r>
          </a:p>
          <a:p>
            <a:pPr algn="ctr"/>
            <a:r>
              <a:rPr lang="en-US" sz="1900" dirty="0" smtClean="0"/>
              <a:t>he, him, his, she, her, hers, it, its</a:t>
            </a:r>
          </a:p>
          <a:p>
            <a:pPr algn="ctr"/>
            <a:endParaRPr lang="en-US" sz="1900" dirty="0" smtClean="0"/>
          </a:p>
          <a:p>
            <a:pPr algn="ctr"/>
            <a:r>
              <a:rPr lang="en-US" sz="1900" b="1" u="sng" dirty="0" smtClean="0"/>
              <a:t>Reflexive &amp; Intensive</a:t>
            </a:r>
            <a:r>
              <a:rPr lang="en-US" sz="1900" b="1" dirty="0" smtClean="0"/>
              <a:t>: emphasizes the noun or pronoun it refers to</a:t>
            </a:r>
            <a:endParaRPr lang="en-US" sz="1900" b="1" u="sng" dirty="0" smtClean="0"/>
          </a:p>
          <a:p>
            <a:pPr algn="ctr"/>
            <a:r>
              <a:rPr lang="en-US" sz="1900" dirty="0" smtClean="0"/>
              <a:t>myself, yourself, himself, herself, itself, ourselves, yourselves, themselves</a:t>
            </a:r>
          </a:p>
          <a:p>
            <a:pPr algn="ctr"/>
            <a:endParaRPr lang="en-US" sz="1900" dirty="0" smtClean="0"/>
          </a:p>
          <a:p>
            <a:pPr algn="ctr"/>
            <a:r>
              <a:rPr lang="en-US" sz="1900" b="1" u="sng" dirty="0" smtClean="0"/>
              <a:t>Relative</a:t>
            </a:r>
            <a:r>
              <a:rPr lang="en-US" sz="1900" b="1" dirty="0" smtClean="0"/>
              <a:t>: relates or connects an adjective clause to the noun or pronoun it modifies</a:t>
            </a:r>
            <a:endParaRPr lang="en-US" sz="1900" b="1" u="sng" dirty="0" smtClean="0"/>
          </a:p>
          <a:p>
            <a:pPr algn="ctr"/>
            <a:r>
              <a:rPr lang="en-US" sz="1900" dirty="0" smtClean="0"/>
              <a:t>what, who, whose, whom, which, that</a:t>
            </a:r>
          </a:p>
          <a:p>
            <a:pPr algn="ctr"/>
            <a:endParaRPr lang="en-US" sz="1900" dirty="0" smtClean="0"/>
          </a:p>
          <a:p>
            <a:pPr algn="ctr"/>
            <a:r>
              <a:rPr lang="en-US" sz="1900" b="1" u="sng" dirty="0" smtClean="0"/>
              <a:t>Indefinite</a:t>
            </a:r>
            <a:r>
              <a:rPr lang="en-US" sz="1900" b="1" dirty="0" smtClean="0"/>
              <a:t>: refers to unnamed or unknown people or things</a:t>
            </a:r>
            <a:endParaRPr lang="en-US" sz="1900" b="1" u="sng" dirty="0" smtClean="0"/>
          </a:p>
          <a:p>
            <a:pPr algn="ctr"/>
            <a:r>
              <a:rPr lang="en-US" sz="1900" dirty="0" smtClean="0"/>
              <a:t>all, another, any, anybody, anyone, anything, both, each, each one, either, everybody, everyone, everything, few, many, most, much, neither, nobody, none, no one, nothing, one, other, several, some, somebody, someone, something, such</a:t>
            </a:r>
          </a:p>
          <a:p>
            <a:pPr algn="ctr"/>
            <a:endParaRPr lang="en-US" sz="1900" b="1" dirty="0" smtClean="0"/>
          </a:p>
          <a:p>
            <a:pPr algn="ctr"/>
            <a:r>
              <a:rPr lang="en-US" sz="1900" b="1" u="sng" dirty="0" smtClean="0"/>
              <a:t>Interrogative</a:t>
            </a:r>
            <a:r>
              <a:rPr lang="en-US" sz="1900" b="1" dirty="0" smtClean="0"/>
              <a:t>: asks a question</a:t>
            </a:r>
            <a:endParaRPr lang="en-US" sz="1900" b="1" u="sng" dirty="0" smtClean="0"/>
          </a:p>
          <a:p>
            <a:pPr algn="ctr"/>
            <a:r>
              <a:rPr lang="en-US" sz="1900" dirty="0" smtClean="0"/>
              <a:t>who, whose, whom, which, what</a:t>
            </a:r>
          </a:p>
          <a:p>
            <a:pPr algn="ctr"/>
            <a:endParaRPr lang="en-US" sz="1900" dirty="0" smtClean="0"/>
          </a:p>
          <a:p>
            <a:pPr algn="ctr"/>
            <a:r>
              <a:rPr lang="en-US" sz="1900" b="1" u="sng" dirty="0" smtClean="0"/>
              <a:t>Demonstrative</a:t>
            </a:r>
            <a:r>
              <a:rPr lang="en-US" sz="1900" b="1" dirty="0" smtClean="0"/>
              <a:t>: points out people, places, or things without naming them</a:t>
            </a:r>
            <a:endParaRPr lang="en-US" sz="1900" b="1" u="sng" dirty="0" smtClean="0"/>
          </a:p>
          <a:p>
            <a:pPr algn="ctr"/>
            <a:r>
              <a:rPr lang="en-US" sz="1900" dirty="0" smtClean="0"/>
              <a:t>this, that, these, those</a:t>
            </a: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5791200"/>
          </a:xfrm>
        </p:spPr>
        <p:txBody>
          <a:bodyPr>
            <a:normAutofit fontScale="92500" lnSpcReduction="10000"/>
          </a:bodyPr>
          <a:lstStyle/>
          <a:p>
            <a:r>
              <a:rPr lang="en-US" b="1" dirty="0" smtClean="0"/>
              <a:t>754.3 </a:t>
            </a:r>
            <a:r>
              <a:rPr lang="en-US" b="1" dirty="0"/>
              <a:t>Relative Pronouns: </a:t>
            </a:r>
            <a:r>
              <a:rPr lang="en-US" dirty="0"/>
              <a:t>(</a:t>
            </a:r>
            <a:r>
              <a:rPr lang="en-US" i="1" dirty="0"/>
              <a:t>who, which, that</a:t>
            </a:r>
            <a:r>
              <a:rPr lang="en-US" dirty="0"/>
              <a:t>) is used as the subject of a clause, the number of the verb is determined by the antecedent of the pronoun.  (Antecedent: word to which the pronoun refers</a:t>
            </a:r>
            <a:r>
              <a:rPr lang="en-US" dirty="0" smtClean="0"/>
              <a:t>)</a:t>
            </a:r>
          </a:p>
          <a:p>
            <a:pPr marL="68580" indent="0">
              <a:buNone/>
            </a:pPr>
            <a:endParaRPr lang="en-US" dirty="0"/>
          </a:p>
          <a:p>
            <a:pPr lvl="1"/>
            <a:r>
              <a:rPr lang="en-US" dirty="0"/>
              <a:t>This is one of the books </a:t>
            </a:r>
            <a:r>
              <a:rPr lang="en-US" b="1" dirty="0"/>
              <a:t>that are</a:t>
            </a:r>
            <a:r>
              <a:rPr lang="en-US" dirty="0"/>
              <a:t> required for class. </a:t>
            </a:r>
            <a:endParaRPr lang="en-US" dirty="0" smtClean="0"/>
          </a:p>
          <a:p>
            <a:pPr lvl="1"/>
            <a:r>
              <a:rPr lang="en-US" dirty="0" smtClean="0"/>
              <a:t>(</a:t>
            </a:r>
            <a:r>
              <a:rPr lang="en-US" dirty="0"/>
              <a:t>The relative pronoun </a:t>
            </a:r>
            <a:r>
              <a:rPr lang="en-US" i="1" dirty="0"/>
              <a:t>that</a:t>
            </a:r>
            <a:r>
              <a:rPr lang="en-US" dirty="0"/>
              <a:t> requires the plural verb are because its antecedent, </a:t>
            </a:r>
            <a:r>
              <a:rPr lang="en-US" i="1" dirty="0"/>
              <a:t>books</a:t>
            </a:r>
            <a:r>
              <a:rPr lang="en-US" dirty="0"/>
              <a:t>, is plural</a:t>
            </a:r>
            <a:r>
              <a:rPr lang="en-US" dirty="0" smtClean="0"/>
              <a:t>)</a:t>
            </a:r>
          </a:p>
          <a:p>
            <a:pPr marL="68580" lvl="0" indent="0">
              <a:buNone/>
            </a:pPr>
            <a:endParaRPr lang="en-US" dirty="0"/>
          </a:p>
          <a:p>
            <a:pPr lvl="0"/>
            <a:r>
              <a:rPr lang="en-US" b="1" dirty="0"/>
              <a:t>Note</a:t>
            </a:r>
            <a:r>
              <a:rPr lang="en-US" dirty="0"/>
              <a:t>: to test this type of sentence for agreement, read the “of” phrase first.</a:t>
            </a:r>
          </a:p>
          <a:p>
            <a:pPr lvl="1"/>
            <a:r>
              <a:rPr lang="en-US" sz="2400" dirty="0"/>
              <a:t>Of the books </a:t>
            </a:r>
            <a:r>
              <a:rPr lang="en-US" sz="2400" b="1" dirty="0"/>
              <a:t>that are</a:t>
            </a:r>
            <a:r>
              <a:rPr lang="en-US" sz="2400" dirty="0"/>
              <a:t> required for class, this is the one.</a:t>
            </a:r>
          </a:p>
          <a:p>
            <a:endParaRPr lang="en-US" dirty="0"/>
          </a:p>
        </p:txBody>
      </p:sp>
      <p:sp>
        <p:nvSpPr>
          <p:cNvPr id="4" name="Content Placeholder 2"/>
          <p:cNvSpPr txBox="1">
            <a:spLocks/>
          </p:cNvSpPr>
          <p:nvPr/>
        </p:nvSpPr>
        <p:spPr>
          <a:xfrm>
            <a:off x="4572000" y="23138"/>
            <a:ext cx="3657600" cy="662661"/>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Clr>
                <a:srgbClr val="4F81BD"/>
              </a:buClr>
              <a:buFont typeface="Wingdings 2" pitchFamily="18" charset="2"/>
              <a:buNone/>
            </a:pPr>
            <a:r>
              <a:rPr lang="en-US" dirty="0" smtClean="0">
                <a:solidFill>
                  <a:prstClr val="white"/>
                </a:solidFill>
              </a:rPr>
              <a:t>Wednesday</a:t>
            </a:r>
            <a:endParaRPr lang="en-US" dirty="0">
              <a:solidFill>
                <a:prstClr val="white"/>
              </a:solidFill>
            </a:endParaRPr>
          </a:p>
        </p:txBody>
      </p:sp>
    </p:spTree>
    <p:extLst>
      <p:ext uri="{BB962C8B-B14F-4D97-AF65-F5344CB8AC3E}">
        <p14:creationId xmlns="" xmlns:p14="http://schemas.microsoft.com/office/powerpoint/2010/main" val="308102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6096001"/>
          </a:xfrm>
        </p:spPr>
        <p:txBody>
          <a:bodyPr>
            <a:normAutofit/>
          </a:bodyPr>
          <a:lstStyle/>
          <a:p>
            <a:pPr marL="68580" indent="0">
              <a:buNone/>
            </a:pPr>
            <a:r>
              <a:rPr lang="en-US" b="1" dirty="0" smtClean="0"/>
              <a:t>754.2 </a:t>
            </a:r>
            <a:r>
              <a:rPr lang="en-US" b="1" dirty="0"/>
              <a:t>Indefinite Pronouns</a:t>
            </a:r>
            <a:r>
              <a:rPr lang="en-US" dirty="0"/>
              <a:t>:</a:t>
            </a:r>
          </a:p>
          <a:p>
            <a:pPr lvl="0"/>
            <a:r>
              <a:rPr lang="en-US" b="1" dirty="0" smtClean="0"/>
              <a:t>Singular</a:t>
            </a:r>
            <a:r>
              <a:rPr lang="en-US" dirty="0"/>
              <a:t>: (require singular verb) </a:t>
            </a:r>
            <a:r>
              <a:rPr lang="en-US" i="1" dirty="0"/>
              <a:t>each, either, neither, on, everybody, another, anybody, everyone, nobody, everything, somebody, </a:t>
            </a:r>
            <a:r>
              <a:rPr lang="en-US" dirty="0"/>
              <a:t>and</a:t>
            </a:r>
            <a:r>
              <a:rPr lang="en-US" i="1" dirty="0"/>
              <a:t> someone.</a:t>
            </a:r>
            <a:endParaRPr lang="en-US" dirty="0"/>
          </a:p>
          <a:p>
            <a:pPr lvl="1"/>
            <a:r>
              <a:rPr lang="en-US" sz="2400" b="1" dirty="0"/>
              <a:t>Everybody is </a:t>
            </a:r>
            <a:r>
              <a:rPr lang="en-US" sz="2400" dirty="0"/>
              <a:t>invited. </a:t>
            </a:r>
          </a:p>
          <a:p>
            <a:pPr lvl="0"/>
            <a:r>
              <a:rPr lang="en-US" b="1" dirty="0"/>
              <a:t>Plural: </a:t>
            </a:r>
            <a:r>
              <a:rPr lang="en-US" i="1" dirty="0"/>
              <a:t>both, few, many, </a:t>
            </a:r>
            <a:r>
              <a:rPr lang="en-US" dirty="0"/>
              <a:t>and</a:t>
            </a:r>
            <a:r>
              <a:rPr lang="en-US" i="1" dirty="0"/>
              <a:t> several.</a:t>
            </a:r>
            <a:endParaRPr lang="en-US" dirty="0"/>
          </a:p>
          <a:p>
            <a:pPr lvl="1"/>
            <a:r>
              <a:rPr lang="en-US" sz="2400" b="1" dirty="0"/>
              <a:t>Many ask </a:t>
            </a:r>
            <a:r>
              <a:rPr lang="en-US" sz="2400" dirty="0"/>
              <a:t>for frozen yogurt.</a:t>
            </a:r>
          </a:p>
          <a:p>
            <a:pPr lvl="0"/>
            <a:r>
              <a:rPr lang="en-US" b="1" dirty="0"/>
              <a:t>Both:</a:t>
            </a:r>
            <a:r>
              <a:rPr lang="en-US" dirty="0"/>
              <a:t> </a:t>
            </a:r>
            <a:r>
              <a:rPr lang="en-US" i="1" dirty="0"/>
              <a:t>all, any, most, none, </a:t>
            </a:r>
            <a:r>
              <a:rPr lang="en-US" dirty="0"/>
              <a:t>and</a:t>
            </a:r>
            <a:r>
              <a:rPr lang="en-US" i="1" dirty="0"/>
              <a:t> some. </a:t>
            </a:r>
            <a:endParaRPr lang="en-US" dirty="0"/>
          </a:p>
          <a:p>
            <a:endParaRPr lang="en-US" dirty="0"/>
          </a:p>
        </p:txBody>
      </p:sp>
      <p:sp>
        <p:nvSpPr>
          <p:cNvPr id="4" name="Content Placeholder 2"/>
          <p:cNvSpPr txBox="1">
            <a:spLocks/>
          </p:cNvSpPr>
          <p:nvPr/>
        </p:nvSpPr>
        <p:spPr>
          <a:xfrm>
            <a:off x="4572000" y="23138"/>
            <a:ext cx="3657600" cy="662661"/>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Clr>
                <a:srgbClr val="4F81BD"/>
              </a:buClr>
              <a:buFont typeface="Wingdings 2" pitchFamily="18" charset="2"/>
              <a:buNone/>
            </a:pPr>
            <a:r>
              <a:rPr lang="en-US" dirty="0" smtClean="0">
                <a:solidFill>
                  <a:prstClr val="white"/>
                </a:solidFill>
              </a:rPr>
              <a:t>Wednesday</a:t>
            </a:r>
            <a:endParaRPr lang="en-US" dirty="0">
              <a:solidFill>
                <a:prstClr val="white"/>
              </a:solidFill>
            </a:endParaRPr>
          </a:p>
        </p:txBody>
      </p:sp>
    </p:spTree>
    <p:extLst>
      <p:ext uri="{BB962C8B-B14F-4D97-AF65-F5344CB8AC3E}">
        <p14:creationId xmlns="" xmlns:p14="http://schemas.microsoft.com/office/powerpoint/2010/main" val="397538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Pronouns: number &amp; Person, functions</a:t>
            </a:r>
            <a:endParaRPr lang="en-US" dirty="0"/>
          </a:p>
        </p:txBody>
      </p:sp>
      <p:sp>
        <p:nvSpPr>
          <p:cNvPr id="3" name="Content Placeholder 2"/>
          <p:cNvSpPr>
            <a:spLocks noGrp="1"/>
          </p:cNvSpPr>
          <p:nvPr>
            <p:ph idx="1"/>
          </p:nvPr>
        </p:nvSpPr>
        <p:spPr>
          <a:xfrm>
            <a:off x="152400" y="1752600"/>
            <a:ext cx="8991600" cy="4953000"/>
          </a:xfrm>
        </p:spPr>
        <p:txBody>
          <a:bodyPr>
            <a:normAutofit fontScale="92500" lnSpcReduction="20000"/>
          </a:bodyPr>
          <a:lstStyle/>
          <a:p>
            <a:r>
              <a:rPr lang="en-US" b="1" dirty="0" smtClean="0"/>
              <a:t>710.1 Case of Pronoun</a:t>
            </a:r>
          </a:p>
          <a:p>
            <a:pPr lvl="1"/>
            <a:r>
              <a:rPr lang="en-US" b="1" dirty="0" smtClean="0"/>
              <a:t>Nominative case</a:t>
            </a:r>
            <a:r>
              <a:rPr lang="en-US" dirty="0" smtClean="0"/>
              <a:t>: pronoun can be the subject of a clause. Forms:</a:t>
            </a:r>
            <a:r>
              <a:rPr lang="en-US" i="1" dirty="0" smtClean="0"/>
              <a:t> I, you, he, she, it, we, they</a:t>
            </a:r>
            <a:r>
              <a:rPr lang="en-US" dirty="0" smtClean="0"/>
              <a:t>.</a:t>
            </a:r>
          </a:p>
          <a:p>
            <a:pPr lvl="2"/>
            <a:r>
              <a:rPr lang="en-US" b="1" dirty="0" smtClean="0">
                <a:solidFill>
                  <a:srgbClr val="FF0000"/>
                </a:solidFill>
              </a:rPr>
              <a:t>I</a:t>
            </a:r>
            <a:r>
              <a:rPr lang="en-US" dirty="0" smtClean="0"/>
              <a:t> like life when things go well.</a:t>
            </a:r>
          </a:p>
          <a:p>
            <a:pPr lvl="1"/>
            <a:r>
              <a:rPr lang="en-US" b="1" dirty="0" smtClean="0"/>
              <a:t>Predicate Nominative</a:t>
            </a:r>
            <a:r>
              <a:rPr lang="en-US" dirty="0" smtClean="0"/>
              <a:t>: if it follows a “be” verb (am, is, are, was, were, be, being, been) or another linking verb (appear, become, feel, etc.) and renames the subject.</a:t>
            </a:r>
          </a:p>
          <a:p>
            <a:pPr lvl="2"/>
            <a:r>
              <a:rPr lang="en-US" dirty="0" smtClean="0"/>
              <a:t>“Yes, it is </a:t>
            </a:r>
            <a:r>
              <a:rPr lang="en-US" b="1" dirty="0" smtClean="0">
                <a:solidFill>
                  <a:srgbClr val="FF0000"/>
                </a:solidFill>
              </a:rPr>
              <a:t>I</a:t>
            </a:r>
            <a:r>
              <a:rPr lang="en-US" dirty="0" smtClean="0"/>
              <a:t>,” said Mai.</a:t>
            </a:r>
          </a:p>
          <a:p>
            <a:pPr lvl="1"/>
            <a:r>
              <a:rPr lang="en-US" b="1" dirty="0" smtClean="0"/>
              <a:t>Possessive Case</a:t>
            </a:r>
            <a:r>
              <a:rPr lang="en-US" dirty="0" smtClean="0"/>
              <a:t>: pronoun shows possession or ownership. (Note: apostrophes are not used with personal pronouns) Possessive pronouns can also be classified as adjectives. </a:t>
            </a:r>
          </a:p>
          <a:p>
            <a:pPr lvl="2"/>
            <a:r>
              <a:rPr lang="en-US" dirty="0" smtClean="0"/>
              <a:t>“But as </a:t>
            </a:r>
            <a:r>
              <a:rPr lang="en-US" b="1" dirty="0" smtClean="0">
                <a:solidFill>
                  <a:srgbClr val="FF0000"/>
                </a:solidFill>
              </a:rPr>
              <a:t>I</a:t>
            </a:r>
            <a:r>
              <a:rPr lang="en-US" dirty="0" smtClean="0"/>
              <a:t> placed </a:t>
            </a:r>
            <a:r>
              <a:rPr lang="en-US" b="1" dirty="0" smtClean="0">
                <a:solidFill>
                  <a:srgbClr val="FF0000"/>
                </a:solidFill>
              </a:rPr>
              <a:t>my</a:t>
            </a:r>
            <a:r>
              <a:rPr lang="en-US" dirty="0" smtClean="0"/>
              <a:t> hand upon </a:t>
            </a:r>
            <a:r>
              <a:rPr lang="en-US" b="1" dirty="0" smtClean="0">
                <a:solidFill>
                  <a:srgbClr val="FF0000"/>
                </a:solidFill>
              </a:rPr>
              <a:t>his</a:t>
            </a:r>
            <a:r>
              <a:rPr lang="en-US" dirty="0" smtClean="0"/>
              <a:t> shoulder, there came a strong shudder over </a:t>
            </a:r>
            <a:r>
              <a:rPr lang="en-US" b="1" dirty="0" smtClean="0">
                <a:solidFill>
                  <a:srgbClr val="FF0000"/>
                </a:solidFill>
              </a:rPr>
              <a:t>his</a:t>
            </a:r>
            <a:r>
              <a:rPr lang="en-US" dirty="0" smtClean="0"/>
              <a:t> whole person.” –“The Fall of the House of Usher” by Edgar Allan Poe</a:t>
            </a:r>
          </a:p>
          <a:p>
            <a:pPr lvl="1"/>
            <a:r>
              <a:rPr lang="en-US" b="1" dirty="0" smtClean="0"/>
              <a:t>Objective Case: </a:t>
            </a:r>
            <a:r>
              <a:rPr lang="en-US" dirty="0" smtClean="0"/>
              <a:t>a direct object, indirect object, or an object of the preposition.</a:t>
            </a:r>
          </a:p>
          <a:p>
            <a:pPr lvl="2"/>
            <a:r>
              <a:rPr lang="en-US" dirty="0" smtClean="0"/>
              <a:t>The kids loved </a:t>
            </a:r>
            <a:r>
              <a:rPr lang="en-US" b="1" dirty="0" smtClean="0">
                <a:solidFill>
                  <a:srgbClr val="FF0000"/>
                </a:solidFill>
              </a:rPr>
              <a:t>it </a:t>
            </a:r>
            <a:r>
              <a:rPr lang="en-US" dirty="0" smtClean="0">
                <a:solidFill>
                  <a:srgbClr val="FF0000"/>
                </a:solidFill>
              </a:rPr>
              <a:t>(direct object of “loved)</a:t>
            </a:r>
            <a:r>
              <a:rPr lang="en-US" dirty="0" smtClean="0"/>
              <a:t>! We lit a campfire for </a:t>
            </a:r>
            <a:r>
              <a:rPr lang="en-US" b="1" dirty="0" smtClean="0">
                <a:solidFill>
                  <a:srgbClr val="FF0000"/>
                </a:solidFill>
              </a:rPr>
              <a:t>them </a:t>
            </a:r>
            <a:r>
              <a:rPr lang="en-US" dirty="0" smtClean="0">
                <a:solidFill>
                  <a:srgbClr val="FF0000"/>
                </a:solidFill>
              </a:rPr>
              <a:t>(object of the preposition “for”)</a:t>
            </a:r>
            <a:r>
              <a:rPr lang="en-US" dirty="0" smtClean="0"/>
              <a:t> and told </a:t>
            </a:r>
            <a:r>
              <a:rPr lang="en-US" b="1" dirty="0" smtClean="0">
                <a:solidFill>
                  <a:srgbClr val="FF0000"/>
                </a:solidFill>
              </a:rPr>
              <a:t>them </a:t>
            </a:r>
            <a:r>
              <a:rPr lang="en-US" dirty="0" smtClean="0">
                <a:solidFill>
                  <a:srgbClr val="FF0000"/>
                </a:solidFill>
              </a:rPr>
              <a:t>(indirect object of “told”)</a:t>
            </a:r>
            <a:r>
              <a:rPr lang="en-US" dirty="0" smtClean="0"/>
              <a:t> old ghost stories.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Pronouns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12027063"/>
              </p:ext>
            </p:extLst>
          </p:nvPr>
        </p:nvGraphicFramePr>
        <p:xfrm>
          <a:off x="76200" y="1752600"/>
          <a:ext cx="8991600" cy="4495799"/>
        </p:xfrm>
        <a:graphic>
          <a:graphicData uri="http://schemas.openxmlformats.org/drawingml/2006/table">
            <a:tbl>
              <a:tblPr firstRow="1" bandRow="1">
                <a:tableStyleId>{5C22544A-7EE6-4342-B048-85BDC9FD1C3A}</a:tableStyleId>
              </a:tblPr>
              <a:tblGrid>
                <a:gridCol w="1007679"/>
                <a:gridCol w="1705303"/>
                <a:gridCol w="1240221"/>
                <a:gridCol w="5038397"/>
              </a:tblGrid>
              <a:tr h="642257">
                <a:tc>
                  <a:txBody>
                    <a:bodyPr/>
                    <a:lstStyle/>
                    <a:p>
                      <a:pPr algn="ctr"/>
                      <a:r>
                        <a:rPr lang="en-US" dirty="0" smtClean="0"/>
                        <a:t>Write Source</a:t>
                      </a:r>
                      <a:endParaRPr lang="en-US" dirty="0"/>
                    </a:p>
                  </a:txBody>
                  <a:tcPr/>
                </a:tc>
                <a:tc>
                  <a:txBody>
                    <a:bodyPr/>
                    <a:lstStyle/>
                    <a:p>
                      <a:pPr algn="ctr"/>
                      <a:r>
                        <a:rPr lang="en-US" dirty="0" smtClean="0"/>
                        <a:t>Function</a:t>
                      </a:r>
                      <a:endParaRPr lang="en-US" dirty="0"/>
                    </a:p>
                  </a:txBody>
                  <a:tcPr/>
                </a:tc>
                <a:tc>
                  <a:txBody>
                    <a:bodyPr/>
                    <a:lstStyle/>
                    <a:p>
                      <a:pPr algn="ctr"/>
                      <a:r>
                        <a:rPr lang="en-US" dirty="0" smtClean="0"/>
                        <a:t>Symbol</a:t>
                      </a:r>
                      <a:endParaRPr lang="en-US" dirty="0"/>
                    </a:p>
                  </a:txBody>
                  <a:tcPr/>
                </a:tc>
                <a:tc>
                  <a:txBody>
                    <a:bodyPr/>
                    <a:lstStyle/>
                    <a:p>
                      <a:pPr algn="ctr"/>
                      <a:r>
                        <a:rPr lang="en-US" dirty="0" smtClean="0"/>
                        <a:t>Example</a:t>
                      </a:r>
                      <a:endParaRPr lang="en-US" dirty="0"/>
                    </a:p>
                  </a:txBody>
                  <a:tcPr/>
                </a:tc>
              </a:tr>
              <a:tr h="642257">
                <a:tc>
                  <a:txBody>
                    <a:bodyPr/>
                    <a:lstStyle/>
                    <a:p>
                      <a:pPr algn="ctr"/>
                      <a:r>
                        <a:rPr lang="en-US" dirty="0" smtClean="0"/>
                        <a:t>738.1</a:t>
                      </a:r>
                      <a:endParaRPr lang="en-US" dirty="0"/>
                    </a:p>
                  </a:txBody>
                  <a:tcPr/>
                </a:tc>
                <a:tc>
                  <a:txBody>
                    <a:bodyPr/>
                    <a:lstStyle/>
                    <a:p>
                      <a:r>
                        <a:rPr lang="en-US" i="1" dirty="0" smtClean="0"/>
                        <a:t>Subject</a:t>
                      </a:r>
                      <a:endParaRPr lang="en-US" i="1" dirty="0"/>
                    </a:p>
                  </a:txBody>
                  <a:tcPr/>
                </a:tc>
                <a:tc>
                  <a:txBody>
                    <a:bodyPr/>
                    <a:lstStyle/>
                    <a:p>
                      <a:pPr algn="ctr"/>
                      <a:r>
                        <a:rPr lang="en-US" dirty="0" smtClean="0"/>
                        <a:t>S</a:t>
                      </a:r>
                    </a:p>
                  </a:txBody>
                  <a:tcPr/>
                </a:tc>
                <a:tc>
                  <a:txBody>
                    <a:bodyPr/>
                    <a:lstStyle/>
                    <a:p>
                      <a:r>
                        <a:rPr lang="en-US" i="1" dirty="0" smtClean="0"/>
                        <a:t>You </a:t>
                      </a:r>
                      <a:r>
                        <a:rPr lang="en-US" i="0" dirty="0" smtClean="0"/>
                        <a:t>need to change your</a:t>
                      </a:r>
                      <a:r>
                        <a:rPr lang="en-US" i="0" baseline="0" dirty="0" smtClean="0"/>
                        <a:t> clothes.</a:t>
                      </a:r>
                      <a:endParaRPr lang="en-US" i="0" dirty="0"/>
                    </a:p>
                  </a:txBody>
                  <a:tcPr/>
                </a:tc>
              </a:tr>
              <a:tr h="642257">
                <a:tc>
                  <a:txBody>
                    <a:bodyPr/>
                    <a:lstStyle/>
                    <a:p>
                      <a:pPr algn="ctr"/>
                      <a:r>
                        <a:rPr lang="en-US" dirty="0" smtClean="0"/>
                        <a:t>710.1</a:t>
                      </a:r>
                      <a:endParaRPr lang="en-US" dirty="0"/>
                    </a:p>
                  </a:txBody>
                  <a:tcPr/>
                </a:tc>
                <a:tc>
                  <a:txBody>
                    <a:bodyPr/>
                    <a:lstStyle/>
                    <a:p>
                      <a:r>
                        <a:rPr lang="en-US" i="1" dirty="0" smtClean="0"/>
                        <a:t>Predicate nominative</a:t>
                      </a:r>
                      <a:endParaRPr lang="en-US" i="1" dirty="0"/>
                    </a:p>
                  </a:txBody>
                  <a:tcPr/>
                </a:tc>
                <a:tc>
                  <a:txBody>
                    <a:bodyPr/>
                    <a:lstStyle/>
                    <a:p>
                      <a:pPr algn="ctr"/>
                      <a:r>
                        <a:rPr lang="en-US" dirty="0" smtClean="0"/>
                        <a:t>PN</a:t>
                      </a:r>
                      <a:endParaRPr lang="en-US" dirty="0"/>
                    </a:p>
                  </a:txBody>
                  <a:tcPr/>
                </a:tc>
                <a:tc>
                  <a:txBody>
                    <a:bodyPr/>
                    <a:lstStyle/>
                    <a:p>
                      <a:r>
                        <a:rPr lang="en-US" dirty="0" smtClean="0"/>
                        <a:t>“That is </a:t>
                      </a:r>
                      <a:r>
                        <a:rPr lang="en-US" i="1" dirty="0" smtClean="0"/>
                        <a:t>you</a:t>
                      </a:r>
                      <a:r>
                        <a:rPr lang="en-US" dirty="0" smtClean="0"/>
                        <a:t>,” she remarked</a:t>
                      </a:r>
                      <a:r>
                        <a:rPr lang="en-US" baseline="0" dirty="0" smtClean="0"/>
                        <a:t> about my shirt.</a:t>
                      </a:r>
                      <a:endParaRPr lang="en-US" dirty="0"/>
                    </a:p>
                  </a:txBody>
                  <a:tcPr/>
                </a:tc>
              </a:tr>
              <a:tr h="642257">
                <a:tc>
                  <a:txBody>
                    <a:bodyPr/>
                    <a:lstStyle/>
                    <a:p>
                      <a:pPr algn="ctr"/>
                      <a:r>
                        <a:rPr lang="en-US" dirty="0" smtClean="0"/>
                        <a:t>710.1</a:t>
                      </a:r>
                      <a:endParaRPr lang="en-US" dirty="0"/>
                    </a:p>
                  </a:txBody>
                  <a:tcPr/>
                </a:tc>
                <a:tc>
                  <a:txBody>
                    <a:bodyPr/>
                    <a:lstStyle/>
                    <a:p>
                      <a:r>
                        <a:rPr lang="en-US" i="1" dirty="0" smtClean="0"/>
                        <a:t>Possessive pronoun</a:t>
                      </a:r>
                      <a:endParaRPr lang="en-US" i="1" dirty="0"/>
                    </a:p>
                  </a:txBody>
                  <a:tcPr/>
                </a:tc>
                <a:tc>
                  <a:txBody>
                    <a:bodyPr/>
                    <a:lstStyle/>
                    <a:p>
                      <a:pPr algn="ctr"/>
                      <a:r>
                        <a:rPr lang="en-US" dirty="0" smtClean="0"/>
                        <a:t>POS</a:t>
                      </a:r>
                      <a:endParaRPr lang="en-US" dirty="0"/>
                    </a:p>
                  </a:txBody>
                  <a:tcPr/>
                </a:tc>
                <a:tc>
                  <a:txBody>
                    <a:bodyPr/>
                    <a:lstStyle/>
                    <a:p>
                      <a:r>
                        <a:rPr lang="en-US" i="1" dirty="0" smtClean="0"/>
                        <a:t>His</a:t>
                      </a:r>
                      <a:r>
                        <a:rPr lang="en-US" dirty="0" smtClean="0"/>
                        <a:t> shoes were ruined by the rain.</a:t>
                      </a:r>
                      <a:endParaRPr lang="en-US" dirty="0"/>
                    </a:p>
                  </a:txBody>
                  <a:tcPr/>
                </a:tc>
              </a:tr>
              <a:tr h="642257">
                <a:tc>
                  <a:txBody>
                    <a:bodyPr/>
                    <a:lstStyle/>
                    <a:p>
                      <a:pPr algn="ctr"/>
                      <a:r>
                        <a:rPr lang="en-US" dirty="0" smtClean="0"/>
                        <a:t>716.2</a:t>
                      </a:r>
                      <a:endParaRPr lang="en-US" dirty="0"/>
                    </a:p>
                  </a:txBody>
                  <a:tcPr/>
                </a:tc>
                <a:tc>
                  <a:txBody>
                    <a:bodyPr/>
                    <a:lstStyle/>
                    <a:p>
                      <a:r>
                        <a:rPr lang="en-US" i="1" dirty="0" smtClean="0"/>
                        <a:t>Direct</a:t>
                      </a:r>
                      <a:r>
                        <a:rPr lang="en-US" i="1" baseline="0" dirty="0" smtClean="0"/>
                        <a:t> object</a:t>
                      </a:r>
                      <a:endParaRPr lang="en-US" i="1" dirty="0"/>
                    </a:p>
                  </a:txBody>
                  <a:tcPr/>
                </a:tc>
                <a:tc>
                  <a:txBody>
                    <a:bodyPr/>
                    <a:lstStyle/>
                    <a:p>
                      <a:pPr algn="ctr"/>
                      <a:r>
                        <a:rPr lang="en-US" dirty="0" smtClean="0"/>
                        <a:t>DO</a:t>
                      </a:r>
                      <a:endParaRPr lang="en-US" dirty="0"/>
                    </a:p>
                  </a:txBody>
                  <a:tcPr/>
                </a:tc>
                <a:tc>
                  <a:txBody>
                    <a:bodyPr/>
                    <a:lstStyle/>
                    <a:p>
                      <a:r>
                        <a:rPr lang="en-US" dirty="0" smtClean="0"/>
                        <a:t>The river’s current pulled </a:t>
                      </a:r>
                      <a:r>
                        <a:rPr lang="en-US" i="1" dirty="0" smtClean="0"/>
                        <a:t>him</a:t>
                      </a:r>
                      <a:r>
                        <a:rPr lang="en-US" dirty="0" smtClean="0"/>
                        <a:t> under.</a:t>
                      </a:r>
                      <a:endParaRPr lang="en-US" dirty="0"/>
                    </a:p>
                  </a:txBody>
                  <a:tcPr/>
                </a:tc>
              </a:tr>
              <a:tr h="642257">
                <a:tc>
                  <a:txBody>
                    <a:bodyPr/>
                    <a:lstStyle/>
                    <a:p>
                      <a:pPr algn="ctr"/>
                      <a:r>
                        <a:rPr lang="en-US" dirty="0" smtClean="0"/>
                        <a:t>716.2</a:t>
                      </a:r>
                      <a:endParaRPr lang="en-US" dirty="0"/>
                    </a:p>
                  </a:txBody>
                  <a:tcPr/>
                </a:tc>
                <a:tc>
                  <a:txBody>
                    <a:bodyPr/>
                    <a:lstStyle/>
                    <a:p>
                      <a:r>
                        <a:rPr lang="en-US" i="1" dirty="0" smtClean="0"/>
                        <a:t>Indirect</a:t>
                      </a:r>
                      <a:r>
                        <a:rPr lang="en-US" i="1" baseline="0" dirty="0" smtClean="0"/>
                        <a:t> object</a:t>
                      </a:r>
                      <a:endParaRPr lang="en-US" i="1" dirty="0"/>
                    </a:p>
                  </a:txBody>
                  <a:tcPr/>
                </a:tc>
                <a:tc>
                  <a:txBody>
                    <a:bodyPr/>
                    <a:lstStyle/>
                    <a:p>
                      <a:pPr algn="ctr"/>
                      <a:r>
                        <a:rPr lang="en-US" dirty="0" smtClean="0"/>
                        <a:t>IO</a:t>
                      </a:r>
                      <a:endParaRPr lang="en-US" dirty="0"/>
                    </a:p>
                  </a:txBody>
                  <a:tcPr/>
                </a:tc>
                <a:tc>
                  <a:txBody>
                    <a:bodyPr/>
                    <a:lstStyle/>
                    <a:p>
                      <a:r>
                        <a:rPr lang="en-US" dirty="0" smtClean="0"/>
                        <a:t>Frank gave</a:t>
                      </a:r>
                      <a:r>
                        <a:rPr lang="en-US" baseline="0" dirty="0" smtClean="0"/>
                        <a:t> </a:t>
                      </a:r>
                      <a:r>
                        <a:rPr lang="en-US" i="1" baseline="0" dirty="0" smtClean="0"/>
                        <a:t>me</a:t>
                      </a:r>
                      <a:r>
                        <a:rPr lang="en-US" baseline="0" dirty="0" smtClean="0"/>
                        <a:t> some paperback books.</a:t>
                      </a:r>
                      <a:endParaRPr lang="en-US" dirty="0"/>
                    </a:p>
                  </a:txBody>
                  <a:tcPr/>
                </a:tc>
              </a:tr>
              <a:tr h="642257">
                <a:tc>
                  <a:txBody>
                    <a:bodyPr/>
                    <a:lstStyle/>
                    <a:p>
                      <a:pPr algn="ctr"/>
                      <a:r>
                        <a:rPr lang="en-US" dirty="0" smtClean="0"/>
                        <a:t>732</a:t>
                      </a:r>
                      <a:endParaRPr lang="en-US" dirty="0"/>
                    </a:p>
                  </a:txBody>
                  <a:tcPr/>
                </a:tc>
                <a:tc>
                  <a:txBody>
                    <a:bodyPr/>
                    <a:lstStyle/>
                    <a:p>
                      <a:r>
                        <a:rPr lang="en-US" i="1" dirty="0" smtClean="0"/>
                        <a:t>Object of preposition</a:t>
                      </a:r>
                      <a:endParaRPr lang="en-US" i="1" dirty="0"/>
                    </a:p>
                  </a:txBody>
                  <a:tcPr/>
                </a:tc>
                <a:tc>
                  <a:txBody>
                    <a:bodyPr/>
                    <a:lstStyle/>
                    <a:p>
                      <a:pPr algn="ctr"/>
                      <a:r>
                        <a:rPr lang="en-US" dirty="0" smtClean="0"/>
                        <a:t>OP</a:t>
                      </a:r>
                      <a:endParaRPr lang="en-US" dirty="0"/>
                    </a:p>
                  </a:txBody>
                  <a:tcPr/>
                </a:tc>
                <a:tc>
                  <a:txBody>
                    <a:bodyPr/>
                    <a:lstStyle/>
                    <a:p>
                      <a:r>
                        <a:rPr lang="en-US" dirty="0" smtClean="0"/>
                        <a:t>This isn’t about </a:t>
                      </a:r>
                      <a:r>
                        <a:rPr lang="en-US" i="1" dirty="0" smtClean="0"/>
                        <a:t>me</a:t>
                      </a:r>
                      <a:r>
                        <a:rPr lang="en-US" dirty="0" smtClean="0"/>
                        <a:t>.</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Pronoun-antecedent agreement</a:t>
            </a:r>
            <a:endParaRPr lang="en-US" dirty="0"/>
          </a:p>
        </p:txBody>
      </p:sp>
      <p:sp>
        <p:nvSpPr>
          <p:cNvPr id="3" name="Content Placeholder 2"/>
          <p:cNvSpPr>
            <a:spLocks noGrp="1"/>
          </p:cNvSpPr>
          <p:nvPr>
            <p:ph idx="1"/>
          </p:nvPr>
        </p:nvSpPr>
        <p:spPr/>
        <p:txBody>
          <a:bodyPr/>
          <a:lstStyle/>
          <a:p>
            <a:r>
              <a:rPr lang="en-US" dirty="0" smtClean="0"/>
              <a:t>A pronoun must agree in number, person, and gender with its antecedent. </a:t>
            </a:r>
          </a:p>
          <a:p>
            <a:pPr lvl="1"/>
            <a:r>
              <a:rPr lang="en-US" b="1" dirty="0" smtClean="0"/>
              <a:t>Antecedent</a:t>
            </a:r>
            <a:r>
              <a:rPr lang="en-US" dirty="0" smtClean="0"/>
              <a:t>: the word to which the pronoun refers.</a:t>
            </a:r>
          </a:p>
          <a:p>
            <a:pPr lvl="1"/>
            <a:r>
              <a:rPr lang="en-US" b="1" dirty="0" smtClean="0">
                <a:solidFill>
                  <a:srgbClr val="FF0000"/>
                </a:solidFill>
              </a:rPr>
              <a:t>Cal</a:t>
            </a:r>
            <a:r>
              <a:rPr lang="en-US" dirty="0" smtClean="0"/>
              <a:t> brought </a:t>
            </a:r>
            <a:r>
              <a:rPr lang="en-US" b="1" dirty="0" smtClean="0">
                <a:solidFill>
                  <a:srgbClr val="FF0000"/>
                </a:solidFill>
              </a:rPr>
              <a:t>his</a:t>
            </a:r>
            <a:r>
              <a:rPr lang="en-US" dirty="0" smtClean="0"/>
              <a:t> gerbil to school. </a:t>
            </a:r>
          </a:p>
          <a:p>
            <a:pPr lvl="2"/>
            <a:r>
              <a:rPr lang="en-US" dirty="0" smtClean="0"/>
              <a:t>The antecedent of </a:t>
            </a:r>
            <a:r>
              <a:rPr lang="en-US" i="1" dirty="0" smtClean="0"/>
              <a:t>his </a:t>
            </a:r>
            <a:r>
              <a:rPr lang="en-US" dirty="0" smtClean="0"/>
              <a:t>is </a:t>
            </a:r>
            <a:r>
              <a:rPr lang="en-US" i="1" dirty="0" smtClean="0"/>
              <a:t>Cal.</a:t>
            </a:r>
            <a:r>
              <a:rPr lang="en-US" dirty="0" smtClean="0"/>
              <a:t> </a:t>
            </a:r>
          </a:p>
          <a:p>
            <a:pPr lvl="2"/>
            <a:r>
              <a:rPr lang="en-US" dirty="0" smtClean="0"/>
              <a:t>Both are singular, third person, and masculine (therefore, they agree)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Pronoun-antecedent agreement</a:t>
            </a:r>
            <a:endParaRPr lang="en-US" dirty="0"/>
          </a:p>
        </p:txBody>
      </p:sp>
      <p:sp>
        <p:nvSpPr>
          <p:cNvPr id="3" name="Content Placeholder 2"/>
          <p:cNvSpPr>
            <a:spLocks noGrp="1"/>
          </p:cNvSpPr>
          <p:nvPr>
            <p:ph idx="1"/>
          </p:nvPr>
        </p:nvSpPr>
        <p:spPr>
          <a:xfrm>
            <a:off x="457200" y="1752600"/>
            <a:ext cx="8229600" cy="4953000"/>
          </a:xfrm>
        </p:spPr>
        <p:txBody>
          <a:bodyPr>
            <a:normAutofit lnSpcReduction="10000"/>
          </a:bodyPr>
          <a:lstStyle/>
          <a:p>
            <a:r>
              <a:rPr lang="en-US" b="1" dirty="0" smtClean="0"/>
              <a:t>756.1 Agreement in Number</a:t>
            </a:r>
          </a:p>
          <a:p>
            <a:pPr lvl="1"/>
            <a:r>
              <a:rPr lang="en-US" dirty="0" smtClean="0"/>
              <a:t>Use a </a:t>
            </a:r>
            <a:r>
              <a:rPr lang="en-US" b="1" dirty="0" smtClean="0"/>
              <a:t>singular pronoun </a:t>
            </a:r>
            <a:r>
              <a:rPr lang="en-US" dirty="0" smtClean="0"/>
              <a:t>to refer to such antecedents as </a:t>
            </a:r>
            <a:r>
              <a:rPr lang="en-US" i="1" dirty="0" smtClean="0"/>
              <a:t>each, either, neither, one, anyone, anybody, everyone, everybody, somebody, another, nobody, </a:t>
            </a:r>
            <a:r>
              <a:rPr lang="en-US" dirty="0" smtClean="0"/>
              <a:t>and </a:t>
            </a:r>
            <a:r>
              <a:rPr lang="en-US" i="1" dirty="0" smtClean="0"/>
              <a:t>a person</a:t>
            </a:r>
            <a:r>
              <a:rPr lang="en-US" dirty="0" smtClean="0"/>
              <a:t>.</a:t>
            </a:r>
          </a:p>
          <a:p>
            <a:pPr lvl="2"/>
            <a:r>
              <a:rPr lang="en-US" dirty="0" smtClean="0"/>
              <a:t>Neither of the brothers likes his (not their) room.</a:t>
            </a:r>
          </a:p>
          <a:p>
            <a:pPr lvl="1"/>
            <a:r>
              <a:rPr lang="en-US" dirty="0" smtClean="0"/>
              <a:t>Two or more singular antecedents joined by </a:t>
            </a:r>
            <a:r>
              <a:rPr lang="en-US" i="1" dirty="0" smtClean="0"/>
              <a:t>or</a:t>
            </a:r>
            <a:r>
              <a:rPr lang="en-US" dirty="0" smtClean="0"/>
              <a:t> </a:t>
            </a:r>
            <a:r>
              <a:rPr lang="en-US" dirty="0" err="1" smtClean="0"/>
              <a:t>or</a:t>
            </a:r>
            <a:r>
              <a:rPr lang="en-US" dirty="0" smtClean="0"/>
              <a:t> </a:t>
            </a:r>
            <a:r>
              <a:rPr lang="en-US" i="1" dirty="0" smtClean="0"/>
              <a:t>nor</a:t>
            </a:r>
            <a:r>
              <a:rPr lang="en-US" dirty="0" smtClean="0"/>
              <a:t> are also referred to by a </a:t>
            </a:r>
            <a:r>
              <a:rPr lang="en-US" b="1" dirty="0" smtClean="0"/>
              <a:t>singular pronoun</a:t>
            </a:r>
            <a:r>
              <a:rPr lang="en-US" dirty="0" smtClean="0"/>
              <a:t>.</a:t>
            </a:r>
          </a:p>
          <a:p>
            <a:pPr lvl="2"/>
            <a:r>
              <a:rPr lang="en-US" dirty="0" smtClean="0"/>
              <a:t>Either </a:t>
            </a:r>
            <a:r>
              <a:rPr lang="en-US" b="1" dirty="0" smtClean="0">
                <a:solidFill>
                  <a:srgbClr val="FF0000"/>
                </a:solidFill>
              </a:rPr>
              <a:t>Connie</a:t>
            </a:r>
            <a:r>
              <a:rPr lang="en-US" dirty="0" smtClean="0"/>
              <a:t> or </a:t>
            </a:r>
            <a:r>
              <a:rPr lang="en-US" b="1" dirty="0" smtClean="0">
                <a:solidFill>
                  <a:srgbClr val="FF0000"/>
                </a:solidFill>
              </a:rPr>
              <a:t>Sue</a:t>
            </a:r>
            <a:r>
              <a:rPr lang="en-US" dirty="0" smtClean="0"/>
              <a:t> left </a:t>
            </a:r>
            <a:r>
              <a:rPr lang="en-US" b="1" dirty="0" smtClean="0">
                <a:solidFill>
                  <a:srgbClr val="FF0000"/>
                </a:solidFill>
              </a:rPr>
              <a:t>her</a:t>
            </a:r>
            <a:r>
              <a:rPr lang="en-US" dirty="0" smtClean="0"/>
              <a:t> her headset in the library.</a:t>
            </a:r>
          </a:p>
          <a:p>
            <a:pPr lvl="1"/>
            <a:r>
              <a:rPr lang="en-US" dirty="0" smtClean="0"/>
              <a:t>If one of the antecedents joined by </a:t>
            </a:r>
            <a:r>
              <a:rPr lang="en-US" i="1" dirty="0" smtClean="0"/>
              <a:t>or</a:t>
            </a:r>
            <a:r>
              <a:rPr lang="en-US" dirty="0" smtClean="0"/>
              <a:t> </a:t>
            </a:r>
            <a:r>
              <a:rPr lang="en-US" dirty="0" err="1" smtClean="0"/>
              <a:t>or</a:t>
            </a:r>
            <a:r>
              <a:rPr lang="en-US" dirty="0" smtClean="0"/>
              <a:t> </a:t>
            </a:r>
            <a:r>
              <a:rPr lang="en-US" i="1" dirty="0" smtClean="0"/>
              <a:t>nor</a:t>
            </a:r>
            <a:r>
              <a:rPr lang="en-US" dirty="0" smtClean="0"/>
              <a:t> is singular and one is plural, the pronoun should agree with the nearer antecedent. </a:t>
            </a:r>
          </a:p>
          <a:p>
            <a:pPr lvl="2"/>
            <a:r>
              <a:rPr lang="en-US" dirty="0" smtClean="0"/>
              <a:t>Neither the </a:t>
            </a:r>
            <a:r>
              <a:rPr lang="en-US" b="1" dirty="0" smtClean="0">
                <a:solidFill>
                  <a:srgbClr val="FF0000"/>
                </a:solidFill>
              </a:rPr>
              <a:t>manager</a:t>
            </a:r>
            <a:r>
              <a:rPr lang="en-US" dirty="0" smtClean="0"/>
              <a:t> nor the </a:t>
            </a:r>
            <a:r>
              <a:rPr lang="en-US" b="1" dirty="0" smtClean="0">
                <a:solidFill>
                  <a:srgbClr val="FF0000"/>
                </a:solidFill>
              </a:rPr>
              <a:t>players</a:t>
            </a:r>
            <a:r>
              <a:rPr lang="en-US" dirty="0" smtClean="0"/>
              <a:t> were crazy about </a:t>
            </a:r>
            <a:r>
              <a:rPr lang="en-US" b="1" dirty="0" smtClean="0">
                <a:solidFill>
                  <a:srgbClr val="FF0000"/>
                </a:solidFill>
              </a:rPr>
              <a:t>their</a:t>
            </a:r>
            <a:r>
              <a:rPr lang="en-US" dirty="0" smtClean="0"/>
              <a:t> new uniforms. </a:t>
            </a:r>
          </a:p>
          <a:p>
            <a:pPr lvl="1"/>
            <a:r>
              <a:rPr lang="en-US" dirty="0" smtClean="0"/>
              <a:t>Use a </a:t>
            </a:r>
            <a:r>
              <a:rPr lang="en-US" b="1" dirty="0" smtClean="0"/>
              <a:t>plural pronoun </a:t>
            </a:r>
            <a:r>
              <a:rPr lang="en-US" dirty="0" smtClean="0"/>
              <a:t>to refer to plural antecedents as well as compound subjects joined by </a:t>
            </a:r>
            <a:r>
              <a:rPr lang="en-US" i="1" dirty="0" smtClean="0"/>
              <a:t>and</a:t>
            </a:r>
            <a:r>
              <a:rPr lang="en-US" dirty="0" smtClean="0"/>
              <a:t>. </a:t>
            </a:r>
          </a:p>
          <a:p>
            <a:pPr lvl="2"/>
            <a:r>
              <a:rPr lang="en-US" b="1" dirty="0" smtClean="0">
                <a:solidFill>
                  <a:srgbClr val="FF0000"/>
                </a:solidFill>
              </a:rPr>
              <a:t>Jarred</a:t>
            </a:r>
            <a:r>
              <a:rPr lang="en-US" dirty="0" smtClean="0"/>
              <a:t> and </a:t>
            </a:r>
            <a:r>
              <a:rPr lang="en-US" b="1" dirty="0" smtClean="0">
                <a:solidFill>
                  <a:srgbClr val="FF0000"/>
                </a:solidFill>
              </a:rPr>
              <a:t>Carlos</a:t>
            </a:r>
            <a:r>
              <a:rPr lang="en-US" dirty="0" smtClean="0"/>
              <a:t> are finishing </a:t>
            </a:r>
            <a:r>
              <a:rPr lang="en-US" b="1" dirty="0" smtClean="0">
                <a:solidFill>
                  <a:srgbClr val="FF0000"/>
                </a:solidFill>
              </a:rPr>
              <a:t>their</a:t>
            </a:r>
            <a:r>
              <a:rPr lang="en-US" dirty="0" smtClean="0"/>
              <a:t> assignments.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TotalTime>
  <Words>1108</Words>
  <Application>Microsoft Office PowerPoint</Application>
  <PresentationFormat>On-screen Show (4:3)</PresentationFormat>
  <Paragraphs>116</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1_Apothecary</vt:lpstr>
      <vt:lpstr>Office Theme</vt:lpstr>
      <vt:lpstr>Pronouns</vt:lpstr>
      <vt:lpstr>Personal Pronouns</vt:lpstr>
      <vt:lpstr>Slide 3</vt:lpstr>
      <vt:lpstr>Slide 4</vt:lpstr>
      <vt:lpstr>Slide 5</vt:lpstr>
      <vt:lpstr>Pronouns: number &amp; Person, functions</vt:lpstr>
      <vt:lpstr>Functions of Pronouns</vt:lpstr>
      <vt:lpstr>Pronoun-antecedent agreement</vt:lpstr>
      <vt:lpstr>Pronoun-antecedent agreement</vt:lpstr>
      <vt:lpstr>Pronoun-antecedent agreement</vt:lpstr>
      <vt:lpstr>718.2 Person of a Verb (Using Pronouns)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Nouns</dc:title>
  <dc:creator>annag</dc:creator>
  <cp:lastModifiedBy>annag</cp:lastModifiedBy>
  <cp:revision>33</cp:revision>
  <dcterms:created xsi:type="dcterms:W3CDTF">2012-04-02T21:36:18Z</dcterms:created>
  <dcterms:modified xsi:type="dcterms:W3CDTF">2013-01-24T18:31:51Z</dcterms:modified>
</cp:coreProperties>
</file>