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64" r:id="rId4"/>
    <p:sldId id="262" r:id="rId5"/>
    <p:sldId id="266" r:id="rId6"/>
    <p:sldId id="267" r:id="rId7"/>
    <p:sldId id="268" r:id="rId8"/>
    <p:sldId id="269" r:id="rId9"/>
    <p:sldId id="271" r:id="rId10"/>
    <p:sldId id="270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8E40DE1-4C18-426D-83BE-2C9FD7527DED}">
          <p14:sldIdLst>
            <p14:sldId id="256"/>
            <p14:sldId id="287"/>
          </p14:sldIdLst>
        </p14:section>
        <p14:section name="Rhetorical Analysis Notes" id="{DF264E40-4A97-4539-A8CD-E26239E74A49}">
          <p14:sldIdLst>
            <p14:sldId id="264"/>
            <p14:sldId id="262"/>
            <p14:sldId id="266"/>
            <p14:sldId id="267"/>
            <p14:sldId id="268"/>
            <p14:sldId id="269"/>
            <p14:sldId id="271"/>
            <p14:sldId id="270"/>
          </p14:sldIdLst>
        </p14:section>
        <p14:section name="Strong vs. Weak Verbs" id="{A4601AD2-CDFA-4D86-902E-DBDD0C44304F}">
          <p14:sldIdLst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  <p14:section name="Diction" id="{35AE105A-4FEE-4067-AF3B-81E58CDD283E}">
          <p14:sldIdLst>
            <p14:sldId id="281"/>
            <p14:sldId id="282"/>
            <p14:sldId id="283"/>
          </p14:sldIdLst>
        </p14:section>
        <p14:section name="Tone" id="{EBE2C502-722B-4E46-8001-B8E0B69CA0D9}">
          <p14:sldIdLst>
            <p14:sldId id="284"/>
            <p14:sldId id="285"/>
            <p14:sldId id="286"/>
            <p14:sldId id="28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181759B-FCBB-4E1A-9631-BA7523B39511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38086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546D0E8-1630-4FA9-86A3-3FCD451622E9}" type="datetimeFigureOut">
              <a:rPr lang="en-US" smtClean="0">
                <a:solidFill>
                  <a:srgbClr val="438086"/>
                </a:solidFill>
              </a:rPr>
              <a:pPr/>
              <a:t>2/12/2013</a:t>
            </a:fld>
            <a:endParaRPr lang="en-US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181759B-FCBB-4E1A-9631-BA7523B39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utterfield.weebly.com/unit-1-creative-non-fiction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Rhetorical Strategies &amp; Notes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“Rhetoric is the art of ruling </a:t>
            </a:r>
          </a:p>
          <a:p>
            <a:pPr algn="ctr"/>
            <a:r>
              <a:rPr lang="en-US" dirty="0"/>
              <a:t>the minds of men” </a:t>
            </a:r>
          </a:p>
          <a:p>
            <a:pPr algn="ctr"/>
            <a:r>
              <a:rPr lang="en-US" dirty="0"/>
              <a:t>—Plato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Rhetorical Strategies </a:t>
            </a:r>
            <a:endParaRPr lang="en-US" sz="5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65796"/>
            <a:ext cx="8686800" cy="488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1066800"/>
          </a:xfrm>
        </p:spPr>
        <p:txBody>
          <a:bodyPr/>
          <a:lstStyle/>
          <a:p>
            <a:r>
              <a:rPr lang="en-US" dirty="0" smtClean="0"/>
              <a:t>Strong vs. Weak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dirty="0"/>
              <a:t>To help you move away from summary and toward </a:t>
            </a:r>
            <a:r>
              <a:rPr lang="en-US" b="1" dirty="0"/>
              <a:t>ANALYSIS</a:t>
            </a:r>
            <a:r>
              <a:rPr lang="en-US" dirty="0"/>
              <a:t>, you need to begin to incorporate </a:t>
            </a:r>
            <a:r>
              <a:rPr lang="en-US" dirty="0" smtClean="0"/>
              <a:t>strong verbs </a:t>
            </a:r>
            <a:r>
              <a:rPr lang="en-US" dirty="0"/>
              <a:t>into your writing when discussing the writer’s rhetorical choices. Below is a list of verbs that </a:t>
            </a:r>
            <a:r>
              <a:rPr lang="en-US" dirty="0" smtClean="0"/>
              <a:t>are considered </a:t>
            </a:r>
            <a:r>
              <a:rPr lang="en-US" dirty="0"/>
              <a:t>weak because they imply summary and a list of verbs that are considered strong because </a:t>
            </a:r>
            <a:r>
              <a:rPr lang="en-US" dirty="0" smtClean="0"/>
              <a:t>they imply </a:t>
            </a:r>
            <a:r>
              <a:rPr lang="en-US" dirty="0"/>
              <a:t>analysis. Strive to use the stronger verbs in your essays to help push yourself away from </a:t>
            </a:r>
            <a:r>
              <a:rPr lang="en-US" dirty="0" smtClean="0"/>
              <a:t>summary and </a:t>
            </a:r>
            <a:r>
              <a:rPr lang="en-US" dirty="0"/>
              <a:t>toward analysis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“The writer flatters…” NOT “The writer says…”</a:t>
            </a:r>
          </a:p>
        </p:txBody>
      </p:sp>
    </p:spTree>
    <p:extLst>
      <p:ext uri="{BB962C8B-B14F-4D97-AF65-F5344CB8AC3E}">
        <p14:creationId xmlns:p14="http://schemas.microsoft.com/office/powerpoint/2010/main" val="1439685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Verbs (Summary)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says </a:t>
            </a:r>
            <a:endParaRPr lang="en-US" dirty="0" smtClean="0"/>
          </a:p>
          <a:p>
            <a:r>
              <a:rPr lang="en-US" dirty="0" smtClean="0"/>
              <a:t>relates </a:t>
            </a:r>
          </a:p>
          <a:p>
            <a:r>
              <a:rPr lang="en-US" dirty="0" smtClean="0"/>
              <a:t>goes </a:t>
            </a:r>
            <a:r>
              <a:rPr lang="en-US" dirty="0"/>
              <a:t>on to say </a:t>
            </a:r>
            <a:endParaRPr lang="en-US" dirty="0" smtClean="0"/>
          </a:p>
          <a:p>
            <a:r>
              <a:rPr lang="en-US" dirty="0" smtClean="0"/>
              <a:t>tells</a:t>
            </a:r>
            <a:endParaRPr lang="en-US" dirty="0"/>
          </a:p>
          <a:p>
            <a:r>
              <a:rPr lang="en-US" dirty="0"/>
              <a:t>this quote shows explains </a:t>
            </a:r>
            <a:endParaRPr lang="en-US" dirty="0" smtClean="0"/>
          </a:p>
          <a:p>
            <a:r>
              <a:rPr lang="en-US" dirty="0" smtClean="0"/>
              <a:t>states </a:t>
            </a:r>
          </a:p>
          <a:p>
            <a:r>
              <a:rPr lang="en-US" dirty="0" smtClean="0"/>
              <a:t>shows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36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Verbs (Analysis)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10000"/>
          </a:bodyPr>
          <a:lstStyle/>
          <a:p>
            <a:r>
              <a:rPr lang="en-US" dirty="0"/>
              <a:t>implies </a:t>
            </a:r>
            <a:endParaRPr lang="en-US" dirty="0" smtClean="0"/>
          </a:p>
          <a:p>
            <a:r>
              <a:rPr lang="en-US" dirty="0" smtClean="0"/>
              <a:t>trivializes </a:t>
            </a:r>
          </a:p>
          <a:p>
            <a:r>
              <a:rPr lang="en-US" dirty="0" smtClean="0"/>
              <a:t>flatters </a:t>
            </a:r>
          </a:p>
          <a:p>
            <a:r>
              <a:rPr lang="en-US" dirty="0" smtClean="0"/>
              <a:t>qualifies </a:t>
            </a:r>
          </a:p>
          <a:p>
            <a:r>
              <a:rPr lang="en-US" dirty="0" smtClean="0"/>
              <a:t>processes </a:t>
            </a:r>
          </a:p>
          <a:p>
            <a:r>
              <a:rPr lang="en-US" dirty="0" smtClean="0"/>
              <a:t>describes</a:t>
            </a:r>
            <a:endParaRPr lang="en-US" dirty="0"/>
          </a:p>
          <a:p>
            <a:r>
              <a:rPr lang="en-US" dirty="0"/>
              <a:t>suggests </a:t>
            </a:r>
            <a:endParaRPr lang="en-US" dirty="0" smtClean="0"/>
          </a:p>
          <a:p>
            <a:r>
              <a:rPr lang="en-US" dirty="0" smtClean="0"/>
              <a:t>denigrates </a:t>
            </a:r>
          </a:p>
          <a:p>
            <a:r>
              <a:rPr lang="en-US" dirty="0" smtClean="0"/>
              <a:t>dismisses</a:t>
            </a:r>
          </a:p>
          <a:p>
            <a:r>
              <a:rPr lang="en-US" dirty="0" smtClean="0"/>
              <a:t>analyzes </a:t>
            </a:r>
          </a:p>
          <a:p>
            <a:r>
              <a:rPr lang="en-US" dirty="0" smtClean="0"/>
              <a:t>questions</a:t>
            </a:r>
          </a:p>
          <a:p>
            <a:r>
              <a:rPr lang="fr-FR" dirty="0" smtClean="0"/>
              <a:t>compares </a:t>
            </a:r>
          </a:p>
          <a:p>
            <a:r>
              <a:rPr lang="fr-FR" dirty="0" err="1" smtClean="0"/>
              <a:t>praises</a:t>
            </a:r>
            <a:r>
              <a:rPr lang="fr-FR" dirty="0" smtClean="0"/>
              <a:t> </a:t>
            </a:r>
          </a:p>
          <a:p>
            <a:r>
              <a:rPr lang="fr-FR" dirty="0" smtClean="0"/>
              <a:t>supports </a:t>
            </a:r>
          </a:p>
          <a:p>
            <a:r>
              <a:rPr lang="fr-FR" dirty="0" err="1" smtClean="0"/>
              <a:t>enumerates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contrasts</a:t>
            </a:r>
            <a:endParaRPr lang="fr-FR" dirty="0" smtClean="0"/>
          </a:p>
          <a:p>
            <a:r>
              <a:rPr lang="en-US" dirty="0" smtClean="0"/>
              <a:t>emphasizes </a:t>
            </a:r>
          </a:p>
          <a:p>
            <a:r>
              <a:rPr lang="en-US" dirty="0" smtClean="0"/>
              <a:t>demonizes </a:t>
            </a:r>
          </a:p>
          <a:p>
            <a:r>
              <a:rPr lang="en-US" dirty="0" smtClean="0"/>
              <a:t>establishes </a:t>
            </a:r>
          </a:p>
          <a:p>
            <a:r>
              <a:rPr lang="en-US" dirty="0" smtClean="0"/>
              <a:t>admonishes </a:t>
            </a:r>
          </a:p>
          <a:p>
            <a:r>
              <a:rPr lang="en-US" dirty="0" smtClean="0"/>
              <a:t>expounds </a:t>
            </a:r>
          </a:p>
          <a:p>
            <a:r>
              <a:rPr lang="en-US" dirty="0" smtClean="0"/>
              <a:t>argues</a:t>
            </a:r>
          </a:p>
          <a:p>
            <a:r>
              <a:rPr lang="en-US" dirty="0"/>
              <a:t>d</a:t>
            </a:r>
            <a:r>
              <a:rPr lang="en-US" dirty="0" smtClean="0"/>
              <a:t>efines</a:t>
            </a:r>
          </a:p>
          <a:p>
            <a:r>
              <a:rPr lang="en-US" dirty="0" smtClean="0"/>
              <a:t>ridicules </a:t>
            </a:r>
          </a:p>
          <a:p>
            <a:r>
              <a:rPr lang="en-US" dirty="0"/>
              <a:t>m</a:t>
            </a:r>
            <a:r>
              <a:rPr lang="en-US" dirty="0" smtClean="0"/>
              <a:t>inimizes</a:t>
            </a:r>
          </a:p>
          <a:p>
            <a:r>
              <a:rPr lang="en-US" dirty="0" smtClean="0"/>
              <a:t>narrates</a:t>
            </a:r>
          </a:p>
          <a:p>
            <a:r>
              <a:rPr lang="en-US" dirty="0" smtClean="0"/>
              <a:t>lists</a:t>
            </a:r>
          </a:p>
          <a:p>
            <a:r>
              <a:rPr lang="en-US" dirty="0" smtClean="0"/>
              <a:t>warns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571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066800"/>
          </a:xfrm>
        </p:spPr>
        <p:txBody>
          <a:bodyPr/>
          <a:lstStyle/>
          <a:p>
            <a:r>
              <a:rPr lang="en-US" dirty="0" smtClean="0"/>
              <a:t>Alternatives to “show”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 numCol="3">
            <a:normAutofit fontScale="92500" lnSpcReduction="20000"/>
          </a:bodyPr>
          <a:lstStyle/>
          <a:p>
            <a:r>
              <a:rPr lang="en-US" dirty="0"/>
              <a:t>Acknowledge</a:t>
            </a:r>
          </a:p>
          <a:p>
            <a:r>
              <a:rPr lang="en-US" dirty="0"/>
              <a:t>Address</a:t>
            </a:r>
          </a:p>
          <a:p>
            <a:r>
              <a:rPr lang="en-US" dirty="0"/>
              <a:t>Analyze</a:t>
            </a:r>
          </a:p>
          <a:p>
            <a:r>
              <a:rPr lang="en-US" dirty="0"/>
              <a:t>Apply</a:t>
            </a:r>
          </a:p>
          <a:p>
            <a:r>
              <a:rPr lang="en-US" dirty="0"/>
              <a:t>Argue</a:t>
            </a:r>
          </a:p>
          <a:p>
            <a:r>
              <a:rPr lang="en-US" dirty="0"/>
              <a:t>Assert</a:t>
            </a:r>
          </a:p>
          <a:p>
            <a:r>
              <a:rPr lang="en-US" dirty="0"/>
              <a:t>Augment</a:t>
            </a:r>
          </a:p>
          <a:p>
            <a:r>
              <a:rPr lang="en-US" dirty="0"/>
              <a:t>Broaden</a:t>
            </a:r>
          </a:p>
          <a:p>
            <a:r>
              <a:rPr lang="en-US" dirty="0"/>
              <a:t>Calculate</a:t>
            </a:r>
          </a:p>
          <a:p>
            <a:r>
              <a:rPr lang="en-US" dirty="0"/>
              <a:t>Capitalize</a:t>
            </a:r>
          </a:p>
          <a:p>
            <a:r>
              <a:rPr lang="en-US" dirty="0"/>
              <a:t>Characterize</a:t>
            </a:r>
          </a:p>
          <a:p>
            <a:r>
              <a:rPr lang="en-US" dirty="0"/>
              <a:t>Claim</a:t>
            </a:r>
          </a:p>
          <a:p>
            <a:r>
              <a:rPr lang="en-US" dirty="0"/>
              <a:t>Clarify</a:t>
            </a:r>
          </a:p>
          <a:p>
            <a:r>
              <a:rPr lang="en-US" dirty="0"/>
              <a:t>Compare</a:t>
            </a:r>
          </a:p>
          <a:p>
            <a:r>
              <a:rPr lang="en-US" dirty="0"/>
              <a:t>Complicate</a:t>
            </a:r>
          </a:p>
          <a:p>
            <a:r>
              <a:rPr lang="en-US" dirty="0"/>
              <a:t>Confine</a:t>
            </a:r>
          </a:p>
          <a:p>
            <a:r>
              <a:rPr lang="en-US" dirty="0"/>
              <a:t>Connect</a:t>
            </a:r>
          </a:p>
          <a:p>
            <a:r>
              <a:rPr lang="en-US" dirty="0"/>
              <a:t>Consider</a:t>
            </a:r>
          </a:p>
          <a:p>
            <a:r>
              <a:rPr lang="en-US" dirty="0"/>
              <a:t>Construct</a:t>
            </a:r>
          </a:p>
          <a:p>
            <a:r>
              <a:rPr lang="en-US" dirty="0"/>
              <a:t>Contradict</a:t>
            </a:r>
          </a:p>
          <a:p>
            <a:r>
              <a:rPr lang="en-US" dirty="0"/>
              <a:t>Correct</a:t>
            </a:r>
          </a:p>
          <a:p>
            <a:r>
              <a:rPr lang="en-US" dirty="0"/>
              <a:t>Create</a:t>
            </a:r>
          </a:p>
          <a:p>
            <a:r>
              <a:rPr lang="en-US" dirty="0"/>
              <a:t>Convince</a:t>
            </a:r>
          </a:p>
          <a:p>
            <a:r>
              <a:rPr lang="en-US" dirty="0"/>
              <a:t>Critique</a:t>
            </a:r>
          </a:p>
          <a:p>
            <a:r>
              <a:rPr lang="en-US" dirty="0"/>
              <a:t>Declare</a:t>
            </a:r>
          </a:p>
          <a:p>
            <a:r>
              <a:rPr lang="en-US" dirty="0"/>
              <a:t>Deduce</a:t>
            </a:r>
          </a:p>
          <a:p>
            <a:r>
              <a:rPr lang="en-US" dirty="0"/>
              <a:t>Defend</a:t>
            </a:r>
          </a:p>
          <a:p>
            <a:r>
              <a:rPr lang="en-US" dirty="0"/>
              <a:t>Demonstrate</a:t>
            </a:r>
          </a:p>
          <a:p>
            <a:r>
              <a:rPr lang="en-US" dirty="0"/>
              <a:t>Deny</a:t>
            </a:r>
          </a:p>
          <a:p>
            <a:r>
              <a:rPr lang="en-US" dirty="0"/>
              <a:t>Describe</a:t>
            </a:r>
          </a:p>
          <a:p>
            <a:r>
              <a:rPr lang="en-US" dirty="0"/>
              <a:t>Determine</a:t>
            </a:r>
          </a:p>
          <a:p>
            <a:r>
              <a:rPr lang="en-US" dirty="0"/>
              <a:t>Differentiate</a:t>
            </a:r>
          </a:p>
          <a:p>
            <a:r>
              <a:rPr lang="en-US" dirty="0"/>
              <a:t>Disagree</a:t>
            </a:r>
          </a:p>
          <a:p>
            <a:r>
              <a:rPr lang="en-US" dirty="0"/>
              <a:t>Discard</a:t>
            </a:r>
          </a:p>
          <a:p>
            <a:r>
              <a:rPr lang="en-US" dirty="0"/>
              <a:t>Discover</a:t>
            </a:r>
          </a:p>
          <a:p>
            <a:r>
              <a:rPr lang="en-US" dirty="0"/>
              <a:t>Discuss</a:t>
            </a:r>
          </a:p>
          <a:p>
            <a:r>
              <a:rPr lang="en-US" dirty="0"/>
              <a:t>Dismiss</a:t>
            </a:r>
          </a:p>
          <a:p>
            <a:r>
              <a:rPr lang="en-US" dirty="0"/>
              <a:t>Distinguish</a:t>
            </a:r>
          </a:p>
          <a:p>
            <a:r>
              <a:rPr lang="en-US" dirty="0"/>
              <a:t>Duplicate</a:t>
            </a:r>
          </a:p>
          <a:p>
            <a:r>
              <a:rPr lang="en-US" dirty="0"/>
              <a:t>Elaborate</a:t>
            </a:r>
          </a:p>
          <a:p>
            <a:r>
              <a:rPr lang="en-US" dirty="0" smtClean="0"/>
              <a:t>Emphasize</a:t>
            </a:r>
          </a:p>
          <a:p>
            <a:r>
              <a:rPr lang="en-US" dirty="0" smtClean="0"/>
              <a:t>Employ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89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/>
          <a:lstStyle/>
          <a:p>
            <a:r>
              <a:rPr lang="en-US" dirty="0"/>
              <a:t>Alternatives to “show</a:t>
            </a:r>
            <a:r>
              <a:rPr lang="en-US" dirty="0" smtClean="0"/>
              <a:t>”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 numCol="3">
            <a:normAutofit fontScale="77500" lnSpcReduction="20000"/>
          </a:bodyPr>
          <a:lstStyle/>
          <a:p>
            <a:r>
              <a:rPr lang="en-US" dirty="0" smtClean="0"/>
              <a:t>Enable</a:t>
            </a:r>
          </a:p>
          <a:p>
            <a:r>
              <a:rPr lang="en-US" dirty="0"/>
              <a:t>Engage</a:t>
            </a:r>
          </a:p>
          <a:p>
            <a:r>
              <a:rPr lang="en-US" dirty="0"/>
              <a:t>Enhance</a:t>
            </a:r>
          </a:p>
          <a:p>
            <a:r>
              <a:rPr lang="en-US" dirty="0"/>
              <a:t>Establish</a:t>
            </a:r>
          </a:p>
          <a:p>
            <a:r>
              <a:rPr lang="en-US" dirty="0"/>
              <a:t>Evaluate</a:t>
            </a:r>
          </a:p>
          <a:p>
            <a:r>
              <a:rPr lang="en-US" dirty="0"/>
              <a:t>Exacerbate</a:t>
            </a:r>
          </a:p>
          <a:p>
            <a:r>
              <a:rPr lang="en-US" dirty="0"/>
              <a:t>Examine</a:t>
            </a:r>
          </a:p>
          <a:p>
            <a:r>
              <a:rPr lang="en-US" dirty="0"/>
              <a:t>Exclude</a:t>
            </a:r>
          </a:p>
          <a:p>
            <a:r>
              <a:rPr lang="en-US" dirty="0"/>
              <a:t>Exhibit</a:t>
            </a:r>
          </a:p>
          <a:p>
            <a:r>
              <a:rPr lang="en-US" dirty="0"/>
              <a:t>Expand</a:t>
            </a:r>
          </a:p>
          <a:p>
            <a:r>
              <a:rPr lang="en-US" dirty="0"/>
              <a:t>Explain</a:t>
            </a:r>
          </a:p>
          <a:p>
            <a:r>
              <a:rPr lang="en-US" dirty="0"/>
              <a:t>Exploit</a:t>
            </a:r>
          </a:p>
          <a:p>
            <a:r>
              <a:rPr lang="en-US" dirty="0"/>
              <a:t>Express</a:t>
            </a:r>
          </a:p>
          <a:p>
            <a:r>
              <a:rPr lang="en-US" dirty="0"/>
              <a:t>Extend</a:t>
            </a:r>
          </a:p>
          <a:p>
            <a:r>
              <a:rPr lang="en-US" dirty="0"/>
              <a:t>Facilitate</a:t>
            </a:r>
          </a:p>
          <a:p>
            <a:r>
              <a:rPr lang="en-US" dirty="0"/>
              <a:t>Feature</a:t>
            </a:r>
          </a:p>
          <a:p>
            <a:r>
              <a:rPr lang="en-US" dirty="0"/>
              <a:t>Forecast</a:t>
            </a:r>
          </a:p>
          <a:p>
            <a:r>
              <a:rPr lang="en-US" dirty="0"/>
              <a:t>Formulate</a:t>
            </a:r>
          </a:p>
          <a:p>
            <a:r>
              <a:rPr lang="en-US" dirty="0"/>
              <a:t>Fracture</a:t>
            </a:r>
          </a:p>
          <a:p>
            <a:r>
              <a:rPr lang="en-US" dirty="0"/>
              <a:t>Generalize</a:t>
            </a:r>
          </a:p>
          <a:p>
            <a:r>
              <a:rPr lang="en-US" dirty="0"/>
              <a:t>Group</a:t>
            </a:r>
          </a:p>
          <a:p>
            <a:r>
              <a:rPr lang="en-US" dirty="0"/>
              <a:t>Guide</a:t>
            </a:r>
          </a:p>
          <a:p>
            <a:r>
              <a:rPr lang="en-US" dirty="0"/>
              <a:t>Hamper</a:t>
            </a:r>
          </a:p>
          <a:p>
            <a:r>
              <a:rPr lang="en-US" dirty="0"/>
              <a:t>Hypothesize</a:t>
            </a:r>
          </a:p>
          <a:p>
            <a:r>
              <a:rPr lang="en-US" dirty="0"/>
              <a:t>Identify</a:t>
            </a:r>
          </a:p>
          <a:p>
            <a:r>
              <a:rPr lang="en-US" dirty="0"/>
              <a:t>Illuminate</a:t>
            </a:r>
          </a:p>
          <a:p>
            <a:r>
              <a:rPr lang="en-US" dirty="0"/>
              <a:t>Illustrate</a:t>
            </a:r>
          </a:p>
          <a:p>
            <a:r>
              <a:rPr lang="en-US" dirty="0"/>
              <a:t>Impair</a:t>
            </a:r>
          </a:p>
          <a:p>
            <a:r>
              <a:rPr lang="en-US" dirty="0"/>
              <a:t>Implement</a:t>
            </a:r>
          </a:p>
          <a:p>
            <a:r>
              <a:rPr lang="en-US" dirty="0"/>
              <a:t>Implicate</a:t>
            </a:r>
          </a:p>
          <a:p>
            <a:r>
              <a:rPr lang="en-US" dirty="0"/>
              <a:t>Imply</a:t>
            </a:r>
          </a:p>
          <a:p>
            <a:r>
              <a:rPr lang="en-US" dirty="0"/>
              <a:t>Improve</a:t>
            </a:r>
          </a:p>
          <a:p>
            <a:r>
              <a:rPr lang="en-US" dirty="0"/>
              <a:t>Include</a:t>
            </a:r>
          </a:p>
          <a:p>
            <a:r>
              <a:rPr lang="en-US" dirty="0"/>
              <a:t>Incorporate</a:t>
            </a:r>
          </a:p>
          <a:p>
            <a:r>
              <a:rPr lang="en-US" dirty="0"/>
              <a:t>Indicate</a:t>
            </a:r>
          </a:p>
          <a:p>
            <a:r>
              <a:rPr lang="en-US" dirty="0"/>
              <a:t>Induce</a:t>
            </a:r>
          </a:p>
          <a:p>
            <a:r>
              <a:rPr lang="en-US" dirty="0"/>
              <a:t>Initiate</a:t>
            </a:r>
          </a:p>
          <a:p>
            <a:r>
              <a:rPr lang="en-US" dirty="0"/>
              <a:t>Inquire</a:t>
            </a:r>
          </a:p>
          <a:p>
            <a:r>
              <a:rPr lang="en-US" dirty="0"/>
              <a:t>Instigate</a:t>
            </a:r>
          </a:p>
          <a:p>
            <a:r>
              <a:rPr lang="en-US" dirty="0"/>
              <a:t>Integrate</a:t>
            </a:r>
          </a:p>
          <a:p>
            <a:r>
              <a:rPr lang="en-US" dirty="0"/>
              <a:t>Interpret</a:t>
            </a:r>
          </a:p>
          <a:p>
            <a:r>
              <a:rPr lang="en-US" dirty="0"/>
              <a:t>Intervene</a:t>
            </a:r>
          </a:p>
          <a:p>
            <a:r>
              <a:rPr lang="en-US" dirty="0"/>
              <a:t>Invert</a:t>
            </a:r>
          </a:p>
          <a:p>
            <a:r>
              <a:rPr lang="en-US" dirty="0"/>
              <a:t>Isolate</a:t>
            </a:r>
          </a:p>
          <a:p>
            <a:r>
              <a:rPr lang="en-US" dirty="0"/>
              <a:t>Justify</a:t>
            </a:r>
          </a:p>
          <a:p>
            <a:r>
              <a:rPr lang="en-US" dirty="0"/>
              <a:t>Locate</a:t>
            </a:r>
          </a:p>
          <a:p>
            <a:r>
              <a:rPr lang="en-US" dirty="0" smtClean="0"/>
              <a:t>Loosen</a:t>
            </a:r>
          </a:p>
          <a:p>
            <a:r>
              <a:rPr lang="en-US" dirty="0" smtClean="0"/>
              <a:t>Maintain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90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/>
              <a:t>Alternatives to “show” continued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 numCol="3">
            <a:normAutofit fontScale="85000" lnSpcReduction="20000"/>
          </a:bodyPr>
          <a:lstStyle/>
          <a:p>
            <a:r>
              <a:rPr lang="en-US" dirty="0"/>
              <a:t>Manifest</a:t>
            </a:r>
          </a:p>
          <a:p>
            <a:r>
              <a:rPr lang="en-US" dirty="0"/>
              <a:t>Manipulate</a:t>
            </a:r>
          </a:p>
          <a:p>
            <a:r>
              <a:rPr lang="en-US" dirty="0"/>
              <a:t>Measure</a:t>
            </a:r>
          </a:p>
          <a:p>
            <a:r>
              <a:rPr lang="en-US" dirty="0"/>
              <a:t>Merge</a:t>
            </a:r>
          </a:p>
          <a:p>
            <a:r>
              <a:rPr lang="en-US" dirty="0"/>
              <a:t>Minimize</a:t>
            </a:r>
          </a:p>
          <a:p>
            <a:r>
              <a:rPr lang="en-US" dirty="0"/>
              <a:t>Modify</a:t>
            </a:r>
          </a:p>
          <a:p>
            <a:r>
              <a:rPr lang="en-US" dirty="0"/>
              <a:t>Monitor</a:t>
            </a:r>
          </a:p>
          <a:p>
            <a:r>
              <a:rPr lang="en-US" dirty="0"/>
              <a:t>Necessitate</a:t>
            </a:r>
          </a:p>
          <a:p>
            <a:r>
              <a:rPr lang="en-US" dirty="0"/>
              <a:t>Negate</a:t>
            </a:r>
          </a:p>
          <a:p>
            <a:r>
              <a:rPr lang="en-US" dirty="0"/>
              <a:t>Nullify</a:t>
            </a:r>
          </a:p>
          <a:p>
            <a:r>
              <a:rPr lang="en-US" dirty="0"/>
              <a:t>Obscure</a:t>
            </a:r>
          </a:p>
          <a:p>
            <a:r>
              <a:rPr lang="en-US" dirty="0"/>
              <a:t>Observe</a:t>
            </a:r>
          </a:p>
          <a:p>
            <a:r>
              <a:rPr lang="en-US" dirty="0"/>
              <a:t>Obtain</a:t>
            </a:r>
          </a:p>
          <a:p>
            <a:r>
              <a:rPr lang="en-US" dirty="0"/>
              <a:t>Offer</a:t>
            </a:r>
          </a:p>
          <a:p>
            <a:r>
              <a:rPr lang="en-US" dirty="0"/>
              <a:t>Omit</a:t>
            </a:r>
          </a:p>
          <a:p>
            <a:r>
              <a:rPr lang="en-US" dirty="0"/>
              <a:t>Optimize</a:t>
            </a:r>
          </a:p>
          <a:p>
            <a:r>
              <a:rPr lang="en-US" dirty="0"/>
              <a:t>Organize</a:t>
            </a:r>
          </a:p>
          <a:p>
            <a:r>
              <a:rPr lang="en-US" dirty="0"/>
              <a:t>Outline</a:t>
            </a:r>
          </a:p>
          <a:p>
            <a:r>
              <a:rPr lang="en-US" dirty="0"/>
              <a:t>Overstate</a:t>
            </a:r>
          </a:p>
          <a:p>
            <a:r>
              <a:rPr lang="en-US" dirty="0"/>
              <a:t>Persist</a:t>
            </a:r>
          </a:p>
          <a:p>
            <a:r>
              <a:rPr lang="en-US" dirty="0"/>
              <a:t>Point out</a:t>
            </a:r>
          </a:p>
          <a:p>
            <a:r>
              <a:rPr lang="en-US" dirty="0"/>
              <a:t>Possess</a:t>
            </a:r>
          </a:p>
          <a:p>
            <a:r>
              <a:rPr lang="en-US" dirty="0"/>
              <a:t>Predict</a:t>
            </a:r>
          </a:p>
          <a:p>
            <a:r>
              <a:rPr lang="en-US" dirty="0"/>
              <a:t>Present</a:t>
            </a:r>
          </a:p>
          <a:p>
            <a:r>
              <a:rPr lang="en-US" dirty="0"/>
              <a:t>Probe</a:t>
            </a:r>
          </a:p>
          <a:p>
            <a:r>
              <a:rPr lang="en-US" dirty="0"/>
              <a:t>Produce</a:t>
            </a:r>
          </a:p>
          <a:p>
            <a:r>
              <a:rPr lang="en-US" dirty="0"/>
              <a:t>Promote</a:t>
            </a:r>
          </a:p>
          <a:p>
            <a:r>
              <a:rPr lang="en-US" dirty="0"/>
              <a:t>Propose</a:t>
            </a:r>
          </a:p>
          <a:p>
            <a:r>
              <a:rPr lang="en-US" dirty="0"/>
              <a:t>Prove</a:t>
            </a:r>
          </a:p>
          <a:p>
            <a:r>
              <a:rPr lang="en-US" dirty="0"/>
              <a:t>Provide</a:t>
            </a:r>
          </a:p>
          <a:p>
            <a:r>
              <a:rPr lang="en-US" dirty="0"/>
              <a:t>Qualify</a:t>
            </a:r>
          </a:p>
          <a:p>
            <a:r>
              <a:rPr lang="en-US" dirty="0"/>
              <a:t>Quantify</a:t>
            </a:r>
          </a:p>
          <a:p>
            <a:r>
              <a:rPr lang="en-US" dirty="0"/>
              <a:t>Question</a:t>
            </a:r>
          </a:p>
          <a:p>
            <a:r>
              <a:rPr lang="en-US" dirty="0"/>
              <a:t>Realize</a:t>
            </a:r>
          </a:p>
          <a:p>
            <a:r>
              <a:rPr lang="en-US" dirty="0"/>
              <a:t>Recommend</a:t>
            </a:r>
          </a:p>
          <a:p>
            <a:r>
              <a:rPr lang="en-US" dirty="0"/>
              <a:t>Reconstruct</a:t>
            </a:r>
          </a:p>
          <a:p>
            <a:r>
              <a:rPr lang="en-US" dirty="0"/>
              <a:t>Redefine</a:t>
            </a:r>
          </a:p>
          <a:p>
            <a:r>
              <a:rPr lang="en-US" dirty="0"/>
              <a:t>Reduce</a:t>
            </a:r>
          </a:p>
          <a:p>
            <a:r>
              <a:rPr lang="en-US" dirty="0"/>
              <a:t>Refer</a:t>
            </a:r>
          </a:p>
          <a:p>
            <a:r>
              <a:rPr lang="en-US" dirty="0"/>
              <a:t>Reference</a:t>
            </a:r>
          </a:p>
          <a:p>
            <a:r>
              <a:rPr lang="en-US" dirty="0"/>
              <a:t>Refine</a:t>
            </a:r>
          </a:p>
          <a:p>
            <a:r>
              <a:rPr lang="en-US" dirty="0"/>
              <a:t>Reflect</a:t>
            </a:r>
          </a:p>
          <a:p>
            <a:r>
              <a:rPr lang="en-US" dirty="0" smtClean="0"/>
              <a:t>Refute</a:t>
            </a:r>
          </a:p>
          <a:p>
            <a:r>
              <a:rPr lang="en-US" dirty="0" smtClean="0"/>
              <a:t>Regard</a:t>
            </a:r>
          </a:p>
          <a:p>
            <a:r>
              <a:rPr lang="en-US" dirty="0" smtClean="0"/>
              <a:t>Reject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14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 numCol="3">
            <a:normAutofit fontScale="92500" lnSpcReduction="10000"/>
          </a:bodyPr>
          <a:lstStyle/>
          <a:p>
            <a:r>
              <a:rPr lang="en-US" dirty="0"/>
              <a:t>Rely</a:t>
            </a:r>
          </a:p>
          <a:p>
            <a:r>
              <a:rPr lang="en-US" dirty="0"/>
              <a:t>Remove</a:t>
            </a:r>
          </a:p>
          <a:p>
            <a:r>
              <a:rPr lang="en-US" dirty="0"/>
              <a:t>Repair</a:t>
            </a:r>
          </a:p>
          <a:p>
            <a:r>
              <a:rPr lang="en-US" dirty="0"/>
              <a:t>Report</a:t>
            </a:r>
          </a:p>
          <a:p>
            <a:r>
              <a:rPr lang="en-US" dirty="0"/>
              <a:t>Represent</a:t>
            </a:r>
          </a:p>
          <a:p>
            <a:r>
              <a:rPr lang="en-US" dirty="0"/>
              <a:t>Resolve</a:t>
            </a:r>
          </a:p>
          <a:p>
            <a:r>
              <a:rPr lang="en-US" dirty="0"/>
              <a:t>Retrieve</a:t>
            </a:r>
          </a:p>
          <a:p>
            <a:r>
              <a:rPr lang="en-US" dirty="0"/>
              <a:t>Reveal</a:t>
            </a:r>
          </a:p>
          <a:p>
            <a:r>
              <a:rPr lang="en-US" dirty="0"/>
              <a:t>Revise</a:t>
            </a:r>
          </a:p>
          <a:p>
            <a:r>
              <a:rPr lang="en-US" dirty="0"/>
              <a:t>Separate</a:t>
            </a:r>
          </a:p>
          <a:p>
            <a:r>
              <a:rPr lang="en-US" dirty="0"/>
              <a:t>Shape</a:t>
            </a:r>
          </a:p>
          <a:p>
            <a:r>
              <a:rPr lang="en-US" dirty="0"/>
              <a:t>Signify</a:t>
            </a:r>
          </a:p>
          <a:p>
            <a:r>
              <a:rPr lang="en-US" dirty="0"/>
              <a:t>Simulate</a:t>
            </a:r>
          </a:p>
          <a:p>
            <a:r>
              <a:rPr lang="en-US" dirty="0"/>
              <a:t>Solve</a:t>
            </a:r>
          </a:p>
          <a:p>
            <a:r>
              <a:rPr lang="en-US" dirty="0"/>
              <a:t>Specify</a:t>
            </a:r>
          </a:p>
          <a:p>
            <a:r>
              <a:rPr lang="en-US" dirty="0"/>
              <a:t>Structure</a:t>
            </a:r>
          </a:p>
          <a:p>
            <a:r>
              <a:rPr lang="en-US" dirty="0"/>
              <a:t>Suggest</a:t>
            </a:r>
          </a:p>
          <a:p>
            <a:r>
              <a:rPr lang="en-US" dirty="0"/>
              <a:t>Summarize</a:t>
            </a:r>
          </a:p>
          <a:p>
            <a:r>
              <a:rPr lang="en-US" dirty="0"/>
              <a:t>Support</a:t>
            </a:r>
          </a:p>
          <a:p>
            <a:r>
              <a:rPr lang="en-US" dirty="0"/>
              <a:t>Suspend</a:t>
            </a:r>
          </a:p>
          <a:p>
            <a:r>
              <a:rPr lang="en-US" dirty="0"/>
              <a:t>Sustain</a:t>
            </a:r>
          </a:p>
          <a:p>
            <a:r>
              <a:rPr lang="en-US" dirty="0"/>
              <a:t>Tailor</a:t>
            </a:r>
          </a:p>
          <a:p>
            <a:r>
              <a:rPr lang="en-US" dirty="0"/>
              <a:t>Terminate</a:t>
            </a:r>
          </a:p>
          <a:p>
            <a:r>
              <a:rPr lang="en-US" dirty="0"/>
              <a:t>Testify</a:t>
            </a:r>
          </a:p>
          <a:p>
            <a:r>
              <a:rPr lang="en-US" dirty="0"/>
              <a:t>Theorize</a:t>
            </a:r>
          </a:p>
          <a:p>
            <a:r>
              <a:rPr lang="en-US" dirty="0"/>
              <a:t>Translate</a:t>
            </a:r>
          </a:p>
          <a:p>
            <a:r>
              <a:rPr lang="en-US" dirty="0"/>
              <a:t>Undermine</a:t>
            </a:r>
          </a:p>
          <a:p>
            <a:r>
              <a:rPr lang="en-US" dirty="0"/>
              <a:t>Understand</a:t>
            </a:r>
          </a:p>
          <a:p>
            <a:r>
              <a:rPr lang="en-US" dirty="0"/>
              <a:t>Unify</a:t>
            </a:r>
          </a:p>
          <a:p>
            <a:r>
              <a:rPr lang="en-US" dirty="0"/>
              <a:t>Utilize</a:t>
            </a:r>
          </a:p>
          <a:p>
            <a:r>
              <a:rPr lang="en-US" dirty="0"/>
              <a:t>Validate</a:t>
            </a:r>
          </a:p>
          <a:p>
            <a:r>
              <a:rPr lang="en-US" dirty="0"/>
              <a:t>Vary</a:t>
            </a:r>
          </a:p>
          <a:p>
            <a:r>
              <a:rPr lang="en-US" dirty="0"/>
              <a:t>View</a:t>
            </a:r>
          </a:p>
          <a:p>
            <a:r>
              <a:rPr lang="en-US" dirty="0"/>
              <a:t>Vindicate</a:t>
            </a:r>
          </a:p>
          <a:p>
            <a:r>
              <a:rPr lang="en-US" dirty="0"/>
              <a:t>Yield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/>
              <a:t>Alternatives to “show” continued </a:t>
            </a:r>
          </a:p>
        </p:txBody>
      </p:sp>
    </p:spTree>
    <p:extLst>
      <p:ext uri="{BB962C8B-B14F-4D97-AF65-F5344CB8AC3E}">
        <p14:creationId xmlns:p14="http://schemas.microsoft.com/office/powerpoint/2010/main" val="4205521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Diction </a:t>
            </a:r>
            <a:r>
              <a:rPr lang="en-US" dirty="0"/>
              <a:t>is simply the </a:t>
            </a:r>
            <a:r>
              <a:rPr lang="en-US" b="1" dirty="0"/>
              <a:t>words </a:t>
            </a:r>
            <a:r>
              <a:rPr lang="en-US" dirty="0"/>
              <a:t>the writer chooses to convey a particular meaning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When you are </a:t>
            </a:r>
            <a:r>
              <a:rPr lang="en-US" b="1" dirty="0"/>
              <a:t>writing an essay </a:t>
            </a:r>
            <a:r>
              <a:rPr lang="en-US" dirty="0"/>
              <a:t>in which you are analyzing the diction of the writer:</a:t>
            </a:r>
          </a:p>
          <a:p>
            <a:pPr lvl="1"/>
            <a:r>
              <a:rPr lang="en-US" dirty="0"/>
              <a:t>Avoid saying: “The writer used diction…” – since this is obvious (diction IS the words on </a:t>
            </a:r>
            <a:r>
              <a:rPr lang="en-US" dirty="0" smtClean="0"/>
              <a:t>the page</a:t>
            </a:r>
            <a:r>
              <a:rPr lang="en-US" dirty="0"/>
              <a:t>; without them, the page would be </a:t>
            </a:r>
            <a:r>
              <a:rPr lang="en-US" dirty="0" smtClean="0"/>
              <a:t>blank).</a:t>
            </a:r>
            <a:endParaRPr lang="en-US" dirty="0"/>
          </a:p>
          <a:p>
            <a:pPr lvl="1"/>
            <a:r>
              <a:rPr lang="en-US" dirty="0"/>
              <a:t>Instead, say: “The writer creates a ______________ diction through the use of…” OR “</a:t>
            </a:r>
            <a:r>
              <a:rPr lang="en-US" dirty="0" smtClean="0"/>
              <a:t>The language </a:t>
            </a:r>
            <a:r>
              <a:rPr lang="en-US" dirty="0"/>
              <a:t>of the text is </a:t>
            </a:r>
            <a:r>
              <a:rPr lang="en-US" dirty="0" smtClean="0"/>
              <a:t>___________________.”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489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50536"/>
          </a:xfrm>
        </p:spPr>
        <p:txBody>
          <a:bodyPr numCol="3">
            <a:noAutofit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learned </a:t>
            </a:r>
          </a:p>
          <a:p>
            <a:r>
              <a:rPr lang="en-US" dirty="0" smtClean="0"/>
              <a:t>literal</a:t>
            </a:r>
            <a:endParaRPr lang="en-US" dirty="0"/>
          </a:p>
          <a:p>
            <a:r>
              <a:rPr lang="en-US" dirty="0"/>
              <a:t>academic </a:t>
            </a:r>
            <a:endParaRPr lang="en-US" dirty="0" smtClean="0"/>
          </a:p>
          <a:p>
            <a:r>
              <a:rPr lang="en-US" dirty="0" smtClean="0"/>
              <a:t>loaded</a:t>
            </a:r>
            <a:endParaRPr lang="en-US" dirty="0"/>
          </a:p>
          <a:p>
            <a:r>
              <a:rPr lang="en-US" dirty="0"/>
              <a:t>ambiguous </a:t>
            </a:r>
            <a:endParaRPr lang="en-US" dirty="0" smtClean="0"/>
          </a:p>
          <a:p>
            <a:r>
              <a:rPr lang="en-US" dirty="0" smtClean="0"/>
              <a:t>lyrical</a:t>
            </a:r>
            <a:endParaRPr lang="en-US" dirty="0"/>
          </a:p>
          <a:p>
            <a:r>
              <a:rPr lang="en-US" dirty="0"/>
              <a:t>biting </a:t>
            </a:r>
            <a:endParaRPr lang="en-US" dirty="0" smtClean="0"/>
          </a:p>
          <a:p>
            <a:r>
              <a:rPr lang="en-US" dirty="0" smtClean="0"/>
              <a:t>melodious</a:t>
            </a:r>
            <a:endParaRPr lang="en-US" dirty="0"/>
          </a:p>
          <a:p>
            <a:r>
              <a:rPr lang="en-US" dirty="0"/>
              <a:t>bombastic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onosyllabic</a:t>
            </a:r>
          </a:p>
          <a:p>
            <a:endParaRPr lang="en-US" dirty="0"/>
          </a:p>
          <a:p>
            <a:r>
              <a:rPr lang="en-US" dirty="0"/>
              <a:t>brusque </a:t>
            </a:r>
            <a:endParaRPr lang="en-US" dirty="0" smtClean="0"/>
          </a:p>
          <a:p>
            <a:r>
              <a:rPr lang="en-US" dirty="0" smtClean="0"/>
              <a:t>nostalgic</a:t>
            </a:r>
            <a:endParaRPr lang="en-US" dirty="0"/>
          </a:p>
          <a:p>
            <a:r>
              <a:rPr lang="en-US" dirty="0" smtClean="0"/>
              <a:t>obscene</a:t>
            </a:r>
            <a:endParaRPr lang="en-US" dirty="0"/>
          </a:p>
          <a:p>
            <a:r>
              <a:rPr lang="en-US" dirty="0"/>
              <a:t>casual </a:t>
            </a:r>
            <a:endParaRPr lang="en-US" dirty="0" smtClean="0"/>
          </a:p>
          <a:p>
            <a:r>
              <a:rPr lang="en-US" dirty="0" smtClean="0"/>
              <a:t>obscure</a:t>
            </a:r>
            <a:endParaRPr lang="en-US" dirty="0"/>
          </a:p>
          <a:p>
            <a:r>
              <a:rPr lang="en-US" dirty="0"/>
              <a:t>caustic </a:t>
            </a:r>
            <a:endParaRPr lang="en-US" dirty="0" smtClean="0"/>
          </a:p>
          <a:p>
            <a:r>
              <a:rPr lang="en-US" dirty="0" smtClean="0"/>
              <a:t>offensive</a:t>
            </a:r>
            <a:endParaRPr lang="en-US" dirty="0"/>
          </a:p>
          <a:p>
            <a:r>
              <a:rPr lang="en-US" dirty="0"/>
              <a:t>concrete </a:t>
            </a:r>
            <a:endParaRPr lang="en-US" dirty="0" smtClean="0"/>
          </a:p>
          <a:p>
            <a:r>
              <a:rPr lang="en-US" dirty="0" smtClean="0"/>
              <a:t>ordinary</a:t>
            </a:r>
            <a:endParaRPr lang="en-US" dirty="0"/>
          </a:p>
          <a:p>
            <a:r>
              <a:rPr lang="en-US" dirty="0"/>
              <a:t>colloquial </a:t>
            </a:r>
            <a:endParaRPr lang="en-US" dirty="0" smtClean="0"/>
          </a:p>
          <a:p>
            <a:r>
              <a:rPr lang="en-US" dirty="0" smtClean="0"/>
              <a:t>ornate</a:t>
            </a:r>
          </a:p>
          <a:p>
            <a:endParaRPr lang="en-US" dirty="0"/>
          </a:p>
          <a:p>
            <a:r>
              <a:rPr lang="en-US" dirty="0"/>
              <a:t>colorful </a:t>
            </a:r>
            <a:endParaRPr lang="en-US" dirty="0" smtClean="0"/>
          </a:p>
          <a:p>
            <a:r>
              <a:rPr lang="en-US" dirty="0" smtClean="0"/>
              <a:t>passionate</a:t>
            </a:r>
            <a:endParaRPr lang="en-US" dirty="0"/>
          </a:p>
          <a:p>
            <a:r>
              <a:rPr lang="en-US" dirty="0"/>
              <a:t>common </a:t>
            </a:r>
            <a:endParaRPr lang="en-US" dirty="0" smtClean="0"/>
          </a:p>
          <a:p>
            <a:r>
              <a:rPr lang="en-US" dirty="0" smtClean="0"/>
              <a:t>patriotic</a:t>
            </a:r>
            <a:endParaRPr lang="en-US" dirty="0"/>
          </a:p>
          <a:p>
            <a:r>
              <a:rPr lang="en-US" dirty="0"/>
              <a:t>connotative </a:t>
            </a:r>
            <a:endParaRPr lang="en-US" dirty="0" smtClean="0"/>
          </a:p>
          <a:p>
            <a:r>
              <a:rPr lang="en-US" dirty="0" smtClean="0"/>
              <a:t>pedantic</a:t>
            </a:r>
            <a:endParaRPr lang="en-US" dirty="0"/>
          </a:p>
          <a:p>
            <a:r>
              <a:rPr lang="en-US" dirty="0"/>
              <a:t>cultured </a:t>
            </a:r>
            <a:endParaRPr lang="en-US" dirty="0" smtClean="0"/>
          </a:p>
          <a:p>
            <a:r>
              <a:rPr lang="en-US" dirty="0" smtClean="0"/>
              <a:t>picturesque</a:t>
            </a:r>
            <a:endParaRPr lang="en-US" dirty="0"/>
          </a:p>
          <a:p>
            <a:r>
              <a:rPr lang="en-US" dirty="0"/>
              <a:t>crisp </a:t>
            </a:r>
            <a:endParaRPr lang="en-US" dirty="0" smtClean="0"/>
          </a:p>
          <a:p>
            <a:r>
              <a:rPr lang="en-US" dirty="0" smtClean="0"/>
              <a:t>plain</a:t>
            </a:r>
            <a:endParaRPr lang="en-US" dirty="0"/>
          </a:p>
          <a:p>
            <a:r>
              <a:rPr lang="en-US" dirty="0"/>
              <a:t>curt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Words to describe the type of </a:t>
            </a:r>
            <a:r>
              <a:rPr lang="en-US" b="1" dirty="0" smtClean="0"/>
              <a:t>diction</a:t>
            </a:r>
            <a:r>
              <a:rPr lang="en-US" dirty="0" smtClean="0"/>
              <a:t>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45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3000" b="1" dirty="0" smtClean="0"/>
              <a:t>Rhetorical Analysis</a:t>
            </a:r>
            <a:r>
              <a:rPr lang="en-US" sz="3000" dirty="0" smtClean="0"/>
              <a:t>: an examination of a text that utilizes rhetoric (the art of discourse: inform, motivate, or persuade) to analyze the interactions between a text, an author, and an audience.</a:t>
            </a:r>
          </a:p>
          <a:p>
            <a:pPr lvl="1"/>
            <a:r>
              <a:rPr lang="en-US" dirty="0" smtClean="0"/>
              <a:t>Goal: articulate HOW the author writes, rather than WHAT they actually wrote.  Discuss whether or not the author’s approach is successful.</a:t>
            </a:r>
          </a:p>
          <a:p>
            <a:pPr lvl="1"/>
            <a:r>
              <a:rPr lang="en-US" dirty="0" smtClean="0"/>
              <a:t>NOT: a summary or saying whether or not you agree with the argument.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 numCol="3">
            <a:normAutofit fontScale="92500" lnSpcReduction="20000"/>
          </a:bodyPr>
          <a:lstStyle/>
          <a:p>
            <a:r>
              <a:rPr lang="en-US" dirty="0"/>
              <a:t>poetic</a:t>
            </a:r>
          </a:p>
          <a:p>
            <a:r>
              <a:rPr lang="en-US" dirty="0"/>
              <a:t>political</a:t>
            </a:r>
          </a:p>
          <a:p>
            <a:r>
              <a:rPr lang="en-US" dirty="0"/>
              <a:t>detached </a:t>
            </a:r>
          </a:p>
          <a:p>
            <a:r>
              <a:rPr lang="en-US" dirty="0"/>
              <a:t>polysyllabic</a:t>
            </a:r>
          </a:p>
          <a:p>
            <a:r>
              <a:rPr lang="en-US" dirty="0"/>
              <a:t>divisive </a:t>
            </a:r>
          </a:p>
          <a:p>
            <a:r>
              <a:rPr lang="en-US" dirty="0"/>
              <a:t>precise</a:t>
            </a:r>
          </a:p>
          <a:p>
            <a:r>
              <a:rPr lang="en-US" dirty="0"/>
              <a:t>emotional </a:t>
            </a:r>
          </a:p>
          <a:p>
            <a:r>
              <a:rPr lang="en-US" dirty="0" smtClean="0"/>
              <a:t>pretentious </a:t>
            </a:r>
            <a:endParaRPr lang="en-US" dirty="0"/>
          </a:p>
          <a:p>
            <a:r>
              <a:rPr lang="en-US" dirty="0"/>
              <a:t>provincial</a:t>
            </a:r>
          </a:p>
          <a:p>
            <a:r>
              <a:rPr lang="en-US" dirty="0"/>
              <a:t>euphemistic</a:t>
            </a:r>
          </a:p>
          <a:p>
            <a:r>
              <a:rPr lang="en-US" dirty="0"/>
              <a:t>romantic</a:t>
            </a:r>
          </a:p>
          <a:p>
            <a:r>
              <a:rPr lang="en-US" dirty="0"/>
              <a:t>euphonious</a:t>
            </a:r>
          </a:p>
          <a:p>
            <a:r>
              <a:rPr lang="en-US" dirty="0" smtClean="0"/>
              <a:t>scholarly</a:t>
            </a:r>
            <a:endParaRPr lang="en-US" dirty="0"/>
          </a:p>
          <a:p>
            <a:r>
              <a:rPr lang="en-US" dirty="0"/>
              <a:t>everyday </a:t>
            </a:r>
            <a:endParaRPr lang="en-US" dirty="0" smtClean="0"/>
          </a:p>
          <a:p>
            <a:r>
              <a:rPr lang="en-US" dirty="0" smtClean="0"/>
              <a:t>sentimental</a:t>
            </a:r>
            <a:endParaRPr lang="en-US" dirty="0"/>
          </a:p>
          <a:p>
            <a:r>
              <a:rPr lang="en-US" dirty="0"/>
              <a:t>exact </a:t>
            </a:r>
            <a:endParaRPr lang="en-US" dirty="0" smtClean="0"/>
          </a:p>
          <a:p>
            <a:r>
              <a:rPr lang="en-US" dirty="0" smtClean="0"/>
              <a:t>shocking</a:t>
            </a:r>
            <a:endParaRPr lang="en-US" dirty="0"/>
          </a:p>
          <a:p>
            <a:r>
              <a:rPr lang="en-US" dirty="0"/>
              <a:t>fanciful </a:t>
            </a:r>
            <a:endParaRPr lang="en-US" dirty="0" smtClean="0"/>
          </a:p>
          <a:p>
            <a:r>
              <a:rPr lang="en-US" dirty="0" smtClean="0"/>
              <a:t>sincere</a:t>
            </a:r>
            <a:endParaRPr lang="en-US" dirty="0"/>
          </a:p>
          <a:p>
            <a:r>
              <a:rPr lang="en-US" dirty="0"/>
              <a:t>flowery </a:t>
            </a:r>
            <a:endParaRPr lang="en-US" dirty="0" smtClean="0"/>
          </a:p>
          <a:p>
            <a:r>
              <a:rPr lang="en-US" dirty="0" smtClean="0"/>
              <a:t>slang</a:t>
            </a:r>
            <a:endParaRPr lang="en-US" dirty="0"/>
          </a:p>
          <a:p>
            <a:r>
              <a:rPr lang="en-US" dirty="0"/>
              <a:t>figurative </a:t>
            </a:r>
            <a:endParaRPr lang="en-US" dirty="0" smtClean="0"/>
          </a:p>
          <a:p>
            <a:r>
              <a:rPr lang="en-US" dirty="0" smtClean="0"/>
              <a:t>subdued</a:t>
            </a:r>
            <a:endParaRPr lang="en-US" dirty="0"/>
          </a:p>
          <a:p>
            <a:r>
              <a:rPr lang="en-US" dirty="0"/>
              <a:t>folksy </a:t>
            </a:r>
            <a:endParaRPr lang="en-US" dirty="0" smtClean="0"/>
          </a:p>
          <a:p>
            <a:r>
              <a:rPr lang="en-US" dirty="0" smtClean="0"/>
              <a:t>symbolic</a:t>
            </a:r>
            <a:endParaRPr lang="en-US" dirty="0"/>
          </a:p>
          <a:p>
            <a:r>
              <a:rPr lang="en-US" dirty="0"/>
              <a:t>formal </a:t>
            </a:r>
            <a:endParaRPr lang="en-US" dirty="0" smtClean="0"/>
          </a:p>
          <a:p>
            <a:r>
              <a:rPr lang="en-US" dirty="0" smtClean="0"/>
              <a:t>tame</a:t>
            </a:r>
            <a:endParaRPr lang="en-US" dirty="0"/>
          </a:p>
          <a:p>
            <a:r>
              <a:rPr lang="en-US" dirty="0"/>
              <a:t>grandiose </a:t>
            </a:r>
            <a:endParaRPr lang="en-US" dirty="0" smtClean="0"/>
          </a:p>
          <a:p>
            <a:r>
              <a:rPr lang="en-US" dirty="0" smtClean="0"/>
              <a:t>technical</a:t>
            </a:r>
            <a:endParaRPr lang="en-US" dirty="0"/>
          </a:p>
          <a:p>
            <a:r>
              <a:rPr lang="en-US" dirty="0" smtClean="0"/>
              <a:t>trite</a:t>
            </a:r>
            <a:endParaRPr lang="en-US" dirty="0"/>
          </a:p>
          <a:p>
            <a:r>
              <a:rPr lang="en-US" dirty="0"/>
              <a:t>inflammatory </a:t>
            </a:r>
            <a:endParaRPr lang="en-US" dirty="0" smtClean="0"/>
          </a:p>
          <a:p>
            <a:r>
              <a:rPr lang="en-US" dirty="0" smtClean="0"/>
              <a:t>unifying</a:t>
            </a:r>
            <a:endParaRPr lang="en-US" dirty="0"/>
          </a:p>
          <a:p>
            <a:r>
              <a:rPr lang="en-US" dirty="0"/>
              <a:t>inflated </a:t>
            </a:r>
            <a:endParaRPr lang="en-US" dirty="0" smtClean="0"/>
          </a:p>
          <a:p>
            <a:r>
              <a:rPr lang="en-US" dirty="0" smtClean="0"/>
              <a:t>uppity</a:t>
            </a:r>
            <a:endParaRPr lang="en-US" dirty="0"/>
          </a:p>
          <a:p>
            <a:r>
              <a:rPr lang="en-US" dirty="0"/>
              <a:t>informal </a:t>
            </a:r>
            <a:endParaRPr lang="en-US" dirty="0" smtClean="0"/>
          </a:p>
          <a:p>
            <a:r>
              <a:rPr lang="en-US" dirty="0" smtClean="0"/>
              <a:t>vague</a:t>
            </a:r>
            <a:endParaRPr lang="en-US" dirty="0"/>
          </a:p>
          <a:p>
            <a:r>
              <a:rPr lang="en-US" dirty="0"/>
              <a:t>insincere </a:t>
            </a:r>
            <a:endParaRPr lang="en-US" dirty="0" smtClean="0"/>
          </a:p>
          <a:p>
            <a:r>
              <a:rPr lang="en-US" dirty="0" smtClean="0"/>
              <a:t>vulgar</a:t>
            </a:r>
            <a:endParaRPr lang="en-US" dirty="0"/>
          </a:p>
          <a:p>
            <a:r>
              <a:rPr lang="en-US" dirty="0"/>
              <a:t>jargon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Words to describe the type of </a:t>
            </a:r>
            <a:r>
              <a:rPr lang="en-US" b="1" dirty="0" smtClean="0"/>
              <a:t>diction </a:t>
            </a:r>
            <a:r>
              <a:rPr lang="en-US" dirty="0" smtClean="0"/>
              <a:t>continued: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282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Tone</a:t>
            </a:r>
            <a:r>
              <a:rPr lang="en-US" dirty="0" smtClean="0"/>
              <a:t> is the </a:t>
            </a:r>
            <a:r>
              <a:rPr lang="en-US" dirty="0"/>
              <a:t>writer’s attitude or feeling about the subject of his text</a:t>
            </a:r>
            <a:r>
              <a:rPr lang="en-US" dirty="0" smtClean="0"/>
              <a:t>.</a:t>
            </a:r>
          </a:p>
          <a:p>
            <a:r>
              <a:rPr lang="en-US" dirty="0"/>
              <a:t>When </a:t>
            </a:r>
            <a:r>
              <a:rPr lang="en-US" b="1" dirty="0"/>
              <a:t>writing your essay</a:t>
            </a:r>
            <a:r>
              <a:rPr lang="en-US" dirty="0"/>
              <a:t>, avoid saying: “The writer uses tone” since ALL writers use a tone </a:t>
            </a:r>
            <a:r>
              <a:rPr lang="en-US" dirty="0" smtClean="0"/>
              <a:t>of some </a:t>
            </a:r>
            <a:r>
              <a:rPr lang="en-US" dirty="0"/>
              <a:t>kind. </a:t>
            </a:r>
            <a:endParaRPr lang="en-US" dirty="0" smtClean="0"/>
          </a:p>
          <a:p>
            <a:r>
              <a:rPr lang="en-US" dirty="0" smtClean="0"/>
              <a:t>Instead</a:t>
            </a:r>
            <a:r>
              <a:rPr lang="en-US" dirty="0"/>
              <a:t>, say: “The writer creates a __________ tone…”</a:t>
            </a:r>
          </a:p>
        </p:txBody>
      </p:sp>
    </p:spTree>
    <p:extLst>
      <p:ext uri="{BB962C8B-B14F-4D97-AF65-F5344CB8AC3E}">
        <p14:creationId xmlns:p14="http://schemas.microsoft.com/office/powerpoint/2010/main" val="3654859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Words to describe the type of </a:t>
            </a:r>
            <a:r>
              <a:rPr lang="en-US" b="1" dirty="0" smtClean="0"/>
              <a:t>tone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050536"/>
          </a:xfrm>
        </p:spPr>
        <p:txBody>
          <a:bodyPr numCol="3"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ngry </a:t>
            </a:r>
          </a:p>
          <a:p>
            <a:r>
              <a:rPr lang="en-US" dirty="0" smtClean="0"/>
              <a:t>sad </a:t>
            </a:r>
          </a:p>
          <a:p>
            <a:r>
              <a:rPr lang="en-US" dirty="0" smtClean="0"/>
              <a:t>sentimental </a:t>
            </a:r>
          </a:p>
          <a:p>
            <a:r>
              <a:rPr lang="en-US" dirty="0" smtClean="0"/>
              <a:t>bitter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harp </a:t>
            </a:r>
          </a:p>
          <a:p>
            <a:r>
              <a:rPr lang="en-US" dirty="0" smtClean="0"/>
              <a:t>cold </a:t>
            </a:r>
          </a:p>
          <a:p>
            <a:r>
              <a:rPr lang="en-US" dirty="0" smtClean="0"/>
              <a:t>fanciful </a:t>
            </a:r>
          </a:p>
          <a:p>
            <a:r>
              <a:rPr lang="en-US" dirty="0" smtClean="0"/>
              <a:t>dramatic </a:t>
            </a:r>
          </a:p>
          <a:p>
            <a:r>
              <a:rPr lang="en-US" dirty="0" smtClean="0"/>
              <a:t>audacious</a:t>
            </a:r>
            <a:endParaRPr lang="en-US" dirty="0"/>
          </a:p>
          <a:p>
            <a:r>
              <a:rPr lang="en-US" dirty="0" smtClean="0"/>
              <a:t>upset </a:t>
            </a:r>
          </a:p>
          <a:p>
            <a:r>
              <a:rPr lang="en-US" dirty="0" smtClean="0"/>
              <a:t>urgent </a:t>
            </a:r>
          </a:p>
          <a:p>
            <a:r>
              <a:rPr lang="en-US" dirty="0" smtClean="0"/>
              <a:t>complimentary </a:t>
            </a:r>
          </a:p>
          <a:p>
            <a:r>
              <a:rPr lang="en-US" dirty="0" smtClean="0"/>
              <a:t>provocative </a:t>
            </a:r>
          </a:p>
          <a:p>
            <a:r>
              <a:rPr lang="en-US" dirty="0" smtClean="0"/>
              <a:t>benevolent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illy </a:t>
            </a:r>
          </a:p>
          <a:p>
            <a:r>
              <a:rPr lang="en-US" dirty="0" smtClean="0"/>
              <a:t>joking </a:t>
            </a:r>
          </a:p>
          <a:p>
            <a:r>
              <a:rPr lang="en-US" dirty="0" smtClean="0"/>
              <a:t>condescending </a:t>
            </a:r>
          </a:p>
          <a:p>
            <a:r>
              <a:rPr lang="en-US" dirty="0" smtClean="0"/>
              <a:t>tired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oring </a:t>
            </a:r>
          </a:p>
          <a:p>
            <a:r>
              <a:rPr lang="en-US" dirty="0" smtClean="0"/>
              <a:t>poignant </a:t>
            </a:r>
          </a:p>
          <a:p>
            <a:r>
              <a:rPr lang="en-US" dirty="0" smtClean="0"/>
              <a:t>sympathetic </a:t>
            </a:r>
          </a:p>
          <a:p>
            <a:r>
              <a:rPr lang="en-US" dirty="0" smtClean="0"/>
              <a:t>proud </a:t>
            </a:r>
          </a:p>
          <a:p>
            <a:r>
              <a:rPr lang="en-US" dirty="0" smtClean="0"/>
              <a:t>frivolous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fraid </a:t>
            </a:r>
          </a:p>
          <a:p>
            <a:r>
              <a:rPr lang="en-US" dirty="0" smtClean="0"/>
              <a:t>detached </a:t>
            </a:r>
          </a:p>
          <a:p>
            <a:r>
              <a:rPr lang="en-US" dirty="0" smtClean="0"/>
              <a:t>contemptuous </a:t>
            </a:r>
          </a:p>
          <a:p>
            <a:r>
              <a:rPr lang="en-US" dirty="0" smtClean="0"/>
              <a:t>giddy</a:t>
            </a:r>
          </a:p>
          <a:p>
            <a:r>
              <a:rPr lang="en-US" dirty="0" smtClean="0"/>
              <a:t>irreverent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appy </a:t>
            </a:r>
          </a:p>
          <a:p>
            <a:r>
              <a:rPr lang="en-US" dirty="0" smtClean="0"/>
              <a:t>confused </a:t>
            </a:r>
          </a:p>
        </p:txBody>
      </p:sp>
    </p:spTree>
    <p:extLst>
      <p:ext uri="{BB962C8B-B14F-4D97-AF65-F5344CB8AC3E}">
        <p14:creationId xmlns:p14="http://schemas.microsoft.com/office/powerpoint/2010/main" val="2181681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Words to describe the type of </a:t>
            </a:r>
            <a:r>
              <a:rPr lang="en-US" b="1" dirty="0" smtClean="0"/>
              <a:t>tone </a:t>
            </a:r>
            <a:r>
              <a:rPr lang="en-US" dirty="0" smtClean="0"/>
              <a:t>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55064"/>
            <a:ext cx="8686800" cy="5050536"/>
          </a:xfrm>
        </p:spPr>
        <p:txBody>
          <a:bodyPr numCol="3">
            <a:normAutofit lnSpcReduction="10000"/>
          </a:bodyPr>
          <a:lstStyle/>
          <a:p>
            <a:r>
              <a:rPr lang="en-US" dirty="0" smtClean="0"/>
              <a:t>apologetic </a:t>
            </a:r>
          </a:p>
          <a:p>
            <a:r>
              <a:rPr lang="en-US" dirty="0" smtClean="0"/>
              <a:t>pitiful </a:t>
            </a:r>
          </a:p>
          <a:p>
            <a:r>
              <a:rPr lang="en-US" dirty="0" smtClean="0"/>
              <a:t>seductive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ollow </a:t>
            </a:r>
          </a:p>
          <a:p>
            <a:r>
              <a:rPr lang="en-US" dirty="0" smtClean="0"/>
              <a:t>childish </a:t>
            </a:r>
          </a:p>
          <a:p>
            <a:r>
              <a:rPr lang="en-US" dirty="0" smtClean="0"/>
              <a:t>humorous </a:t>
            </a:r>
          </a:p>
          <a:p>
            <a:r>
              <a:rPr lang="en-US" dirty="0" smtClean="0"/>
              <a:t>restrained </a:t>
            </a:r>
          </a:p>
          <a:p>
            <a:r>
              <a:rPr lang="en-US" dirty="0" smtClean="0"/>
              <a:t>sweet</a:t>
            </a:r>
            <a:endParaRPr lang="en-US" dirty="0"/>
          </a:p>
          <a:p>
            <a:r>
              <a:rPr lang="en-US" dirty="0"/>
              <a:t>j</a:t>
            </a:r>
            <a:r>
              <a:rPr lang="en-US" dirty="0" smtClean="0"/>
              <a:t>oyful </a:t>
            </a:r>
          </a:p>
          <a:p>
            <a:r>
              <a:rPr lang="en-US" dirty="0" smtClean="0"/>
              <a:t>peaceful </a:t>
            </a:r>
          </a:p>
          <a:p>
            <a:r>
              <a:rPr lang="en-US" dirty="0" smtClean="0"/>
              <a:t>horrific </a:t>
            </a:r>
          </a:p>
          <a:p>
            <a:r>
              <a:rPr lang="en-US" dirty="0" smtClean="0"/>
              <a:t>somber </a:t>
            </a:r>
          </a:p>
          <a:p>
            <a:r>
              <a:rPr lang="en-US" dirty="0" smtClean="0"/>
              <a:t>objective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llusive </a:t>
            </a:r>
          </a:p>
          <a:p>
            <a:r>
              <a:rPr lang="en-US" dirty="0" smtClean="0"/>
              <a:t>mocking </a:t>
            </a:r>
          </a:p>
          <a:p>
            <a:r>
              <a:rPr lang="en-US" dirty="0" smtClean="0"/>
              <a:t>sarcastic </a:t>
            </a:r>
          </a:p>
          <a:p>
            <a:r>
              <a:rPr lang="en-US" dirty="0" smtClean="0"/>
              <a:t>candid </a:t>
            </a:r>
          </a:p>
          <a:p>
            <a:r>
              <a:rPr lang="en-US" dirty="0" smtClean="0"/>
              <a:t>nostalgic</a:t>
            </a:r>
            <a:endParaRPr lang="en-US" dirty="0"/>
          </a:p>
          <a:p>
            <a:r>
              <a:rPr lang="en-US" dirty="0"/>
              <a:t>v</a:t>
            </a:r>
            <a:r>
              <a:rPr lang="en-US" dirty="0" smtClean="0"/>
              <a:t>exed </a:t>
            </a:r>
          </a:p>
          <a:p>
            <a:r>
              <a:rPr lang="en-US" dirty="0" smtClean="0"/>
              <a:t>vibrant </a:t>
            </a:r>
          </a:p>
          <a:p>
            <a:r>
              <a:rPr lang="en-US" dirty="0" smtClean="0"/>
              <a:t>zealous </a:t>
            </a:r>
          </a:p>
          <a:p>
            <a:r>
              <a:rPr lang="en-US" dirty="0" smtClean="0"/>
              <a:t>dreamy </a:t>
            </a:r>
          </a:p>
          <a:p>
            <a:r>
              <a:rPr lang="en-US" dirty="0" smtClean="0"/>
              <a:t>shocking</a:t>
            </a:r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arcastic </a:t>
            </a:r>
          </a:p>
          <a:p>
            <a:r>
              <a:rPr lang="en-US" dirty="0" smtClean="0"/>
              <a:t>patriotic </a:t>
            </a:r>
          </a:p>
          <a:p>
            <a:r>
              <a:rPr lang="en-US" dirty="0" smtClean="0"/>
              <a:t>serious </a:t>
            </a:r>
          </a:p>
          <a:p>
            <a:r>
              <a:rPr lang="en-US" dirty="0" smtClean="0"/>
              <a:t>mocking </a:t>
            </a:r>
          </a:p>
          <a:p>
            <a:r>
              <a:rPr lang="en-US" dirty="0" smtClean="0"/>
              <a:t>satiric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otivational </a:t>
            </a:r>
          </a:p>
          <a:p>
            <a:r>
              <a:rPr lang="en-US" dirty="0" smtClean="0"/>
              <a:t>tactful </a:t>
            </a:r>
          </a:p>
          <a:p>
            <a:r>
              <a:rPr lang="en-US" dirty="0" smtClean="0"/>
              <a:t>respectful </a:t>
            </a:r>
          </a:p>
          <a:p>
            <a:r>
              <a:rPr lang="en-US" dirty="0" smtClean="0"/>
              <a:t>humorous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6629400"/>
            <a:ext cx="9144000" cy="304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>
              <a:buNone/>
            </a:pPr>
            <a:r>
              <a:rPr lang="en-US" sz="1000" dirty="0"/>
              <a:t>Source: </a:t>
            </a:r>
            <a:r>
              <a:rPr lang="en-US" sz="1000" dirty="0">
                <a:hlinkClick r:id="rId2"/>
              </a:rPr>
              <a:t>http://</a:t>
            </a:r>
            <a:r>
              <a:rPr lang="en-US" sz="1000" dirty="0" smtClean="0">
                <a:hlinkClick r:id="rId2"/>
              </a:rPr>
              <a:t>sutterfield.weebly.com/unit-1-creative-non-fiction.html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7176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1066800"/>
          </a:xfrm>
        </p:spPr>
        <p:txBody>
          <a:bodyPr/>
          <a:lstStyle/>
          <a:p>
            <a:r>
              <a:rPr lang="en-US" dirty="0" smtClean="0"/>
              <a:t>Grading Criteria: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Copy the following to the bottom of your paper:</a:t>
            </a:r>
          </a:p>
          <a:p>
            <a:pPr lvl="1"/>
            <a:r>
              <a:rPr lang="en-US" sz="2800" dirty="0" smtClean="0"/>
              <a:t>Corrections are made from the original paper.</a:t>
            </a:r>
          </a:p>
          <a:p>
            <a:pPr lvl="1"/>
            <a:r>
              <a:rPr lang="en-US" sz="2800" dirty="0" smtClean="0"/>
              <a:t>MLA Formatting</a:t>
            </a:r>
          </a:p>
          <a:p>
            <a:pPr lvl="1"/>
            <a:r>
              <a:rPr lang="en-US" sz="2800" dirty="0" smtClean="0"/>
              <a:t>Concise Writing: Be brief; do not write anything that does not support your point. Avoid the superfluous and repetitive. </a:t>
            </a:r>
          </a:p>
          <a:p>
            <a:pPr lvl="1"/>
            <a:r>
              <a:rPr lang="en-US" sz="2800" dirty="0" smtClean="0"/>
              <a:t>Correct Grammar &amp; Punctuation</a:t>
            </a:r>
          </a:p>
          <a:p>
            <a:pPr lvl="1"/>
            <a:r>
              <a:rPr lang="en-US" sz="2800" dirty="0" smtClean="0"/>
              <a:t>Formal Writing</a:t>
            </a:r>
          </a:p>
          <a:p>
            <a:pPr lvl="1"/>
            <a:r>
              <a:rPr lang="en-US" sz="2800" dirty="0" smtClean="0"/>
              <a:t>Use of Examples</a:t>
            </a:r>
          </a:p>
          <a:p>
            <a:pPr lvl="1"/>
            <a:r>
              <a:rPr lang="en-US" sz="2800" dirty="0" smtClean="0"/>
              <a:t>Use of “strong” verbs and adjectives.</a:t>
            </a:r>
          </a:p>
          <a:p>
            <a:pPr lvl="1"/>
            <a:r>
              <a:rPr lang="en-US" sz="2800" dirty="0" smtClean="0"/>
              <a:t>Questions are answered and ideas fully discussed</a:t>
            </a:r>
          </a:p>
          <a:p>
            <a:pPr lvl="1"/>
            <a:r>
              <a:rPr lang="en-US" sz="2800" dirty="0" smtClean="0"/>
              <a:t>What is bothering Dickens?</a:t>
            </a:r>
          </a:p>
          <a:p>
            <a:pPr lvl="2"/>
            <a:r>
              <a:rPr lang="en-US" dirty="0" smtClean="0"/>
              <a:t>What is the purpose of his writing?</a:t>
            </a:r>
          </a:p>
          <a:p>
            <a:pPr lvl="2"/>
            <a:r>
              <a:rPr lang="en-US" dirty="0" smtClean="0"/>
              <a:t>What is the effect of his writing?</a:t>
            </a:r>
          </a:p>
          <a:p>
            <a:pPr lvl="2"/>
            <a:r>
              <a:rPr lang="en-US" dirty="0" smtClean="0"/>
              <a:t>How does he accomplish this? (Logos, Pathos, or Ethos)</a:t>
            </a:r>
          </a:p>
          <a:p>
            <a:pPr lvl="2"/>
            <a:endParaRPr lang="en-US" dirty="0" smtClean="0"/>
          </a:p>
          <a:p>
            <a:pPr algn="ctr"/>
            <a:r>
              <a:rPr lang="en-US" dirty="0" smtClean="0"/>
              <a:t>Due</a:t>
            </a:r>
            <a:r>
              <a:rPr lang="en-US" smtClean="0"/>
              <a:t>: </a:t>
            </a:r>
            <a:r>
              <a:rPr lang="en-US" smtClean="0"/>
              <a:t>Tuesday 19 </a:t>
            </a:r>
            <a:r>
              <a:rPr lang="en-US" dirty="0" smtClean="0"/>
              <a:t>February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26" y="457200"/>
            <a:ext cx="8229600" cy="1066800"/>
          </a:xfrm>
        </p:spPr>
        <p:txBody>
          <a:bodyPr/>
          <a:lstStyle/>
          <a:p>
            <a:r>
              <a:rPr lang="en-US" dirty="0" smtClean="0"/>
              <a:t>How do we read texts?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696200" cy="5466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Rhetorical Strategies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Ethos, Logos, and Pathos 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5341203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Note: Consider how the author uses these strategies to persuade you based on the purpose of the text.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Logos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Greek for “word” </a:t>
            </a:r>
          </a:p>
          <a:p>
            <a:pPr lvl="1"/>
            <a:r>
              <a:rPr lang="en-US" sz="3200" dirty="0" smtClean="0"/>
              <a:t>Focus on argument itself, not the person making it </a:t>
            </a:r>
          </a:p>
          <a:p>
            <a:pPr lvl="1"/>
            <a:r>
              <a:rPr lang="en-US" sz="3200" dirty="0" smtClean="0"/>
              <a:t>Evidence (statistics, pictures, sources) </a:t>
            </a:r>
          </a:p>
          <a:p>
            <a:pPr lvl="1"/>
            <a:r>
              <a:rPr lang="en-US" sz="3200" dirty="0" smtClean="0"/>
              <a:t>Logic and Reasoning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Ethos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Greek for “character” </a:t>
            </a:r>
          </a:p>
          <a:p>
            <a:pPr lvl="1"/>
            <a:r>
              <a:rPr lang="en-US" sz="3200" dirty="0" smtClean="0"/>
              <a:t>Premise: we believe those whom we respect </a:t>
            </a:r>
          </a:p>
          <a:p>
            <a:pPr lvl="1"/>
            <a:r>
              <a:rPr lang="en-US" sz="3200" dirty="0" smtClean="0"/>
              <a:t>Focuses on the speaker or writer, not the audience </a:t>
            </a:r>
          </a:p>
          <a:p>
            <a:pPr lvl="1"/>
            <a:r>
              <a:rPr lang="en-US" sz="3200" dirty="0" smtClean="0"/>
              <a:t>The ethos: character, credibility, reliability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Ethos Continued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334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/>
              <a:t>Character: Are you a good person? </a:t>
            </a:r>
          </a:p>
          <a:p>
            <a:pPr lvl="1"/>
            <a:r>
              <a:rPr lang="en-US" dirty="0"/>
              <a:t>Example: </a:t>
            </a:r>
            <a:r>
              <a:rPr lang="en-US" i="1" dirty="0"/>
              <a:t>“I am a husband, a father, and a taxpayer. I’ve served faithfully for 20 years on the school board. I deserve your vote for city council.” </a:t>
            </a:r>
          </a:p>
          <a:p>
            <a:endParaRPr lang="en-US" dirty="0" smtClean="0"/>
          </a:p>
          <a:p>
            <a:r>
              <a:rPr lang="en-US" dirty="0"/>
              <a:t>Credibility: remind others of the author’s illustrious past or qualifications </a:t>
            </a:r>
          </a:p>
          <a:p>
            <a:pPr lvl="1"/>
            <a:r>
              <a:rPr lang="en-US" dirty="0"/>
              <a:t>Examples: </a:t>
            </a:r>
          </a:p>
          <a:p>
            <a:pPr lvl="2"/>
            <a:r>
              <a:rPr lang="en-US" dirty="0"/>
              <a:t>Companies include “since 19—” </a:t>
            </a:r>
          </a:p>
          <a:p>
            <a:pPr lvl="1"/>
            <a:r>
              <a:rPr lang="en-US" dirty="0"/>
              <a:t>Colleges advertise famous/successful alumnae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Reliability: How does the audience know you’ll come through? </a:t>
            </a:r>
          </a:p>
          <a:p>
            <a:pPr lvl="1"/>
            <a:r>
              <a:rPr lang="en-US" dirty="0" smtClean="0"/>
              <a:t>Example: On-Star commercials with “actual” recordings of distress calls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Pathos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Greek for “suffering” or “experience” </a:t>
            </a:r>
          </a:p>
          <a:p>
            <a:pPr lvl="1"/>
            <a:r>
              <a:rPr lang="en-US" dirty="0" smtClean="0"/>
              <a:t>Appeals to emotions and values of the audience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Usually conveyed through narrative or story </a:t>
            </a:r>
          </a:p>
          <a:p>
            <a:pPr lvl="1"/>
            <a:r>
              <a:rPr lang="en-US" dirty="0" smtClean="0"/>
              <a:t>Hot topics: children, animals, the elderly, the disadvantaged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Think: Is the writer simply “playing me”?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Terms for the Rhetorical Analysis Frame </a:t>
            </a: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en-US" b="1" dirty="0" smtClean="0"/>
              <a:t>EXIGENCE </a:t>
            </a:r>
            <a:endParaRPr lang="en-US" dirty="0"/>
          </a:p>
          <a:p>
            <a:pPr marL="109728" indent="0" algn="ctr">
              <a:buNone/>
            </a:pPr>
            <a:r>
              <a:rPr lang="en-US" dirty="0"/>
              <a:t>(</a:t>
            </a:r>
            <a:r>
              <a:rPr lang="en-US" dirty="0" smtClean="0"/>
              <a:t>What is bothering </a:t>
            </a:r>
            <a:r>
              <a:rPr lang="en-US" dirty="0"/>
              <a:t>the writer?) </a:t>
            </a: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b="1" dirty="0"/>
              <a:t>AUDIENCE </a:t>
            </a:r>
            <a:endParaRPr lang="en-US" b="1" dirty="0" smtClean="0"/>
          </a:p>
          <a:p>
            <a:pPr marL="109728" indent="0" algn="ctr">
              <a:buNone/>
            </a:pPr>
            <a:r>
              <a:rPr lang="en-US" dirty="0" smtClean="0"/>
              <a:t>(Who is the writer addressing?)</a:t>
            </a:r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b="1" dirty="0"/>
              <a:t>PURPOSE </a:t>
            </a:r>
            <a:endParaRPr lang="en-US" dirty="0"/>
          </a:p>
          <a:p>
            <a:pPr marL="109728" indent="0" algn="ctr">
              <a:buNone/>
            </a:pPr>
            <a:r>
              <a:rPr lang="en-US" dirty="0"/>
              <a:t>(What does the writer intend the reader to do after reading the text</a:t>
            </a:r>
            <a:r>
              <a:rPr lang="en-US" dirty="0" smtClean="0"/>
              <a:t>?)</a:t>
            </a:r>
          </a:p>
          <a:p>
            <a:pPr marL="109728" indent="0" algn="ctr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109728" indent="0" algn="ctr">
              <a:buNone/>
            </a:pPr>
            <a:r>
              <a:rPr lang="en-US" b="1" dirty="0"/>
              <a:t>LOGOS </a:t>
            </a:r>
            <a:endParaRPr lang="en-US" dirty="0"/>
          </a:p>
          <a:p>
            <a:pPr marL="109728" indent="0" algn="ctr">
              <a:buNone/>
            </a:pPr>
            <a:r>
              <a:rPr lang="en-US" dirty="0"/>
              <a:t>(The Central Argument or structure of argument) </a:t>
            </a:r>
            <a:endParaRPr lang="en-US" dirty="0" smtClean="0"/>
          </a:p>
          <a:p>
            <a:pPr marL="109728" indent="0" algn="ctr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 smtClean="0"/>
              <a:t>(</a:t>
            </a:r>
            <a:r>
              <a:rPr lang="en-US" dirty="0"/>
              <a:t>Appeals) </a:t>
            </a:r>
          </a:p>
          <a:p>
            <a:pPr marL="109728" indent="0" algn="ctr">
              <a:buNone/>
            </a:pPr>
            <a:r>
              <a:rPr lang="en-US" b="1" dirty="0" smtClean="0"/>
              <a:t>ETHOS                                                    </a:t>
            </a:r>
            <a:r>
              <a:rPr lang="en-US" b="1" dirty="0"/>
              <a:t>PATHOS </a:t>
            </a:r>
            <a:endParaRPr lang="en-US" dirty="0"/>
          </a:p>
          <a:p>
            <a:pPr marL="109728" indent="0" algn="ctr">
              <a:buNone/>
            </a:pPr>
            <a:r>
              <a:rPr lang="en-US" dirty="0"/>
              <a:t>Appeal to character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writer</a:t>
            </a:r>
            <a:r>
              <a:rPr lang="en-US" dirty="0"/>
              <a:t> </a:t>
            </a:r>
            <a:r>
              <a:rPr lang="en-US" dirty="0" smtClean="0"/>
              <a:t>         Appeals </a:t>
            </a:r>
            <a:r>
              <a:rPr lang="en-US" dirty="0"/>
              <a:t>to emotions of the reader </a:t>
            </a:r>
          </a:p>
          <a:p>
            <a:pPr marL="109728" indent="0">
              <a:buNone/>
            </a:pPr>
            <a:r>
              <a:rPr lang="en-US" dirty="0"/>
              <a:t>1. Good sense </a:t>
            </a:r>
          </a:p>
          <a:p>
            <a:pPr marL="109728" indent="0">
              <a:buNone/>
            </a:pPr>
            <a:r>
              <a:rPr lang="en-US" dirty="0"/>
              <a:t>2. Good character </a:t>
            </a:r>
          </a:p>
          <a:p>
            <a:pPr marL="109728" indent="0">
              <a:buNone/>
            </a:pPr>
            <a:r>
              <a:rPr lang="en-US" dirty="0"/>
              <a:t>3. Good Will </a:t>
            </a:r>
          </a:p>
          <a:p>
            <a:pPr marL="109728" indent="0" algn="ctr">
              <a:buNone/>
            </a:pPr>
            <a:r>
              <a:rPr lang="en-US" dirty="0"/>
              <a:t> </a:t>
            </a:r>
          </a:p>
          <a:p>
            <a:pPr marL="109728" indent="0" algn="ctr">
              <a:buNone/>
            </a:pPr>
            <a:r>
              <a:rPr lang="en-US" b="1" dirty="0" smtClean="0"/>
              <a:t>ORGANIZATION/STRUCTURE/FORM</a:t>
            </a:r>
          </a:p>
          <a:p>
            <a:pPr marL="109728" indent="0" algn="ctr">
              <a:buNone/>
            </a:pPr>
            <a:r>
              <a:rPr lang="en-US" b="1" dirty="0" smtClean="0"/>
              <a:t> </a:t>
            </a:r>
            <a:endParaRPr lang="en-US" dirty="0"/>
          </a:p>
          <a:p>
            <a:pPr marL="109728" indent="0" algn="ctr">
              <a:buNone/>
            </a:pPr>
            <a:r>
              <a:rPr lang="en-US" b="1" dirty="0" smtClean="0"/>
              <a:t>DICTION—SYNTAX—IMAGERY—FIGURATIVE LANGUAGE</a:t>
            </a:r>
            <a:endParaRPr lang="en-US" dirty="0"/>
          </a:p>
          <a:p>
            <a:pPr marL="109728" indent="0" algn="ctr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72000" y="9906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572000" y="1828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2667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71800" y="35814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86400" y="3581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38400" y="5105400"/>
            <a:ext cx="533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334000" y="51816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905000" y="60960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819400" y="6067425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19600" y="6096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867400" y="6096000"/>
            <a:ext cx="304800" cy="2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738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1172</Words>
  <Application>Microsoft Office PowerPoint</Application>
  <PresentationFormat>On-screen Show (4:3)</PresentationFormat>
  <Paragraphs>452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Urban</vt:lpstr>
      <vt:lpstr>Rhetorical Strategies &amp; Notes</vt:lpstr>
      <vt:lpstr>Review: </vt:lpstr>
      <vt:lpstr>How do we read texts?</vt:lpstr>
      <vt:lpstr>Rhetorical Strategies:</vt:lpstr>
      <vt:lpstr>Logos</vt:lpstr>
      <vt:lpstr>Ethos</vt:lpstr>
      <vt:lpstr>Ethos Continued</vt:lpstr>
      <vt:lpstr>Pathos</vt:lpstr>
      <vt:lpstr>Terms for the Rhetorical Analysis Frame  </vt:lpstr>
      <vt:lpstr>Rhetorical Strategies </vt:lpstr>
      <vt:lpstr>Strong vs. Weak Verbs</vt:lpstr>
      <vt:lpstr>Weak Verbs (Summary)</vt:lpstr>
      <vt:lpstr>Strong Verbs (Analysis)</vt:lpstr>
      <vt:lpstr>Alternatives to “show”</vt:lpstr>
      <vt:lpstr>Alternatives to “show” continued </vt:lpstr>
      <vt:lpstr>Alternatives to “show” continued </vt:lpstr>
      <vt:lpstr>Alternatives to “show” continued </vt:lpstr>
      <vt:lpstr>Diction</vt:lpstr>
      <vt:lpstr>Words to describe the type of diction: </vt:lpstr>
      <vt:lpstr>Words to describe the type of diction continued: </vt:lpstr>
      <vt:lpstr>Tone</vt:lpstr>
      <vt:lpstr>Words to describe the type of tone:</vt:lpstr>
      <vt:lpstr>Words to describe the type of tone continued:</vt:lpstr>
      <vt:lpstr>Grading Criteria: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 Warm-Ups</dc:title>
  <dc:creator>annag</dc:creator>
  <cp:lastModifiedBy>Anna Grace Graves</cp:lastModifiedBy>
  <cp:revision>53</cp:revision>
  <dcterms:created xsi:type="dcterms:W3CDTF">2013-02-07T13:32:28Z</dcterms:created>
  <dcterms:modified xsi:type="dcterms:W3CDTF">2013-02-13T02:39:53Z</dcterms:modified>
</cp:coreProperties>
</file>