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4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7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8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5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6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7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6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AD45-A983-467D-A5A0-42E4F8D13C07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23E8-C67A-4BF2-92AD-01BA05E4E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To Kill a Mockingbird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6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dam-mcfarland.net/wp-content/uploads/2009/03/blank-index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638300"/>
            <a:ext cx="5524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4495800" cy="243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Synonym/Antonym:</a:t>
            </a:r>
          </a:p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Original Sentence:</a:t>
            </a:r>
          </a:p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Visual Example: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Cards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1293" y="3886200"/>
            <a:ext cx="4762500" cy="2857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191000" y="4686300"/>
            <a:ext cx="4495800" cy="156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Vocabulary Word</a:t>
            </a:r>
          </a:p>
          <a:p>
            <a:pPr marL="0" indent="0" algn="ctr">
              <a:buFont typeface="Wingdings" pitchFamily="2" charset="2"/>
              <a:buNone/>
            </a:pPr>
            <a:endParaRPr lang="en-US" b="1" dirty="0" smtClean="0">
              <a:latin typeface="Bradley Hand ITC" pitchFamily="66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b="1" dirty="0" smtClean="0">
                <a:latin typeface="Bradley Hand ITC" pitchFamily="66" charset="0"/>
              </a:rPr>
              <a:t>Part of Speech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04800" y="1143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Back</a:t>
            </a:r>
            <a:endParaRPr lang="en-US" sz="3200" b="1" dirty="0">
              <a:latin typeface="Bradley Hand ITC" pitchFamily="66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574593" y="3355932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Front</a:t>
            </a:r>
            <a:endParaRPr lang="en-US" sz="3200" b="1" dirty="0">
              <a:latin typeface="Bradley Hand ITC" pitchFamily="66" charset="0"/>
            </a:endParaRPr>
          </a:p>
        </p:txBody>
      </p:sp>
      <p:pic>
        <p:nvPicPr>
          <p:cNvPr id="2053" name="Picture 5" descr="C:\Users\Anna Grace Graves\AppData\Local\Microsoft\Windows\Temporary Internet Files\Content.IE5\E1M9H1BZ\MC9003666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4027029"/>
            <a:ext cx="1066236" cy="92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2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5300" y="3886200"/>
            <a:ext cx="4762500" cy="2857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www.adam-mcfarland.net/wp-content/uploads/2009/03/blank-index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09800"/>
            <a:ext cx="5448300" cy="3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1062" y="2590800"/>
            <a:ext cx="5099137" cy="2667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Bradley Hand ITC" pitchFamily="66" charset="0"/>
              </a:rPr>
              <a:t>Definition: </a:t>
            </a:r>
            <a:r>
              <a:rPr lang="en-US" b="1" dirty="0" smtClean="0">
                <a:latin typeface="Bradley Hand ITC" pitchFamily="66" charset="0"/>
              </a:rPr>
              <a:t>puzzled; confused</a:t>
            </a:r>
          </a:p>
          <a:p>
            <a:pPr marL="0" indent="0">
              <a:buNone/>
            </a:pPr>
            <a:r>
              <a:rPr lang="en-US" b="1" u="sng" dirty="0" smtClean="0">
                <a:latin typeface="Bradley Hand ITC" pitchFamily="66" charset="0"/>
              </a:rPr>
              <a:t>Synonym/Antonym</a:t>
            </a:r>
            <a:r>
              <a:rPr lang="en-US" b="1" dirty="0" smtClean="0">
                <a:latin typeface="Bradley Hand ITC" pitchFamily="66" charset="0"/>
              </a:rPr>
              <a:t>: bewildered, enlightened </a:t>
            </a:r>
          </a:p>
          <a:p>
            <a:pPr marL="0" indent="0">
              <a:buNone/>
            </a:pPr>
            <a:r>
              <a:rPr lang="en-US" b="1" u="sng" dirty="0" smtClean="0">
                <a:latin typeface="Bradley Hand ITC" pitchFamily="66" charset="0"/>
              </a:rPr>
              <a:t>Original Sentence</a:t>
            </a:r>
            <a:r>
              <a:rPr lang="en-US" b="1" dirty="0" smtClean="0">
                <a:latin typeface="Bradley Hand ITC" pitchFamily="66" charset="0"/>
              </a:rPr>
              <a:t>: He looked perplexed by the questions on the test.</a:t>
            </a:r>
          </a:p>
          <a:p>
            <a:pPr marL="0" indent="0">
              <a:buNone/>
            </a:pPr>
            <a:r>
              <a:rPr lang="en-US" b="1" u="sng" dirty="0" smtClean="0">
                <a:latin typeface="Bradley Hand ITC" pitchFamily="66" charset="0"/>
              </a:rPr>
              <a:t>Visual Example</a:t>
            </a:r>
            <a:r>
              <a:rPr lang="en-US" b="1" dirty="0" smtClean="0">
                <a:latin typeface="Bradley Hand ITC" pitchFamily="66" charset="0"/>
              </a:rPr>
              <a:t>: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Cards Example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0" y="4686300"/>
            <a:ext cx="4495800" cy="156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Perplexed</a:t>
            </a:r>
          </a:p>
          <a:p>
            <a:pPr marL="0" indent="0" algn="ctr">
              <a:buFont typeface="Wingdings" pitchFamily="2" charset="2"/>
              <a:buNone/>
            </a:pPr>
            <a:endParaRPr lang="en-US" b="1" dirty="0" smtClean="0">
              <a:latin typeface="Bradley Hand ITC" pitchFamily="66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b="1" dirty="0" smtClean="0">
                <a:latin typeface="Bradley Hand ITC" pitchFamily="66" charset="0"/>
              </a:rPr>
              <a:t>Adj. (adjective)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04800" y="1143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Back</a:t>
            </a:r>
            <a:endParaRPr lang="en-US" sz="3200" b="1" dirty="0">
              <a:latin typeface="Bradley Hand ITC" pitchFamily="66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574593" y="3355932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Front</a:t>
            </a:r>
            <a:endParaRPr lang="en-US" sz="3200" b="1" dirty="0">
              <a:latin typeface="Bradley Hand ITC" pitchFamily="66" charset="0"/>
            </a:endParaRPr>
          </a:p>
        </p:txBody>
      </p:sp>
      <p:pic>
        <p:nvPicPr>
          <p:cNvPr id="2053" name="Picture 5" descr="C:\Users\Anna Grace Graves\AppData\Local\Microsoft\Windows\Temporary Internet Files\Content.IE5\E1M9H1BZ\MC9003666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83935"/>
            <a:ext cx="800099" cy="6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4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assuage:</a:t>
            </a:r>
            <a:r>
              <a:rPr lang="en-US" dirty="0"/>
              <a:t> to soothe, to 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apothecary:</a:t>
            </a:r>
            <a:r>
              <a:rPr lang="en-US" dirty="0"/>
              <a:t> pharmacist, druggist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taciturn:</a:t>
            </a:r>
            <a:r>
              <a:rPr lang="en-US" dirty="0"/>
              <a:t> reluctant to speak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quaint:</a:t>
            </a:r>
            <a:r>
              <a:rPr lang="en-US" dirty="0"/>
              <a:t> old-fashioned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flivver:</a:t>
            </a:r>
            <a:r>
              <a:rPr lang="en-US" dirty="0"/>
              <a:t> a junky old car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malevolent:</a:t>
            </a:r>
            <a:r>
              <a:rPr lang="en-US" dirty="0"/>
              <a:t> having bad </a:t>
            </a:r>
            <a:r>
              <a:rPr lang="en-US" dirty="0" smtClean="0"/>
              <a:t>intentions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profound:</a:t>
            </a:r>
            <a:r>
              <a:rPr lang="en-US" dirty="0"/>
              <a:t> of deep meaning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fractious: </a:t>
            </a:r>
            <a:r>
              <a:rPr lang="en-US" dirty="0"/>
              <a:t>disorderly, divided, uncontrolled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diminutive:</a:t>
            </a:r>
            <a:r>
              <a:rPr lang="en-US" dirty="0"/>
              <a:t> </a:t>
            </a:r>
            <a:r>
              <a:rPr lang="en-US" dirty="0" smtClean="0"/>
              <a:t>small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auspicious:</a:t>
            </a:r>
            <a:r>
              <a:rPr lang="en-US" dirty="0"/>
              <a:t> fortunate, favorable, promising success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tacit:</a:t>
            </a:r>
            <a:r>
              <a:rPr lang="en-US" dirty="0"/>
              <a:t> unspoken, but understood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benevolent:</a:t>
            </a:r>
            <a:r>
              <a:rPr lang="en-US" dirty="0"/>
              <a:t> having good intentions (Latin roots: </a:t>
            </a:r>
            <a:r>
              <a:rPr lang="en-US" i="1" dirty="0" err="1"/>
              <a:t>bene</a:t>
            </a:r>
            <a:r>
              <a:rPr lang="en-US" dirty="0"/>
              <a:t>-well, </a:t>
            </a:r>
            <a:r>
              <a:rPr lang="en-US" i="1" dirty="0" err="1"/>
              <a:t>vol</a:t>
            </a:r>
            <a:r>
              <a:rPr lang="en-US" dirty="0"/>
              <a:t>-wishes)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irk:</a:t>
            </a:r>
            <a:r>
              <a:rPr lang="en-US" dirty="0" smtClean="0"/>
              <a:t> to annoy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3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6-11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malignant</a:t>
            </a:r>
            <a:r>
              <a:rPr lang="en-US" dirty="0"/>
              <a:t>: wanting to do evil, likely to cause harm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perpetual</a:t>
            </a:r>
            <a:r>
              <a:rPr lang="en-US" dirty="0"/>
              <a:t>: never-ending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unfathomable</a:t>
            </a:r>
            <a:r>
              <a:rPr lang="en-US" dirty="0"/>
              <a:t>: unknowable; not understandable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perplexity</a:t>
            </a:r>
            <a:r>
              <a:rPr lang="en-US" dirty="0"/>
              <a:t>: confusion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induce</a:t>
            </a:r>
            <a:r>
              <a:rPr lang="en-US" dirty="0"/>
              <a:t>: to persuade or arouse, to bring about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analogous</a:t>
            </a:r>
            <a:r>
              <a:rPr lang="en-US" dirty="0"/>
              <a:t>: comparable to; alike in some ways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articulate</a:t>
            </a:r>
            <a:r>
              <a:rPr lang="en-US" dirty="0"/>
              <a:t>:  speaking clearly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12-17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800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altercation</a:t>
            </a:r>
            <a:r>
              <a:rPr lang="en-US" sz="2800" dirty="0"/>
              <a:t>: </a:t>
            </a:r>
            <a:r>
              <a:rPr lang="en-US" sz="2800" dirty="0" smtClean="0"/>
              <a:t>a heated argument 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frivolous</a:t>
            </a:r>
            <a:r>
              <a:rPr lang="en-US" sz="2800" dirty="0"/>
              <a:t>:  foolish, silly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austere</a:t>
            </a:r>
            <a:r>
              <a:rPr lang="en-US" sz="2800" dirty="0"/>
              <a:t>:  strict, stern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elusive</a:t>
            </a:r>
            <a:r>
              <a:rPr lang="en-US" sz="2800" dirty="0"/>
              <a:t>:  hard to catch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placid</a:t>
            </a:r>
            <a:r>
              <a:rPr lang="en-US" sz="2800" dirty="0"/>
              <a:t>:  calm, peaceful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venerable</a:t>
            </a:r>
            <a:r>
              <a:rPr lang="en-US" sz="2800" dirty="0"/>
              <a:t>:  worthy of respect 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/>
              <a:t>indigenous</a:t>
            </a:r>
            <a:r>
              <a:rPr lang="en-US" sz="2800" dirty="0"/>
              <a:t>:  native to, originally present in </a:t>
            </a:r>
            <a:r>
              <a:rPr lang="en-US" sz="2800" dirty="0" smtClean="0"/>
              <a:t>a region 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tedious</a:t>
            </a:r>
            <a:r>
              <a:rPr lang="en-US" sz="2800" dirty="0"/>
              <a:t>:  long and boring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21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</a:t>
            </a:r>
            <a:r>
              <a:rPr lang="en-US" dirty="0" smtClean="0"/>
              <a:t>18-22</a:t>
            </a:r>
            <a:r>
              <a:rPr lang="en-US" dirty="0" smtClean="0"/>
              <a:t>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553200" cy="56388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ruefully</a:t>
            </a:r>
            <a:r>
              <a:rPr lang="en-US" dirty="0"/>
              <a:t>:  sadly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caliber</a:t>
            </a:r>
            <a:r>
              <a:rPr lang="en-US" dirty="0"/>
              <a:t>:  quality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impudent</a:t>
            </a:r>
            <a:r>
              <a:rPr lang="en-US" dirty="0"/>
              <a:t>:  rude, contradictory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effect</a:t>
            </a:r>
            <a:r>
              <a:rPr lang="en-US" dirty="0"/>
              <a:t>: (v.)  to cause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volition</a:t>
            </a:r>
            <a:r>
              <a:rPr lang="en-US" dirty="0"/>
              <a:t>:  one's own will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3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</a:t>
            </a:r>
            <a:r>
              <a:rPr lang="en-US" dirty="0" smtClean="0"/>
              <a:t>23-31</a:t>
            </a:r>
            <a:r>
              <a:rPr lang="en-US" dirty="0" smtClean="0"/>
              <a:t>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6388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vehement</a:t>
            </a:r>
            <a:r>
              <a:rPr lang="en-US" dirty="0"/>
              <a:t>: strongly and passionately believing/speaking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brevity</a:t>
            </a:r>
            <a:r>
              <a:rPr lang="en-US" dirty="0"/>
              <a:t>:  briefness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remorse</a:t>
            </a:r>
            <a:r>
              <a:rPr lang="en-US" dirty="0"/>
              <a:t>:  sorrow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poise</a:t>
            </a:r>
            <a:r>
              <a:rPr lang="en-US" dirty="0"/>
              <a:t>:  confidence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notoriety</a:t>
            </a:r>
            <a:r>
              <a:rPr lang="en-US" dirty="0"/>
              <a:t>:  fame; bad reputation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staccato</a:t>
            </a:r>
            <a:r>
              <a:rPr lang="en-US" dirty="0"/>
              <a:t>:  repeated, short, rapid, distinct sounds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acquiescence</a:t>
            </a:r>
            <a:r>
              <a:rPr lang="en-US" dirty="0"/>
              <a:t>:  willingness to give 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3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271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 Kill a Mockingbird</vt:lpstr>
      <vt:lpstr>Vocab Cards</vt:lpstr>
      <vt:lpstr>Vocab Cards Example</vt:lpstr>
      <vt:lpstr>Chapter 1</vt:lpstr>
      <vt:lpstr>Chapters 2-5</vt:lpstr>
      <vt:lpstr>Chapters 6-11 Vocabulary</vt:lpstr>
      <vt:lpstr>Chapters 12-17 Vocabulary </vt:lpstr>
      <vt:lpstr>Chapters 18-22 Vocabulary</vt:lpstr>
      <vt:lpstr>Chapters 23-31 Vocabulary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Grace Graves</dc:creator>
  <cp:lastModifiedBy>Anna Grace Graves</cp:lastModifiedBy>
  <cp:revision>14</cp:revision>
  <dcterms:created xsi:type="dcterms:W3CDTF">2011-10-07T00:59:06Z</dcterms:created>
  <dcterms:modified xsi:type="dcterms:W3CDTF">2011-11-06T23:25:43Z</dcterms:modified>
</cp:coreProperties>
</file>