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63" r:id="rId7"/>
    <p:sldId id="264" r:id="rId8"/>
    <p:sldId id="262" r:id="rId9"/>
    <p:sldId id="265" r:id="rId10"/>
    <p:sldId id="266" r:id="rId11"/>
    <p:sldId id="25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6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912806-7767-455F-8D97-9F9E4103CAD6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C57312-7B4E-4737-AEB8-56F12F101C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A Tale of Two Cities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Novel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1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48347"/>
            <a:ext cx="8762999" cy="3877815"/>
          </a:xfrm>
        </p:spPr>
        <p:txBody>
          <a:bodyPr>
            <a:normAutofit fontScale="6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RECOMPENSE </a:t>
            </a:r>
            <a:r>
              <a:rPr lang="en-US" dirty="0"/>
              <a:t>(a return for something, a reward) n. – </a:t>
            </a:r>
            <a:r>
              <a:rPr lang="en-US" b="1" dirty="0"/>
              <a:t>“Jerry, you honest tradesman,” he mumbled to himself, “there’s hopes </a:t>
            </a:r>
            <a:r>
              <a:rPr lang="en-US" b="1" dirty="0" err="1"/>
              <a:t>wot</a:t>
            </a:r>
            <a:r>
              <a:rPr lang="en-US" b="1" dirty="0"/>
              <a:t> that boy will yet be a blessing to you, and a recompense to you for his mother.” </a:t>
            </a:r>
            <a:r>
              <a:rPr lang="en-US" dirty="0"/>
              <a:t>(REK-</a:t>
            </a:r>
            <a:r>
              <a:rPr lang="en-US" dirty="0" err="1"/>
              <a:t>om</a:t>
            </a:r>
            <a:r>
              <a:rPr lang="en-US" dirty="0"/>
              <a:t>-pens) [Old French </a:t>
            </a:r>
            <a:r>
              <a:rPr lang="en-US" dirty="0" err="1"/>
              <a:t>recompenser</a:t>
            </a:r>
            <a:r>
              <a:rPr lang="en-US" dirty="0"/>
              <a:t>; from Latin </a:t>
            </a:r>
            <a:r>
              <a:rPr lang="en-US" dirty="0" err="1"/>
              <a:t>recompenare</a:t>
            </a:r>
            <a:r>
              <a:rPr lang="en-US" dirty="0"/>
              <a:t> </a:t>
            </a:r>
            <a:r>
              <a:rPr lang="en-US" i="1" dirty="0"/>
              <a:t>to compensate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PRECIPITATE (hurl headlong) adj. – </a:t>
            </a:r>
            <a:r>
              <a:rPr lang="en-US" b="1" dirty="0"/>
              <a:t>“Ah, but he would be well-content to precipitate himself over the hillside once again, as on the evening when he and I first encountered – the evening he killed the Marquis.” </a:t>
            </a:r>
            <a:r>
              <a:rPr lang="en-US" dirty="0"/>
              <a:t>(pre-SIP-</a:t>
            </a:r>
            <a:r>
              <a:rPr lang="en-US" dirty="0" err="1"/>
              <a:t>i</a:t>
            </a:r>
            <a:r>
              <a:rPr lang="en-US" dirty="0"/>
              <a:t>-</a:t>
            </a:r>
            <a:r>
              <a:rPr lang="en-US" dirty="0" err="1"/>
              <a:t>tate</a:t>
            </a:r>
            <a:r>
              <a:rPr lang="en-US" dirty="0"/>
              <a:t>) [Latin </a:t>
            </a:r>
            <a:r>
              <a:rPr lang="en-US" dirty="0" err="1"/>
              <a:t>praecipitatus</a:t>
            </a:r>
            <a:r>
              <a:rPr lang="en-US" dirty="0"/>
              <a:t>, </a:t>
            </a:r>
            <a:r>
              <a:rPr lang="en-US" dirty="0" err="1"/>
              <a:t>praecipitare</a:t>
            </a:r>
            <a:r>
              <a:rPr lang="en-US" dirty="0"/>
              <a:t> </a:t>
            </a:r>
            <a:r>
              <a:rPr lang="en-US" i="1" dirty="0"/>
              <a:t>to precipitate</a:t>
            </a:r>
            <a:r>
              <a:rPr lang="en-US" dirty="0"/>
              <a:t>, from </a:t>
            </a:r>
            <a:r>
              <a:rPr lang="en-US" dirty="0" err="1"/>
              <a:t>praeceps</a:t>
            </a:r>
            <a:r>
              <a:rPr lang="en-US" dirty="0"/>
              <a:t> </a:t>
            </a:r>
            <a:r>
              <a:rPr lang="en-US" i="1" dirty="0"/>
              <a:t>headlong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AMICABLE (friendly, peaceable) adj. – </a:t>
            </a:r>
            <a:r>
              <a:rPr lang="en-US" b="1" dirty="0"/>
              <a:t>Madame </a:t>
            </a:r>
            <a:r>
              <a:rPr lang="en-US" b="1" dirty="0" err="1"/>
              <a:t>Defarge</a:t>
            </a:r>
            <a:r>
              <a:rPr lang="en-US" b="1" dirty="0"/>
              <a:t> and monsieur returned amicably to the heart</a:t>
            </a:r>
            <a:r>
              <a:rPr lang="en-US" dirty="0"/>
              <a:t> </a:t>
            </a:r>
            <a:r>
              <a:rPr lang="en-US" b="1" dirty="0"/>
              <a:t>of the San Antoine district. </a:t>
            </a:r>
            <a:r>
              <a:rPr lang="en-US" dirty="0"/>
              <a:t>(AM-</a:t>
            </a:r>
            <a:r>
              <a:rPr lang="en-US" dirty="0" err="1"/>
              <a:t>i</a:t>
            </a:r>
            <a:r>
              <a:rPr lang="en-US" dirty="0"/>
              <a:t>-</a:t>
            </a:r>
            <a:r>
              <a:rPr lang="en-US" dirty="0" err="1"/>
              <a:t>ka-b’l</a:t>
            </a:r>
            <a:r>
              <a:rPr lang="en-US" dirty="0"/>
              <a:t>) [Latin </a:t>
            </a:r>
            <a:r>
              <a:rPr lang="en-US" dirty="0" err="1"/>
              <a:t>amicabilis</a:t>
            </a:r>
            <a:r>
              <a:rPr lang="en-US" dirty="0"/>
              <a:t> friendly.]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ANTECEDENTS (previous history, immediate ancestry) n. – </a:t>
            </a:r>
            <a:r>
              <a:rPr lang="en-US" b="1" dirty="0"/>
              <a:t>It was the first time the wine had ever been so complimented, and Madame </a:t>
            </a:r>
            <a:r>
              <a:rPr lang="en-US" b="1" dirty="0" err="1"/>
              <a:t>Defarge</a:t>
            </a:r>
            <a:r>
              <a:rPr lang="en-US" b="1" dirty="0"/>
              <a:t> knew enough of its antecedents to know better. </a:t>
            </a:r>
            <a:r>
              <a:rPr lang="en-US" dirty="0"/>
              <a:t>(an-</a:t>
            </a:r>
            <a:r>
              <a:rPr lang="en-US" dirty="0" err="1"/>
              <a:t>ti</a:t>
            </a:r>
            <a:r>
              <a:rPr lang="en-US" dirty="0"/>
              <a:t>-SEE-dents) [Latin </a:t>
            </a:r>
            <a:r>
              <a:rPr lang="en-US" dirty="0" err="1"/>
              <a:t>antecedens</a:t>
            </a:r>
            <a:r>
              <a:rPr lang="en-US" dirty="0"/>
              <a:t>, </a:t>
            </a:r>
            <a:r>
              <a:rPr lang="en-US" dirty="0" err="1"/>
              <a:t>antecedere</a:t>
            </a:r>
            <a:r>
              <a:rPr lang="en-US" dirty="0"/>
              <a:t> </a:t>
            </a:r>
            <a:r>
              <a:rPr lang="en-US" i="1" dirty="0"/>
              <a:t>going before in time, prior, preceding.</a:t>
            </a:r>
            <a:r>
              <a:rPr lang="en-US" dirty="0"/>
              <a:t>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FURTIVE (sly, stealthy) adj. – </a:t>
            </a:r>
            <a:r>
              <a:rPr lang="en-US" b="1" dirty="0"/>
              <a:t>The only ray of hope that Mr. Lorry could discover was, that he sometimes furtively looked up without being asked. </a:t>
            </a:r>
            <a:r>
              <a:rPr lang="en-US" dirty="0"/>
              <a:t>(FUR-</a:t>
            </a:r>
            <a:r>
              <a:rPr lang="en-US" dirty="0" err="1"/>
              <a:t>tiv</a:t>
            </a:r>
            <a:r>
              <a:rPr lang="en-US" dirty="0"/>
              <a:t>) [French </a:t>
            </a:r>
            <a:r>
              <a:rPr lang="en-US" dirty="0" err="1"/>
              <a:t>furtif</a:t>
            </a:r>
            <a:r>
              <a:rPr lang="en-US" dirty="0"/>
              <a:t>; from Latin </a:t>
            </a:r>
            <a:r>
              <a:rPr lang="en-US" dirty="0" err="1"/>
              <a:t>furtivus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 err="1"/>
              <a:t>furtum</a:t>
            </a:r>
            <a:r>
              <a:rPr lang="en-US" dirty="0"/>
              <a:t> </a:t>
            </a:r>
            <a:r>
              <a:rPr lang="en-US" i="1" dirty="0"/>
              <a:t>theft</a:t>
            </a:r>
            <a:r>
              <a:rPr lang="en-US" dirty="0"/>
              <a:t>, from fur </a:t>
            </a:r>
            <a:r>
              <a:rPr lang="en-US" i="1" dirty="0"/>
              <a:t>thief</a:t>
            </a:r>
            <a:r>
              <a:rPr lang="en-US" dirty="0"/>
              <a:t>.]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Book the Second Part II</a:t>
            </a:r>
            <a:br>
              <a:rPr lang="en-US" sz="4400" dirty="0" smtClean="0"/>
            </a:br>
            <a:r>
              <a:rPr lang="en-US" sz="4400" dirty="0" smtClean="0"/>
              <a:t>Extended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9228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48347"/>
            <a:ext cx="8686799" cy="438105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DOGGEDLY (stubbornly) adv.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BLIGHTED </a:t>
            </a:r>
            <a:r>
              <a:rPr lang="en-US" dirty="0"/>
              <a:t>(ruined, withered) </a:t>
            </a:r>
            <a:r>
              <a:rPr lang="en-US" dirty="0" smtClean="0"/>
              <a:t>adj.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INVIOLATE </a:t>
            </a:r>
            <a:r>
              <a:rPr lang="en-US" dirty="0"/>
              <a:t>(unharmed, unimpaired) adj</a:t>
            </a:r>
            <a:r>
              <a:rPr lang="en-US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JOCOSELY </a:t>
            </a:r>
            <a:r>
              <a:rPr lang="en-US" dirty="0"/>
              <a:t>(wittily, jokingly) adv.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PRODIGIOUS </a:t>
            </a:r>
            <a:r>
              <a:rPr lang="en-US" dirty="0"/>
              <a:t>(extraordinary, vast) adj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the Third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69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48347"/>
            <a:ext cx="8686799" cy="4381053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DOGGEDLY (stubbornly) adv. – </a:t>
            </a:r>
            <a:r>
              <a:rPr lang="en-US" b="1" dirty="0"/>
              <a:t>“I will do nothing for you, </a:t>
            </a:r>
            <a:r>
              <a:rPr lang="en-US" b="1" dirty="0" err="1"/>
              <a:t>Darnay</a:t>
            </a:r>
            <a:r>
              <a:rPr lang="en-US" b="1" dirty="0"/>
              <a:t>,” </a:t>
            </a:r>
            <a:r>
              <a:rPr lang="en-US" b="1" dirty="0" err="1"/>
              <a:t>Defarge</a:t>
            </a:r>
            <a:r>
              <a:rPr lang="en-US" b="1" dirty="0"/>
              <a:t> doggedly rejoined. </a:t>
            </a:r>
            <a:r>
              <a:rPr lang="en-US" dirty="0"/>
              <a:t>(</a:t>
            </a:r>
            <a:r>
              <a:rPr lang="en-US" dirty="0" err="1"/>
              <a:t>DOGid</a:t>
            </a:r>
            <a:r>
              <a:rPr lang="en-US" dirty="0"/>
              <a:t>-lee) [Old Norman, </a:t>
            </a:r>
            <a:r>
              <a:rPr lang="en-US" dirty="0" err="1"/>
              <a:t>dugga</a:t>
            </a:r>
            <a:r>
              <a:rPr lang="en-US" dirty="0"/>
              <a:t>, </a:t>
            </a:r>
            <a:r>
              <a:rPr lang="en-US" i="1" dirty="0"/>
              <a:t>a headstrong, stubborn person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BLIGHTED (ruined, withered) adj. – </a:t>
            </a:r>
            <a:r>
              <a:rPr lang="en-US" b="1" dirty="0"/>
              <a:t>He sat by a newly-lighted wood fire (the blighted and unfruitful year was prematurely cold), and on his honest and courageous face there was a deeper shade than the pendent lamp could throw, or any object in the room distortedly reflect—a shade of horror. </a:t>
            </a:r>
            <a:r>
              <a:rPr lang="en-US" dirty="0"/>
              <a:t>(BLITE)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INVIOLATE (unharmed, unimpaired) adj. – </a:t>
            </a:r>
            <a:r>
              <a:rPr lang="en-US" b="1" dirty="0"/>
              <a:t>The man sitting as President informed Doctor </a:t>
            </a:r>
            <a:r>
              <a:rPr lang="en-US" b="1" dirty="0" err="1"/>
              <a:t>Manette</a:t>
            </a:r>
            <a:r>
              <a:rPr lang="en-US" b="1" dirty="0"/>
              <a:t> that Charles </a:t>
            </a:r>
            <a:r>
              <a:rPr lang="en-US" b="1" dirty="0" err="1"/>
              <a:t>Darnay</a:t>
            </a:r>
            <a:r>
              <a:rPr lang="en-US" b="1" dirty="0"/>
              <a:t> must remain in custody, but should, for his sake, be held inviolate in safe custody. </a:t>
            </a:r>
            <a:r>
              <a:rPr lang="en-US" dirty="0"/>
              <a:t>(in-VI-o-late) [Latin </a:t>
            </a:r>
            <a:r>
              <a:rPr lang="en-US" dirty="0" err="1"/>
              <a:t>violatus</a:t>
            </a:r>
            <a:r>
              <a:rPr lang="en-US" dirty="0"/>
              <a:t>, </a:t>
            </a:r>
            <a:r>
              <a:rPr lang="en-US" dirty="0" err="1"/>
              <a:t>violare</a:t>
            </a:r>
            <a:r>
              <a:rPr lang="en-US" dirty="0"/>
              <a:t>, </a:t>
            </a:r>
            <a:r>
              <a:rPr lang="en-US" dirty="0" err="1"/>
              <a:t>inviolatus</a:t>
            </a:r>
            <a:r>
              <a:rPr lang="en-US" dirty="0"/>
              <a:t>, </a:t>
            </a:r>
            <a:r>
              <a:rPr lang="en-US" i="1" dirty="0"/>
              <a:t>not to violate, not to harm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JOCOSELY (wittily, jokingly) adv. – </a:t>
            </a:r>
            <a:r>
              <a:rPr lang="en-US" b="1" dirty="0"/>
              <a:t>The little wood-sawyer put his ten fingers before his face to represent bars, and peeped through them jocosely. </a:t>
            </a:r>
            <a:r>
              <a:rPr lang="en-US" dirty="0"/>
              <a:t>(</a:t>
            </a:r>
            <a:r>
              <a:rPr lang="en-US" dirty="0" err="1"/>
              <a:t>jo</a:t>
            </a:r>
            <a:r>
              <a:rPr lang="en-US" dirty="0"/>
              <a:t>-KOSE-lee) [Latin </a:t>
            </a:r>
            <a:r>
              <a:rPr lang="en-US" dirty="0" err="1"/>
              <a:t>jokosus</a:t>
            </a:r>
            <a:r>
              <a:rPr lang="en-US" dirty="0"/>
              <a:t>, from </a:t>
            </a:r>
            <a:r>
              <a:rPr lang="en-US" dirty="0" err="1"/>
              <a:t>jocus</a:t>
            </a:r>
            <a:r>
              <a:rPr lang="en-US" dirty="0"/>
              <a:t> </a:t>
            </a:r>
            <a:r>
              <a:rPr lang="en-US" i="1" dirty="0"/>
              <a:t>joke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PRODIGIOUS (extraordinary, vast) adj. – </a:t>
            </a:r>
            <a:r>
              <a:rPr lang="en-US" b="1" dirty="0"/>
              <a:t>“What strength there is in these common bodies!” the Marquis said, looking at the patient with some curiosity. “There is prodigious strength,” I answered him, “in sorrow and despair.” </a:t>
            </a:r>
            <a:r>
              <a:rPr lang="en-US" dirty="0"/>
              <a:t>(pro-</a:t>
            </a:r>
            <a:r>
              <a:rPr lang="en-US" dirty="0" err="1"/>
              <a:t>DIJus</a:t>
            </a:r>
            <a:r>
              <a:rPr lang="en-US" dirty="0"/>
              <a:t>) [Latin </a:t>
            </a:r>
            <a:r>
              <a:rPr lang="en-US" dirty="0" err="1"/>
              <a:t>prodigiosus</a:t>
            </a:r>
            <a:r>
              <a:rPr lang="en-US" dirty="0"/>
              <a:t>, from </a:t>
            </a:r>
            <a:r>
              <a:rPr lang="en-US" dirty="0" err="1"/>
              <a:t>prodigium</a:t>
            </a:r>
            <a:r>
              <a:rPr lang="en-US" dirty="0"/>
              <a:t> </a:t>
            </a:r>
            <a:r>
              <a:rPr lang="en-US" i="1" dirty="0"/>
              <a:t>a prodigy.</a:t>
            </a:r>
            <a:r>
              <a:rPr lang="en-US" dirty="0"/>
              <a:t>]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Book the Third</a:t>
            </a:r>
            <a:br>
              <a:rPr lang="en-US" sz="4400" dirty="0" smtClean="0"/>
            </a:br>
            <a:r>
              <a:rPr lang="en-US" sz="4400" dirty="0" smtClean="0"/>
              <a:t>Extended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8462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EPOCH (period of time) n.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ADJURE </a:t>
            </a:r>
            <a:r>
              <a:rPr lang="en-US" dirty="0"/>
              <a:t>(to appeal to; to charge) v.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CESSATION </a:t>
            </a:r>
            <a:r>
              <a:rPr lang="en-US" dirty="0"/>
              <a:t>(a ceasing, a stopping) </a:t>
            </a:r>
            <a:r>
              <a:rPr lang="en-US" dirty="0" smtClean="0"/>
              <a:t>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LEVITY </a:t>
            </a:r>
            <a:r>
              <a:rPr lang="en-US" dirty="0"/>
              <a:t>(lightness, gaiety, frivolity) n.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STOLID </a:t>
            </a:r>
            <a:r>
              <a:rPr lang="en-US" dirty="0"/>
              <a:t>(not easily excited) adj.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EXPOSTULATE </a:t>
            </a:r>
            <a:r>
              <a:rPr lang="en-US" dirty="0"/>
              <a:t>(to object, to reason earnestly) v.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SUPPLICATORY </a:t>
            </a:r>
            <a:r>
              <a:rPr lang="en-US" dirty="0"/>
              <a:t>(beseeching, praying) adj.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FEIGN </a:t>
            </a:r>
            <a:r>
              <a:rPr lang="en-US" dirty="0"/>
              <a:t>(pretend) v.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LETHARGY </a:t>
            </a:r>
            <a:r>
              <a:rPr lang="en-US" dirty="0"/>
              <a:t>(a state of inaction) n.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SAGACITY </a:t>
            </a:r>
            <a:r>
              <a:rPr lang="en-US" dirty="0"/>
              <a:t>(cleverness, wisdom, shrewdness) n.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the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7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1"/>
            <a:ext cx="8686799" cy="4724399"/>
          </a:xfrm>
        </p:spPr>
        <p:txBody>
          <a:bodyPr>
            <a:normAutofit fontScale="77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EPOCH (period of time) n. – </a:t>
            </a:r>
            <a:r>
              <a:rPr lang="en-US" b="1" dirty="0"/>
              <a:t>It was the best of times, it was the worst of times; it was the epoch of belief, it was the epoch of unbelief. </a:t>
            </a:r>
            <a:r>
              <a:rPr lang="en-US" dirty="0"/>
              <a:t>(EP-ok) [Middle Latin, </a:t>
            </a:r>
            <a:r>
              <a:rPr lang="en-US" dirty="0" err="1"/>
              <a:t>epocha</a:t>
            </a:r>
            <a:r>
              <a:rPr lang="en-US" dirty="0"/>
              <a:t>, from Greek </a:t>
            </a:r>
            <a:r>
              <a:rPr lang="en-US" dirty="0" err="1"/>
              <a:t>epoche</a:t>
            </a:r>
            <a:r>
              <a:rPr lang="en-US" dirty="0"/>
              <a:t> </a:t>
            </a:r>
            <a:r>
              <a:rPr lang="en-US" i="1" dirty="0"/>
              <a:t>stop, </a:t>
            </a:r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dirty="0" err="1"/>
              <a:t>epochein</a:t>
            </a:r>
            <a:r>
              <a:rPr lang="en-US" dirty="0"/>
              <a:t> </a:t>
            </a:r>
            <a:r>
              <a:rPr lang="en-US" i="1" dirty="0"/>
              <a:t>to hold on, check; </a:t>
            </a:r>
            <a:r>
              <a:rPr lang="en-US" dirty="0"/>
              <a:t>from </a:t>
            </a:r>
            <a:r>
              <a:rPr lang="en-US" dirty="0" err="1"/>
              <a:t>epi</a:t>
            </a:r>
            <a:r>
              <a:rPr lang="en-US" dirty="0"/>
              <a:t>, </a:t>
            </a:r>
            <a:r>
              <a:rPr lang="en-US" dirty="0" err="1"/>
              <a:t>echein</a:t>
            </a:r>
            <a:r>
              <a:rPr lang="en-US" dirty="0"/>
              <a:t> </a:t>
            </a:r>
            <a:r>
              <a:rPr lang="en-US" i="1" dirty="0"/>
              <a:t>to hold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ADJURE (to appeal to; to charge) v. – </a:t>
            </a:r>
            <a:r>
              <a:rPr lang="en-US" b="1" dirty="0"/>
              <a:t>With a hurried adjuration that his passengers be on the alert, the guard readied his rifle and stood on the offensive. </a:t>
            </a:r>
            <a:r>
              <a:rPr lang="en-US" dirty="0"/>
              <a:t>(</a:t>
            </a:r>
            <a:r>
              <a:rPr lang="en-US" dirty="0" err="1"/>
              <a:t>aj</a:t>
            </a:r>
            <a:r>
              <a:rPr lang="en-US" dirty="0"/>
              <a:t>-</a:t>
            </a:r>
            <a:r>
              <a:rPr lang="en-US" dirty="0" err="1"/>
              <a:t>oo</a:t>
            </a:r>
            <a:r>
              <a:rPr lang="en-US" dirty="0"/>
              <a:t>-RA-shun) [French adjurer; Latin </a:t>
            </a:r>
            <a:r>
              <a:rPr lang="en-US" dirty="0" err="1"/>
              <a:t>adjurare</a:t>
            </a:r>
            <a:r>
              <a:rPr lang="en-US" dirty="0"/>
              <a:t>, </a:t>
            </a:r>
            <a:r>
              <a:rPr lang="en-US" dirty="0" err="1"/>
              <a:t>adjuratum</a:t>
            </a:r>
            <a:r>
              <a:rPr lang="en-US" dirty="0"/>
              <a:t> </a:t>
            </a:r>
            <a:r>
              <a:rPr lang="en-US" i="1" dirty="0"/>
              <a:t>to swear to, to adjure.</a:t>
            </a:r>
            <a:r>
              <a:rPr lang="en-US" dirty="0"/>
              <a:t>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CESSATION (a ceasing, a stopping) n. – </a:t>
            </a:r>
            <a:r>
              <a:rPr lang="en-US" b="1" dirty="0"/>
              <a:t>The stillness, consequent on the cessation of the rumbling and laboring of the coach, added to the stillness of the night, and made it very quiet indeed.</a:t>
            </a:r>
            <a:r>
              <a:rPr lang="en-US" dirty="0"/>
              <a:t>(se-SA-shun) [French, from Latin, </a:t>
            </a:r>
            <a:r>
              <a:rPr lang="en-US" dirty="0" err="1"/>
              <a:t>cessatio</a:t>
            </a:r>
            <a:r>
              <a:rPr lang="en-US" dirty="0"/>
              <a:t>, from </a:t>
            </a:r>
            <a:r>
              <a:rPr lang="en-US" dirty="0" err="1"/>
              <a:t>cessare</a:t>
            </a:r>
            <a:r>
              <a:rPr lang="en-US" dirty="0"/>
              <a:t>, </a:t>
            </a:r>
            <a:r>
              <a:rPr lang="en-US" i="1" dirty="0"/>
              <a:t>to cease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LEVITY (lightness, gaiety, frivolity) n. – </a:t>
            </a:r>
            <a:r>
              <a:rPr lang="en-US" b="1" dirty="0"/>
              <a:t>The watch seemed to be pitting its gravity and longevity against the levity and evanescence of the fire. </a:t>
            </a:r>
            <a:r>
              <a:rPr lang="en-US" dirty="0"/>
              <a:t>(LEV-</a:t>
            </a:r>
            <a:r>
              <a:rPr lang="en-US" dirty="0" err="1"/>
              <a:t>i</a:t>
            </a:r>
            <a:r>
              <a:rPr lang="en-US" dirty="0"/>
              <a:t>-tee) [Old French and Latin, </a:t>
            </a:r>
            <a:r>
              <a:rPr lang="en-US" dirty="0" err="1"/>
              <a:t>levitas</a:t>
            </a:r>
            <a:r>
              <a:rPr lang="en-US" dirty="0"/>
              <a:t>, levis </a:t>
            </a:r>
            <a:r>
              <a:rPr lang="en-US" i="1" dirty="0"/>
              <a:t>light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STOLID (not easily excited) adj. – </a:t>
            </a:r>
            <a:r>
              <a:rPr lang="en-US" b="1" dirty="0"/>
              <a:t>He emptied his cup with an air of stolid desperation and followed the anxious waiter out of the room. </a:t>
            </a:r>
            <a:r>
              <a:rPr lang="en-US" dirty="0"/>
              <a:t>(STOL-id) [Latin </a:t>
            </a:r>
            <a:r>
              <a:rPr lang="en-US" dirty="0" err="1"/>
              <a:t>stolidus</a:t>
            </a:r>
            <a:r>
              <a:rPr lang="en-US" dirty="0"/>
              <a:t>.]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Book the First:</a:t>
            </a:r>
            <a:br>
              <a:rPr lang="en-US" sz="4400" dirty="0" smtClean="0"/>
            </a:br>
            <a:r>
              <a:rPr lang="en-US" sz="4400" dirty="0" smtClean="0"/>
              <a:t>Extended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0109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1"/>
            <a:ext cx="8686799" cy="4724399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EXPOSTULATE </a:t>
            </a:r>
            <a:r>
              <a:rPr lang="en-US" dirty="0"/>
              <a:t>(to object, to reason earnestly) v. - </a:t>
            </a:r>
            <a:r>
              <a:rPr lang="en-US" b="1" dirty="0"/>
              <a:t>“Feelings! I have no time for them, no chance of them,” Mr. Lorry expostulated. “I pass my whole life, Miss, in turning an immense pecuniary mangle.” </a:t>
            </a:r>
            <a:r>
              <a:rPr lang="en-US" dirty="0"/>
              <a:t>(</a:t>
            </a:r>
            <a:r>
              <a:rPr lang="en-US" dirty="0" err="1"/>
              <a:t>eks</a:t>
            </a:r>
            <a:r>
              <a:rPr lang="en-US" dirty="0"/>
              <a:t>-POS-</a:t>
            </a:r>
            <a:r>
              <a:rPr lang="en-US" dirty="0" err="1"/>
              <a:t>tyu</a:t>
            </a:r>
            <a:r>
              <a:rPr lang="en-US" dirty="0"/>
              <a:t>-late) [Latin </a:t>
            </a:r>
            <a:r>
              <a:rPr lang="en-US" dirty="0" err="1"/>
              <a:t>expostulatus</a:t>
            </a:r>
            <a:r>
              <a:rPr lang="en-US" dirty="0"/>
              <a:t>, </a:t>
            </a:r>
            <a:r>
              <a:rPr lang="en-US" dirty="0" err="1"/>
              <a:t>expostulare</a:t>
            </a:r>
            <a:r>
              <a:rPr lang="en-US" dirty="0"/>
              <a:t>, </a:t>
            </a:r>
            <a:r>
              <a:rPr lang="en-US" i="1" dirty="0"/>
              <a:t>to demand </a:t>
            </a:r>
            <a:r>
              <a:rPr lang="en-US" i="1" dirty="0" err="1"/>
              <a:t>vehemently,strongly</a:t>
            </a:r>
            <a:r>
              <a:rPr lang="en-US" i="1" dirty="0"/>
              <a:t>, to require.</a:t>
            </a:r>
            <a:r>
              <a:rPr lang="en-US" dirty="0"/>
              <a:t>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SUPPLICATORY (beseeching, praying) adj. – </a:t>
            </a:r>
            <a:r>
              <a:rPr lang="en-US" b="1" dirty="0"/>
              <a:t>“Pray,” said Mr. Lorry in a soothing tone, bringing his left hand from the back of the chair to lay it on the supplicatory fingers, “pray control your agitation—a matter of business.” </a:t>
            </a:r>
            <a:r>
              <a:rPr lang="en-US" dirty="0"/>
              <a:t>(SUP-lick-a-to-</a:t>
            </a:r>
            <a:r>
              <a:rPr lang="en-US" dirty="0" err="1"/>
              <a:t>ree</a:t>
            </a:r>
            <a:r>
              <a:rPr lang="en-US" dirty="0"/>
              <a:t>) [Latin </a:t>
            </a:r>
            <a:r>
              <a:rPr lang="en-US" dirty="0" err="1"/>
              <a:t>supplicatus</a:t>
            </a:r>
            <a:r>
              <a:rPr lang="en-US" dirty="0"/>
              <a:t>, </a:t>
            </a:r>
            <a:r>
              <a:rPr lang="en-US" dirty="0" err="1"/>
              <a:t>supplicare</a:t>
            </a:r>
            <a:r>
              <a:rPr lang="en-US" dirty="0"/>
              <a:t>, </a:t>
            </a:r>
            <a:r>
              <a:rPr lang="en-US" i="1" dirty="0"/>
              <a:t>to suppli</a:t>
            </a:r>
            <a:r>
              <a:rPr lang="en-US" dirty="0"/>
              <a:t>cate, from sub and </a:t>
            </a:r>
            <a:r>
              <a:rPr lang="en-US" dirty="0" err="1"/>
              <a:t>plicare</a:t>
            </a:r>
            <a:r>
              <a:rPr lang="en-US" dirty="0"/>
              <a:t>, </a:t>
            </a:r>
            <a:r>
              <a:rPr lang="en-US" i="1" dirty="0"/>
              <a:t>to fold under, bend under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FEIGN (pretend) v. – </a:t>
            </a:r>
            <a:r>
              <a:rPr lang="en-US" b="1" dirty="0"/>
              <a:t>Monsieur </a:t>
            </a:r>
            <a:r>
              <a:rPr lang="en-US" b="1" dirty="0" err="1"/>
              <a:t>Defarge</a:t>
            </a:r>
            <a:r>
              <a:rPr lang="en-US" b="1" dirty="0"/>
              <a:t> feigned not to notice the elderly gentleman and the young lady. </a:t>
            </a:r>
            <a:r>
              <a:rPr lang="en-US" dirty="0"/>
              <a:t>(FANE) [Old French </a:t>
            </a:r>
            <a:r>
              <a:rPr lang="en-US" dirty="0" err="1"/>
              <a:t>feindre</a:t>
            </a:r>
            <a:r>
              <a:rPr lang="en-US" dirty="0"/>
              <a:t>, </a:t>
            </a:r>
            <a:r>
              <a:rPr lang="en-US" dirty="0" err="1"/>
              <a:t>feignant</a:t>
            </a:r>
            <a:r>
              <a:rPr lang="en-US" dirty="0"/>
              <a:t>; from Latin </a:t>
            </a:r>
            <a:r>
              <a:rPr lang="en-US" dirty="0" err="1"/>
              <a:t>fingere</a:t>
            </a:r>
            <a:r>
              <a:rPr lang="en-US" dirty="0"/>
              <a:t>, </a:t>
            </a:r>
            <a:r>
              <a:rPr lang="en-US" i="1" dirty="0"/>
              <a:t>to form, shape , invent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LETHARGY (a state of inaction) n. – </a:t>
            </a:r>
            <a:r>
              <a:rPr lang="en-US" b="1" dirty="0"/>
              <a:t>He had gradually drooped to the floor and lay there in a lethargy, worn out. </a:t>
            </a:r>
            <a:r>
              <a:rPr lang="en-US" dirty="0"/>
              <a:t>(LETH-</a:t>
            </a:r>
            <a:r>
              <a:rPr lang="en-US" dirty="0" err="1"/>
              <a:t>er</a:t>
            </a:r>
            <a:r>
              <a:rPr lang="en-US" dirty="0"/>
              <a:t>-</a:t>
            </a:r>
            <a:r>
              <a:rPr lang="en-US" dirty="0" err="1"/>
              <a:t>ji</a:t>
            </a:r>
            <a:r>
              <a:rPr lang="en-US" dirty="0"/>
              <a:t>) [Old French </a:t>
            </a:r>
            <a:r>
              <a:rPr lang="en-US" dirty="0" err="1"/>
              <a:t>litartie</a:t>
            </a:r>
            <a:r>
              <a:rPr lang="en-US" dirty="0"/>
              <a:t>; from Later Latin </a:t>
            </a:r>
            <a:r>
              <a:rPr lang="en-US" dirty="0" err="1"/>
              <a:t>lethargia</a:t>
            </a:r>
            <a:r>
              <a:rPr lang="en-US" dirty="0"/>
              <a:t>; from Greek </a:t>
            </a:r>
            <a:r>
              <a:rPr lang="en-US" dirty="0" err="1"/>
              <a:t>lethargia,lethargos</a:t>
            </a:r>
            <a:r>
              <a:rPr lang="en-US" dirty="0"/>
              <a:t> </a:t>
            </a:r>
            <a:r>
              <a:rPr lang="en-US" i="1" dirty="0"/>
              <a:t>forgetful</a:t>
            </a:r>
            <a:r>
              <a:rPr lang="en-US" dirty="0"/>
              <a:t>, from </a:t>
            </a:r>
            <a:r>
              <a:rPr lang="en-US" dirty="0" err="1"/>
              <a:t>lethe</a:t>
            </a:r>
            <a:r>
              <a:rPr lang="en-US" dirty="0"/>
              <a:t> </a:t>
            </a:r>
            <a:r>
              <a:rPr lang="en-US" i="1" dirty="0"/>
              <a:t>forgetfulness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SAGACITY (cleverness, wisdom, shrewdness) n. – </a:t>
            </a:r>
            <a:r>
              <a:rPr lang="en-US" b="1" dirty="0"/>
              <a:t>Whether he knew what had happened or whether he knew that he was free, were questions which no sagacity could have solved. </a:t>
            </a:r>
            <a:r>
              <a:rPr lang="en-US" dirty="0"/>
              <a:t>(</a:t>
            </a:r>
            <a:r>
              <a:rPr lang="en-US" dirty="0" err="1"/>
              <a:t>sa</a:t>
            </a:r>
            <a:r>
              <a:rPr lang="en-US" dirty="0"/>
              <a:t>-GAS-</a:t>
            </a:r>
            <a:r>
              <a:rPr lang="en-US" dirty="0" err="1"/>
              <a:t>i</a:t>
            </a:r>
            <a:r>
              <a:rPr lang="en-US" dirty="0"/>
              <a:t>-</a:t>
            </a:r>
            <a:r>
              <a:rPr lang="en-US" dirty="0" err="1"/>
              <a:t>ti</a:t>
            </a:r>
            <a:r>
              <a:rPr lang="en-US" dirty="0"/>
              <a:t>) [Latin </a:t>
            </a:r>
            <a:r>
              <a:rPr lang="en-US" dirty="0" err="1"/>
              <a:t>sagax</a:t>
            </a:r>
            <a:r>
              <a:rPr lang="en-US" dirty="0"/>
              <a:t>, </a:t>
            </a:r>
            <a:r>
              <a:rPr lang="en-US" dirty="0" err="1"/>
              <a:t>sagacis</a:t>
            </a:r>
            <a:r>
              <a:rPr lang="en-US" dirty="0"/>
              <a:t>.]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Book the First:</a:t>
            </a:r>
            <a:br>
              <a:rPr lang="en-US" sz="4400" dirty="0" smtClean="0"/>
            </a:br>
            <a:r>
              <a:rPr lang="en-US" sz="4400" dirty="0" smtClean="0"/>
              <a:t>Extended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9713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48347"/>
            <a:ext cx="8762999" cy="3877815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INVARIABLY (without exception, constantly) adv.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EXTEMPORIZE </a:t>
            </a:r>
            <a:r>
              <a:rPr lang="en-US" dirty="0"/>
              <a:t>(improvise, to make without preparation) v.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DEPRECATE (to express disapproval) v.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COGITATE </a:t>
            </a:r>
            <a:r>
              <a:rPr lang="en-US" dirty="0"/>
              <a:t>(ponder, think) v.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APHORISM </a:t>
            </a:r>
            <a:r>
              <a:rPr lang="en-US" dirty="0"/>
              <a:t>(short pithy sentence, proverb) n.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PERNICIOUS </a:t>
            </a:r>
            <a:r>
              <a:rPr lang="en-US" dirty="0"/>
              <a:t>(highly injurious, causing injury) adj</a:t>
            </a:r>
            <a:r>
              <a:rPr lang="en-US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MALIGN </a:t>
            </a:r>
            <a:r>
              <a:rPr lang="en-US" dirty="0"/>
              <a:t>(to speak evil of) v.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LACONIC </a:t>
            </a:r>
            <a:r>
              <a:rPr lang="en-US" dirty="0"/>
              <a:t>(concise, terse, brief) adj.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PROPENSITIES </a:t>
            </a:r>
            <a:r>
              <a:rPr lang="en-US" dirty="0"/>
              <a:t>(a natural inclination, a liking, a bent, a bias) n.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PROPITIATE </a:t>
            </a:r>
            <a:r>
              <a:rPr lang="en-US" dirty="0"/>
              <a:t>(appease, pacify, calm) v.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the Second Part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2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7401"/>
            <a:ext cx="8686799" cy="4068762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INVARIABLY (without exception, constantly) adv. – </a:t>
            </a:r>
            <a:r>
              <a:rPr lang="en-US" b="1" dirty="0"/>
              <a:t>He had pleasure in the mere sound of his daughter’s voice, and invariably turned to it when she spoke. </a:t>
            </a:r>
            <a:r>
              <a:rPr lang="en-US" dirty="0"/>
              <a:t>(in-VAR-</a:t>
            </a:r>
            <a:r>
              <a:rPr lang="en-US" dirty="0" err="1"/>
              <a:t>ee</a:t>
            </a:r>
            <a:r>
              <a:rPr lang="en-US" dirty="0"/>
              <a:t>-a-</a:t>
            </a:r>
            <a:r>
              <a:rPr lang="en-US" dirty="0" err="1"/>
              <a:t>blee</a:t>
            </a:r>
            <a:r>
              <a:rPr lang="en-US" dirty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EXTEMPORIZE (improvise, to make without preparation) v. – </a:t>
            </a:r>
            <a:r>
              <a:rPr lang="en-US" b="1" dirty="0"/>
              <a:t>At </a:t>
            </a:r>
            <a:r>
              <a:rPr lang="en-US" b="1" dirty="0" err="1"/>
              <a:t>Tellson’s</a:t>
            </a:r>
            <a:r>
              <a:rPr lang="en-US" b="1" dirty="0"/>
              <a:t> your mortgages got into extemporized strong-rooms made of kitchens and pantries. </a:t>
            </a:r>
            <a:r>
              <a:rPr lang="en-US" dirty="0"/>
              <a:t>(</a:t>
            </a:r>
            <a:r>
              <a:rPr lang="en-US" dirty="0" err="1"/>
              <a:t>eks</a:t>
            </a:r>
            <a:r>
              <a:rPr lang="en-US" dirty="0"/>
              <a:t>-TEM-</a:t>
            </a:r>
            <a:r>
              <a:rPr lang="en-US" dirty="0" err="1"/>
              <a:t>po</a:t>
            </a:r>
            <a:r>
              <a:rPr lang="en-US" dirty="0"/>
              <a:t>-</a:t>
            </a:r>
            <a:r>
              <a:rPr lang="en-US" dirty="0" err="1"/>
              <a:t>riz</a:t>
            </a:r>
            <a:r>
              <a:rPr lang="en-US" dirty="0"/>
              <a:t>) [Latin from ex </a:t>
            </a:r>
            <a:r>
              <a:rPr lang="en-US" i="1" dirty="0"/>
              <a:t>out </a:t>
            </a:r>
            <a:r>
              <a:rPr lang="en-US" dirty="0"/>
              <a:t>and tempore, ablative of tempus </a:t>
            </a:r>
            <a:r>
              <a:rPr lang="en-US" i="1" dirty="0"/>
              <a:t>time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DEPRECATE (to express disapproval) v. – </a:t>
            </a:r>
            <a:r>
              <a:rPr lang="en-US" b="1" dirty="0"/>
              <a:t>Young Jerry strongly deprecated any praying his mother might do. </a:t>
            </a:r>
            <a:r>
              <a:rPr lang="en-US" dirty="0"/>
              <a:t>(DEP-re-</a:t>
            </a:r>
            <a:r>
              <a:rPr lang="en-US" dirty="0" err="1"/>
              <a:t>kate</a:t>
            </a:r>
            <a:r>
              <a:rPr lang="en-US" dirty="0"/>
              <a:t>) [Latin </a:t>
            </a:r>
            <a:r>
              <a:rPr lang="en-US" dirty="0" err="1"/>
              <a:t>deprecatus</a:t>
            </a:r>
            <a:r>
              <a:rPr lang="en-US" dirty="0"/>
              <a:t>, </a:t>
            </a:r>
            <a:r>
              <a:rPr lang="en-US" dirty="0" err="1"/>
              <a:t>deprecari</a:t>
            </a:r>
            <a:r>
              <a:rPr lang="en-US" dirty="0"/>
              <a:t> </a:t>
            </a:r>
            <a:r>
              <a:rPr lang="en-US" i="1" dirty="0"/>
              <a:t>to avert by prayer</a:t>
            </a:r>
            <a:r>
              <a:rPr lang="en-US" dirty="0"/>
              <a:t>; from de and </a:t>
            </a:r>
            <a:r>
              <a:rPr lang="en-US" dirty="0" err="1"/>
              <a:t>precari</a:t>
            </a:r>
            <a:r>
              <a:rPr lang="en-US" dirty="0"/>
              <a:t> </a:t>
            </a:r>
            <a:r>
              <a:rPr lang="en-US" i="1" dirty="0"/>
              <a:t>to pray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COGITATE (ponder, think) v. – </a:t>
            </a:r>
            <a:r>
              <a:rPr lang="en-US" b="1" dirty="0"/>
              <a:t>Jerry sat on his father’s empty bench, took up his father’s </a:t>
            </a:r>
            <a:r>
              <a:rPr lang="en-US" b="1" dirty="0" err="1"/>
              <a:t>halfchewed</a:t>
            </a:r>
            <a:r>
              <a:rPr lang="en-US" b="1" dirty="0"/>
              <a:t> piece of straw, and cogitated. </a:t>
            </a:r>
            <a:r>
              <a:rPr lang="en-US" dirty="0"/>
              <a:t>(KOJ-</a:t>
            </a:r>
            <a:r>
              <a:rPr lang="en-US" dirty="0" err="1"/>
              <a:t>i</a:t>
            </a:r>
            <a:r>
              <a:rPr lang="en-US" dirty="0"/>
              <a:t>-</a:t>
            </a:r>
            <a:r>
              <a:rPr lang="en-US" dirty="0" err="1"/>
              <a:t>tate</a:t>
            </a:r>
            <a:r>
              <a:rPr lang="en-US" dirty="0"/>
              <a:t>) [Latin </a:t>
            </a:r>
            <a:r>
              <a:rPr lang="en-US" dirty="0" err="1"/>
              <a:t>cogitatus</a:t>
            </a:r>
            <a:r>
              <a:rPr lang="en-US" dirty="0"/>
              <a:t>, </a:t>
            </a:r>
            <a:r>
              <a:rPr lang="en-US" dirty="0" err="1"/>
              <a:t>cogitare</a:t>
            </a:r>
            <a:r>
              <a:rPr lang="en-US" dirty="0"/>
              <a:t> </a:t>
            </a:r>
            <a:r>
              <a:rPr lang="en-US" i="1" dirty="0"/>
              <a:t>to reflect upon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APHORISM (short pithy sentence, proverb) n. – </a:t>
            </a:r>
            <a:r>
              <a:rPr lang="en-US" b="1" dirty="0"/>
              <a:t>Old Bailey, London’s court of justice, was a choice illustration of the aphorism, “Whatever is, is right.” </a:t>
            </a:r>
            <a:r>
              <a:rPr lang="en-US" dirty="0"/>
              <a:t>(AF-o-</a:t>
            </a:r>
            <a:r>
              <a:rPr lang="en-US" dirty="0" err="1"/>
              <a:t>riz’m</a:t>
            </a:r>
            <a:r>
              <a:rPr lang="en-US" dirty="0"/>
              <a:t>) [From French; from Greek </a:t>
            </a:r>
            <a:r>
              <a:rPr lang="en-US" dirty="0" err="1"/>
              <a:t>aphorismos</a:t>
            </a:r>
            <a:r>
              <a:rPr lang="en-US" dirty="0"/>
              <a:t> </a:t>
            </a:r>
            <a:r>
              <a:rPr lang="en-US" i="1" dirty="0"/>
              <a:t>definition, pithy sentence</a:t>
            </a:r>
            <a:r>
              <a:rPr lang="en-US" dirty="0"/>
              <a:t>, from </a:t>
            </a:r>
            <a:r>
              <a:rPr lang="en-US" dirty="0" err="1"/>
              <a:t>aphorizein</a:t>
            </a:r>
            <a:r>
              <a:rPr lang="en-US" dirty="0"/>
              <a:t> </a:t>
            </a:r>
            <a:r>
              <a:rPr lang="en-US" i="1" dirty="0"/>
              <a:t>to define</a:t>
            </a:r>
            <a:r>
              <a:rPr lang="en-US" dirty="0"/>
              <a:t>, from </a:t>
            </a:r>
            <a:r>
              <a:rPr lang="en-US" dirty="0" err="1"/>
              <a:t>apo</a:t>
            </a:r>
            <a:r>
              <a:rPr lang="en-US" dirty="0"/>
              <a:t> and </a:t>
            </a:r>
            <a:r>
              <a:rPr lang="en-US" dirty="0" err="1"/>
              <a:t>horizein</a:t>
            </a:r>
            <a:r>
              <a:rPr lang="en-US" dirty="0"/>
              <a:t> </a:t>
            </a:r>
            <a:r>
              <a:rPr lang="en-US" i="1" dirty="0"/>
              <a:t>to separate</a:t>
            </a:r>
            <a:r>
              <a:rPr lang="en-US" dirty="0" smtClean="0"/>
              <a:t>.]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Book the Second Part I: Extended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3761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7401"/>
            <a:ext cx="8686799" cy="4068762"/>
          </a:xfrm>
        </p:spPr>
        <p:txBody>
          <a:bodyPr>
            <a:normAutofit fontScale="6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PERNICIOUS </a:t>
            </a:r>
            <a:r>
              <a:rPr lang="en-US" dirty="0"/>
              <a:t>(highly injurious, causing injury) adj. – </a:t>
            </a:r>
            <a:r>
              <a:rPr lang="en-US" b="1" dirty="0"/>
              <a:t>It was charged that the prisoner had long been engaged in pernicious missions of a traitorous character. </a:t>
            </a:r>
            <a:r>
              <a:rPr lang="en-US" dirty="0"/>
              <a:t>(per-NISH-us) [French </a:t>
            </a:r>
            <a:r>
              <a:rPr lang="en-US" dirty="0" err="1"/>
              <a:t>pernicieux</a:t>
            </a:r>
            <a:r>
              <a:rPr lang="en-US" dirty="0"/>
              <a:t>; from Latin </a:t>
            </a:r>
            <a:r>
              <a:rPr lang="en-US" dirty="0" err="1"/>
              <a:t>perniciosus</a:t>
            </a:r>
            <a:r>
              <a:rPr lang="en-US" dirty="0"/>
              <a:t>, from </a:t>
            </a:r>
            <a:r>
              <a:rPr lang="en-US" dirty="0" err="1"/>
              <a:t>pernicies</a:t>
            </a:r>
            <a:r>
              <a:rPr lang="en-US" dirty="0"/>
              <a:t> </a:t>
            </a:r>
            <a:r>
              <a:rPr lang="en-US" i="1" dirty="0"/>
              <a:t>destruction, death.</a:t>
            </a:r>
            <a:r>
              <a:rPr lang="en-US" dirty="0"/>
              <a:t>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MALIGN (to speak evil of) v. – </a:t>
            </a:r>
            <a:r>
              <a:rPr lang="en-US" b="1" dirty="0"/>
              <a:t>He had never been suspected of stealing a silver teapot; he had been maligned respecting a mustard pot, but it turned out to be only a plated one. </a:t>
            </a:r>
            <a:r>
              <a:rPr lang="en-US" dirty="0"/>
              <a:t>(ma-LINE) [Old French </a:t>
            </a:r>
            <a:r>
              <a:rPr lang="en-US" dirty="0" err="1"/>
              <a:t>maligne</a:t>
            </a:r>
            <a:r>
              <a:rPr lang="en-US" dirty="0"/>
              <a:t>, </a:t>
            </a:r>
            <a:r>
              <a:rPr lang="en-US" dirty="0" err="1"/>
              <a:t>malin</a:t>
            </a:r>
            <a:r>
              <a:rPr lang="en-US" dirty="0"/>
              <a:t>; from Latin </a:t>
            </a:r>
            <a:r>
              <a:rPr lang="en-US" dirty="0" err="1"/>
              <a:t>malignus</a:t>
            </a:r>
            <a:r>
              <a:rPr lang="en-US" dirty="0"/>
              <a:t>, from </a:t>
            </a:r>
            <a:r>
              <a:rPr lang="en-US" dirty="0" err="1"/>
              <a:t>maligenous</a:t>
            </a:r>
            <a:r>
              <a:rPr lang="en-US" dirty="0"/>
              <a:t> </a:t>
            </a:r>
            <a:r>
              <a:rPr lang="en-US" i="1" dirty="0"/>
              <a:t>of a bad kind or nature</a:t>
            </a:r>
            <a:r>
              <a:rPr lang="en-US" dirty="0"/>
              <a:t>, from </a:t>
            </a:r>
            <a:r>
              <a:rPr lang="en-US" dirty="0" err="1"/>
              <a:t>malus</a:t>
            </a:r>
            <a:r>
              <a:rPr lang="en-US" dirty="0"/>
              <a:t> </a:t>
            </a:r>
            <a:r>
              <a:rPr lang="en-US" i="1" dirty="0"/>
              <a:t>bad </a:t>
            </a:r>
            <a:r>
              <a:rPr lang="en-US" dirty="0"/>
              <a:t>and </a:t>
            </a:r>
            <a:r>
              <a:rPr lang="en-US" dirty="0" err="1"/>
              <a:t>genous</a:t>
            </a:r>
            <a:r>
              <a:rPr lang="en-US" dirty="0"/>
              <a:t> the root of genus meaning </a:t>
            </a:r>
            <a:r>
              <a:rPr lang="en-US" i="1" dirty="0"/>
              <a:t>race, kind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LACONIC (concise, terse, brief) adj. – </a:t>
            </a:r>
            <a:r>
              <a:rPr lang="en-US" b="1" dirty="0"/>
              <a:t>“That’s a fair young lady to bid farewell to, Mr. </a:t>
            </a:r>
            <a:r>
              <a:rPr lang="en-US" b="1" dirty="0" err="1"/>
              <a:t>Darnay</a:t>
            </a:r>
            <a:r>
              <a:rPr lang="en-US" b="1" dirty="0"/>
              <a:t>!” A slight frown and a laconic “Yes,” were the answer. </a:t>
            </a:r>
            <a:r>
              <a:rPr lang="en-US" dirty="0"/>
              <a:t>(lay-KON-</a:t>
            </a:r>
            <a:r>
              <a:rPr lang="en-US" dirty="0" err="1"/>
              <a:t>ik</a:t>
            </a:r>
            <a:r>
              <a:rPr lang="en-US" dirty="0"/>
              <a:t>)[Latin, </a:t>
            </a:r>
            <a:r>
              <a:rPr lang="en-US" dirty="0" err="1"/>
              <a:t>laconicus</a:t>
            </a:r>
            <a:r>
              <a:rPr lang="en-US" dirty="0"/>
              <a:t>, </a:t>
            </a:r>
            <a:r>
              <a:rPr lang="en-US" dirty="0" err="1"/>
              <a:t>laconian</a:t>
            </a:r>
            <a:r>
              <a:rPr lang="en-US" dirty="0"/>
              <a:t>, </a:t>
            </a:r>
            <a:r>
              <a:rPr lang="en-US" i="1" dirty="0"/>
              <a:t>a </a:t>
            </a:r>
            <a:r>
              <a:rPr lang="en-US" i="1" dirty="0" err="1"/>
              <a:t>Laconian</a:t>
            </a:r>
            <a:r>
              <a:rPr lang="en-US" dirty="0"/>
              <a:t>, </a:t>
            </a:r>
            <a:r>
              <a:rPr lang="en-US" i="1" dirty="0"/>
              <a:t>a Spartan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PROPENSITIES (a natural inclination, a liking, a bent, a bias) n. – </a:t>
            </a:r>
            <a:r>
              <a:rPr lang="en-US" b="1" dirty="0"/>
              <a:t>The learned profession of the Law was certainly not behind any other learned profession in its Bacchanalian propensities. </a:t>
            </a:r>
            <a:r>
              <a:rPr lang="en-US" dirty="0"/>
              <a:t>(pro-PEN-</a:t>
            </a:r>
            <a:r>
              <a:rPr lang="en-US" dirty="0" err="1"/>
              <a:t>si</a:t>
            </a:r>
            <a:r>
              <a:rPr lang="en-US" dirty="0"/>
              <a:t>-tees) [Latin </a:t>
            </a:r>
            <a:r>
              <a:rPr lang="en-US" dirty="0" err="1"/>
              <a:t>propensus</a:t>
            </a:r>
            <a:r>
              <a:rPr lang="en-US" dirty="0"/>
              <a:t>, </a:t>
            </a:r>
            <a:r>
              <a:rPr lang="en-US" dirty="0" err="1"/>
              <a:t>propendere</a:t>
            </a:r>
            <a:r>
              <a:rPr lang="en-US" dirty="0"/>
              <a:t> </a:t>
            </a:r>
            <a:r>
              <a:rPr lang="en-US" i="1" dirty="0"/>
              <a:t>to hang forward.</a:t>
            </a:r>
            <a:r>
              <a:rPr lang="en-US" dirty="0"/>
              <a:t>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PROPITIATE (appease, pacify, calm) v. – </a:t>
            </a:r>
            <a:r>
              <a:rPr lang="en-US" b="1" dirty="0"/>
              <a:t>Monsieur the Marquis cast his eyes over the submissive faces that drooped before him, as the like of himself had drooped before Monseigneur of the Court – only the difference was, that these faces drooped merely to suffer and not </a:t>
            </a:r>
            <a:r>
              <a:rPr lang="en-US" b="1" dirty="0" err="1"/>
              <a:t>topropitiate</a:t>
            </a:r>
            <a:r>
              <a:rPr lang="en-US" b="1" dirty="0"/>
              <a:t>. </a:t>
            </a:r>
            <a:r>
              <a:rPr lang="en-US" dirty="0"/>
              <a:t>(pro-PISH-</a:t>
            </a:r>
            <a:r>
              <a:rPr lang="en-US" dirty="0" err="1"/>
              <a:t>i</a:t>
            </a:r>
            <a:r>
              <a:rPr lang="en-US" dirty="0"/>
              <a:t>-ate) [Latin </a:t>
            </a:r>
            <a:r>
              <a:rPr lang="en-US" dirty="0" err="1"/>
              <a:t>propitiatus</a:t>
            </a:r>
            <a:r>
              <a:rPr lang="en-US" dirty="0"/>
              <a:t>, </a:t>
            </a:r>
            <a:r>
              <a:rPr lang="en-US" dirty="0" err="1"/>
              <a:t>propitiare</a:t>
            </a:r>
            <a:r>
              <a:rPr lang="en-US" dirty="0"/>
              <a:t> </a:t>
            </a:r>
            <a:r>
              <a:rPr lang="en-US" i="1" dirty="0"/>
              <a:t>to propitiate</a:t>
            </a:r>
            <a:r>
              <a:rPr lang="en-US" dirty="0"/>
              <a:t>, from </a:t>
            </a:r>
            <a:r>
              <a:rPr lang="en-US" dirty="0" err="1"/>
              <a:t>propitius</a:t>
            </a:r>
            <a:r>
              <a:rPr lang="en-US" dirty="0"/>
              <a:t> </a:t>
            </a:r>
            <a:r>
              <a:rPr lang="en-US" i="1" dirty="0"/>
              <a:t>favorable</a:t>
            </a:r>
            <a:r>
              <a:rPr lang="en-US" dirty="0"/>
              <a:t>.]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Book the Second Part I:</a:t>
            </a:r>
            <a:br>
              <a:rPr lang="en-US" sz="4400" dirty="0" smtClean="0"/>
            </a:br>
            <a:r>
              <a:rPr lang="en-US" sz="4400" dirty="0" smtClean="0"/>
              <a:t>Extended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8571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686799" cy="3877815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ELICIT </a:t>
            </a:r>
            <a:r>
              <a:rPr lang="en-US" dirty="0"/>
              <a:t>(to draw forth, to evoke) v.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REGENERATION </a:t>
            </a:r>
            <a:r>
              <a:rPr lang="en-US" dirty="0"/>
              <a:t>(rebirth) n.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MANIFEST </a:t>
            </a:r>
            <a:r>
              <a:rPr lang="en-US" dirty="0"/>
              <a:t>(obvious, clear, plain, evident) adj.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DUBIOUS </a:t>
            </a:r>
            <a:r>
              <a:rPr lang="en-US" dirty="0"/>
              <a:t>(doubtful) adj.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RUMINATE </a:t>
            </a:r>
            <a:r>
              <a:rPr lang="en-US" dirty="0"/>
              <a:t>(ponder) v.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RECOMPENSE </a:t>
            </a:r>
            <a:r>
              <a:rPr lang="en-US" dirty="0"/>
              <a:t>(a return for something, a reward) n.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PRECIPITATE </a:t>
            </a:r>
            <a:r>
              <a:rPr lang="en-US" dirty="0"/>
              <a:t>(hurl headlong) adj.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AMICABLE </a:t>
            </a:r>
            <a:r>
              <a:rPr lang="en-US" dirty="0"/>
              <a:t>(friendly, peaceable) adj.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ANTECEDENTS </a:t>
            </a:r>
            <a:r>
              <a:rPr lang="en-US" dirty="0"/>
              <a:t>(previous history, immediate ancestry) n.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FURTIVE </a:t>
            </a:r>
            <a:r>
              <a:rPr lang="en-US" dirty="0"/>
              <a:t>(sly, stealthy) adj.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the Second 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39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48347"/>
            <a:ext cx="8762999" cy="3877815"/>
          </a:xfrm>
        </p:spPr>
        <p:txBody>
          <a:bodyPr>
            <a:normAutofit fontScale="6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ELICIT </a:t>
            </a:r>
            <a:r>
              <a:rPr lang="en-US" dirty="0"/>
              <a:t>(to draw forth, to evoke) v. – </a:t>
            </a:r>
            <a:r>
              <a:rPr lang="en-US" b="1" dirty="0"/>
              <a:t>The Marquis went up the stairs from his carriage sufficiently disturbing the darkness to elicit loud remonstrance from an owl in the roof of the great pile of stable-building away among the trees. </a:t>
            </a:r>
            <a:r>
              <a:rPr lang="en-US" dirty="0"/>
              <a:t>(</a:t>
            </a:r>
            <a:r>
              <a:rPr lang="en-US" dirty="0" err="1"/>
              <a:t>ee</a:t>
            </a:r>
            <a:r>
              <a:rPr lang="en-US" dirty="0"/>
              <a:t>-LIS-it) [Latin </a:t>
            </a:r>
            <a:r>
              <a:rPr lang="en-US" dirty="0" err="1"/>
              <a:t>elicitus</a:t>
            </a:r>
            <a:r>
              <a:rPr lang="en-US" dirty="0"/>
              <a:t>, </a:t>
            </a:r>
            <a:r>
              <a:rPr lang="en-US" dirty="0" err="1"/>
              <a:t>elicere</a:t>
            </a:r>
            <a:r>
              <a:rPr lang="en-US" dirty="0"/>
              <a:t> </a:t>
            </a:r>
            <a:r>
              <a:rPr lang="en-US" i="1" dirty="0"/>
              <a:t>to draw out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REGENERATION (rebirth) n. – </a:t>
            </a:r>
            <a:r>
              <a:rPr lang="en-US" b="1" dirty="0"/>
              <a:t>The Marquis was as elegantly despondent as he could becomingly be, of a country still containing himself, that great means of regeneration. </a:t>
            </a:r>
            <a:r>
              <a:rPr lang="en-US" dirty="0"/>
              <a:t>(re-JEN-</a:t>
            </a:r>
            <a:r>
              <a:rPr lang="en-US" dirty="0" err="1"/>
              <a:t>er</a:t>
            </a:r>
            <a:r>
              <a:rPr lang="en-US" dirty="0"/>
              <a:t>-A-shun) [Latin </a:t>
            </a:r>
            <a:r>
              <a:rPr lang="en-US" dirty="0" err="1"/>
              <a:t>regeneratus</a:t>
            </a:r>
            <a:r>
              <a:rPr lang="en-US" dirty="0"/>
              <a:t>, </a:t>
            </a:r>
            <a:r>
              <a:rPr lang="en-US" dirty="0" err="1"/>
              <a:t>regenerare</a:t>
            </a:r>
            <a:r>
              <a:rPr lang="en-US" dirty="0"/>
              <a:t> </a:t>
            </a:r>
            <a:r>
              <a:rPr lang="en-US" i="1" dirty="0"/>
              <a:t>rebirth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MANIFEST (obvious, clear, plain, evident) adj. – </a:t>
            </a:r>
            <a:r>
              <a:rPr lang="en-US" b="1" dirty="0"/>
              <a:t>His constraint was so manifest that it originated in an unwillingness to approach the subject. </a:t>
            </a:r>
            <a:r>
              <a:rPr lang="en-US" dirty="0"/>
              <a:t>(MAN-</a:t>
            </a:r>
            <a:r>
              <a:rPr lang="en-US" dirty="0" err="1"/>
              <a:t>i</a:t>
            </a:r>
            <a:r>
              <a:rPr lang="en-US" dirty="0"/>
              <a:t>-fest) [Middle English; Old French </a:t>
            </a:r>
            <a:r>
              <a:rPr lang="en-US" dirty="0" err="1"/>
              <a:t>manifestus</a:t>
            </a:r>
            <a:r>
              <a:rPr lang="en-US" dirty="0"/>
              <a:t> </a:t>
            </a:r>
            <a:r>
              <a:rPr lang="en-US" i="1" dirty="0"/>
              <a:t>struck by the hand, near at hand, palpable, evident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DUBIOUS (doubtful) adj. – </a:t>
            </a:r>
            <a:r>
              <a:rPr lang="en-US" b="1" dirty="0"/>
              <a:t>“Oh, dear me!” cried Mr. Lorry, rubbing his chin and looking at his visitor dubiously. </a:t>
            </a:r>
            <a:r>
              <a:rPr lang="en-US" dirty="0"/>
              <a:t>(DU-bee-us) [Latin </a:t>
            </a:r>
            <a:r>
              <a:rPr lang="en-US" dirty="0" err="1"/>
              <a:t>dubiosis</a:t>
            </a:r>
            <a:r>
              <a:rPr lang="en-US" dirty="0"/>
              <a:t>, from </a:t>
            </a:r>
            <a:r>
              <a:rPr lang="en-US" dirty="0" err="1"/>
              <a:t>dubium</a:t>
            </a:r>
            <a:r>
              <a:rPr lang="en-US" dirty="0"/>
              <a:t> </a:t>
            </a:r>
            <a:r>
              <a:rPr lang="en-US" i="1" dirty="0"/>
              <a:t>doubt</a:t>
            </a:r>
            <a:r>
              <a:rPr lang="en-US" dirty="0"/>
              <a:t>, from duo </a:t>
            </a:r>
            <a:r>
              <a:rPr lang="en-US" i="1" dirty="0"/>
              <a:t>two</a:t>
            </a:r>
            <a:r>
              <a:rPr lang="en-US" dirty="0"/>
              <a:t>.]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RUMINATE (ponder) v. – </a:t>
            </a:r>
            <a:r>
              <a:rPr lang="en-US" b="1" dirty="0"/>
              <a:t>Having smoked his pipe out, and ruminated a little longer, Jerry turned himself about that he might appear, before the hour of closing, on his station at </a:t>
            </a:r>
            <a:r>
              <a:rPr lang="en-US" b="1" dirty="0" err="1"/>
              <a:t>Tellson’s</a:t>
            </a:r>
            <a:r>
              <a:rPr lang="en-US" b="1" dirty="0"/>
              <a:t>. </a:t>
            </a:r>
            <a:r>
              <a:rPr lang="en-US" dirty="0"/>
              <a:t>(ROO-mi-</a:t>
            </a:r>
            <a:r>
              <a:rPr lang="en-US" dirty="0" err="1"/>
              <a:t>nate</a:t>
            </a:r>
            <a:r>
              <a:rPr lang="en-US" dirty="0"/>
              <a:t>) [Latin </a:t>
            </a:r>
            <a:r>
              <a:rPr lang="en-US" dirty="0" err="1"/>
              <a:t>ruminatus</a:t>
            </a:r>
            <a:r>
              <a:rPr lang="en-US" dirty="0"/>
              <a:t>, </a:t>
            </a:r>
            <a:r>
              <a:rPr lang="en-US" dirty="0" err="1"/>
              <a:t>ruminari</a:t>
            </a:r>
            <a:r>
              <a:rPr lang="en-US" dirty="0"/>
              <a:t>, from rumen </a:t>
            </a:r>
            <a:r>
              <a:rPr lang="en-US" i="1" dirty="0"/>
              <a:t>throat</a:t>
            </a:r>
            <a:r>
              <a:rPr lang="en-US" dirty="0" smtClean="0"/>
              <a:t>.]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Book the Second Part II</a:t>
            </a:r>
            <a:br>
              <a:rPr lang="en-US" sz="4400" dirty="0" smtClean="0"/>
            </a:br>
            <a:r>
              <a:rPr lang="en-US" sz="4400" dirty="0" smtClean="0"/>
              <a:t>Extended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92584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</TotalTime>
  <Words>2172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A Tale of Two Cities</vt:lpstr>
      <vt:lpstr>Book the First</vt:lpstr>
      <vt:lpstr>Book the First: Extended</vt:lpstr>
      <vt:lpstr>Book the First: Extended</vt:lpstr>
      <vt:lpstr>Book the Second Part I</vt:lpstr>
      <vt:lpstr>Book the Second Part I: Extended</vt:lpstr>
      <vt:lpstr>Book the Second Part I: Extended</vt:lpstr>
      <vt:lpstr>Book the Second Part II</vt:lpstr>
      <vt:lpstr>Book the Second Part II Extended</vt:lpstr>
      <vt:lpstr>Book the Second Part II Extended</vt:lpstr>
      <vt:lpstr>Book the Third</vt:lpstr>
      <vt:lpstr>Book the Third Extended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Tale of Two Cities</dc:title>
  <dc:creator>Anna Grace Graves</dc:creator>
  <cp:lastModifiedBy>Anna Grace Graves</cp:lastModifiedBy>
  <cp:revision>4</cp:revision>
  <dcterms:created xsi:type="dcterms:W3CDTF">2012-12-17T00:16:09Z</dcterms:created>
  <dcterms:modified xsi:type="dcterms:W3CDTF">2012-12-17T00:51:37Z</dcterms:modified>
</cp:coreProperties>
</file>