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 cstate="print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08F2BB4-D026-4001-B35B-1A99D9DB6422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35CA27BF-1BB0-4F5D-AADB-2DEFE9DD0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97902" y="3018836"/>
            <a:ext cx="4847038" cy="488195"/>
          </a:xfrm>
        </p:spPr>
        <p:txBody>
          <a:bodyPr/>
          <a:lstStyle/>
          <a:p>
            <a:r>
              <a:rPr lang="en-US" dirty="0" smtClean="0"/>
              <a:t>Commas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175513" y="5243688"/>
            <a:ext cx="4836456" cy="562764"/>
          </a:xfrm>
        </p:spPr>
        <p:txBody>
          <a:bodyPr/>
          <a:lstStyle/>
          <a:p>
            <a:r>
              <a:rPr lang="en-US" i="1" dirty="0" smtClean="0"/>
              <a:t>Write Source</a:t>
            </a:r>
            <a:endParaRPr lang="en-US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360000">
            <a:off x="3196133" y="3512722"/>
            <a:ext cx="5065370" cy="16292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/>
              <a:t>Commas to Set Off Explanatory Words &amp; Appositives</a:t>
            </a:r>
          </a:p>
          <a:p>
            <a:r>
              <a:rPr lang="en-US" sz="2400" dirty="0" smtClean="0"/>
              <a:t>Commas with Nonrestrictive Phrases </a:t>
            </a:r>
            <a:r>
              <a:rPr lang="en-US" sz="2400" smtClean="0"/>
              <a:t>&amp; </a:t>
            </a:r>
            <a:r>
              <a:rPr lang="en-US" sz="2400" smtClean="0"/>
              <a:t>Clauses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1575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Commas to Set off Explanatory Words &amp; Appositives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612.2: </a:t>
            </a:r>
            <a:r>
              <a:rPr lang="en-US" dirty="0" smtClean="0"/>
              <a:t>Commas are used to enclose an explanatory word or phrase.</a:t>
            </a:r>
          </a:p>
          <a:p>
            <a:pPr lvl="1"/>
            <a:r>
              <a:rPr lang="en-US" dirty="0" smtClean="0"/>
              <a:t>Ex. The Dixie Chicks, </a:t>
            </a:r>
            <a:r>
              <a:rPr lang="en-US" b="1" dirty="0" smtClean="0"/>
              <a:t>a crossover musical group</a:t>
            </a:r>
            <a:r>
              <a:rPr lang="en-US" dirty="0" smtClean="0"/>
              <a:t>, attracts both country and pop music fans.</a:t>
            </a:r>
          </a:p>
          <a:p>
            <a:r>
              <a:rPr lang="en-US" b="1" dirty="0" smtClean="0"/>
              <a:t>610.1: </a:t>
            </a:r>
            <a:r>
              <a:rPr lang="en-US" dirty="0" smtClean="0"/>
              <a:t>A specific kind of explanatory word of phrase called an </a:t>
            </a:r>
            <a:r>
              <a:rPr lang="en-US" i="1" dirty="0" smtClean="0"/>
              <a:t>appositive</a:t>
            </a:r>
            <a:r>
              <a:rPr lang="en-US" dirty="0" smtClean="0"/>
              <a:t> identifies or renames a preceding noun or pronoun. </a:t>
            </a:r>
          </a:p>
          <a:p>
            <a:pPr lvl="1"/>
            <a:r>
              <a:rPr lang="en-US" dirty="0" smtClean="0"/>
              <a:t>Ex. This group has two backup singers to support the lead vocalist, </a:t>
            </a:r>
            <a:r>
              <a:rPr lang="en-US" b="1" dirty="0" smtClean="0"/>
              <a:t>Natalie </a:t>
            </a:r>
            <a:r>
              <a:rPr lang="en-US" b="1" dirty="0" err="1" smtClean="0"/>
              <a:t>Maines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624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Commas with Nonrestrictive Phrases &amp; Clauses</a:t>
            </a:r>
            <a:r>
              <a:rPr lang="en-US" sz="6600" dirty="0"/>
              <a:t/>
            </a:r>
            <a:br>
              <a:rPr lang="en-US" sz="66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612.2</a:t>
            </a:r>
            <a:r>
              <a:rPr lang="en-US" dirty="0" smtClean="0"/>
              <a:t> Nonrestrictive phrases and clauses, sometimes called unnecessary or nonessential word groups, can be removed from a sentence without changing its basic meaning. </a:t>
            </a:r>
            <a:endParaRPr lang="en-US" dirty="0"/>
          </a:p>
          <a:p>
            <a:r>
              <a:rPr lang="en-US" dirty="0" smtClean="0"/>
              <a:t>Always place commas around nonrestrictive phrases and clauses.</a:t>
            </a:r>
          </a:p>
          <a:p>
            <a:pPr lvl="1"/>
            <a:r>
              <a:rPr lang="en-US" dirty="0" smtClean="0"/>
              <a:t>Nonrestrictive example: Auroras, </a:t>
            </a:r>
            <a:r>
              <a:rPr lang="en-US" b="1" dirty="0" smtClean="0"/>
              <a:t>which are displays of light in the sky</a:t>
            </a:r>
            <a:r>
              <a:rPr lang="en-US" dirty="0" smtClean="0"/>
              <a:t>, can be seen only at night.</a:t>
            </a:r>
          </a:p>
          <a:p>
            <a:pPr lvl="1"/>
            <a:r>
              <a:rPr lang="en-US" dirty="0" smtClean="0"/>
              <a:t>Restrictive example: Lights that dance in the night sky are called auroras.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0767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Commas: That and Which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362412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i="1" dirty="0" smtClean="0"/>
              <a:t>that </a:t>
            </a:r>
            <a:r>
              <a:rPr lang="en-US" dirty="0" smtClean="0"/>
              <a:t>to introduce restrictive (necessary) clauses.</a:t>
            </a:r>
          </a:p>
          <a:p>
            <a:pPr lvl="1"/>
            <a:r>
              <a:rPr lang="en-US" dirty="0" smtClean="0"/>
              <a:t>The treadmill </a:t>
            </a:r>
            <a:r>
              <a:rPr lang="en-US" b="1" dirty="0" smtClean="0"/>
              <a:t>that monitors heart rate </a:t>
            </a:r>
            <a:r>
              <a:rPr lang="en-US" dirty="0" smtClean="0"/>
              <a:t>is the one that you must use. (no commas)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which </a:t>
            </a:r>
            <a:r>
              <a:rPr lang="en-US" dirty="0" smtClean="0"/>
              <a:t>to introduce nonrestrictive (unnecessary) clauses.</a:t>
            </a:r>
          </a:p>
          <a:p>
            <a:pPr lvl="1"/>
            <a:r>
              <a:rPr lang="en-US" dirty="0" smtClean="0"/>
              <a:t>The treadmill</a:t>
            </a:r>
            <a:r>
              <a:rPr lang="en-US" b="1" dirty="0" smtClean="0"/>
              <a:t>, which we got last year, </a:t>
            </a:r>
            <a:r>
              <a:rPr lang="en-US" dirty="0" smtClean="0"/>
              <a:t>is required for your program.  (commas)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Commas: Other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614.1 To Set off Dates</a:t>
            </a:r>
          </a:p>
          <a:p>
            <a:pPr lvl="1"/>
            <a:r>
              <a:rPr lang="en-US" dirty="0" smtClean="0"/>
              <a:t>Items in a date: On September 30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1997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my…</a:t>
            </a:r>
          </a:p>
          <a:p>
            <a:pPr lvl="1"/>
            <a:r>
              <a:rPr lang="en-US" dirty="0" smtClean="0"/>
              <a:t>No comma needed for just a month and year: May 2006</a:t>
            </a:r>
          </a:p>
          <a:p>
            <a:pPr lvl="1"/>
            <a:r>
              <a:rPr lang="en-US" dirty="0" smtClean="0"/>
              <a:t>Full date in a sentence: On June 7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1924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my…</a:t>
            </a:r>
          </a:p>
          <a:p>
            <a:r>
              <a:rPr lang="en-US" b="1" dirty="0" smtClean="0"/>
              <a:t>614.2 To Set off Items in Addresses</a:t>
            </a:r>
          </a:p>
          <a:p>
            <a:pPr lvl="1"/>
            <a:r>
              <a:rPr lang="en-US" dirty="0" smtClean="0"/>
              <a:t>Mail the box to Friends of Wildlife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Box 402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Spokane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Washington 20077.</a:t>
            </a:r>
          </a:p>
          <a:p>
            <a:pPr lvl="1"/>
            <a:r>
              <a:rPr lang="en-US" dirty="0" smtClean="0"/>
              <a:t>After the state when a city and state are in the middle of the sentence: They are in Juneau, Alaska, for the week.</a:t>
            </a:r>
          </a:p>
          <a:p>
            <a:r>
              <a:rPr lang="en-US" b="1" dirty="0" smtClean="0"/>
              <a:t>614.3 In Numbers</a:t>
            </a:r>
          </a:p>
          <a:p>
            <a:pPr lvl="1"/>
            <a:r>
              <a:rPr lang="en-US" dirty="0" smtClean="0"/>
              <a:t>Separate hundreds, thousands, millions, and so on: 7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645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268</a:t>
            </a:r>
          </a:p>
          <a:p>
            <a:r>
              <a:rPr lang="en-US" b="1" dirty="0" smtClean="0"/>
              <a:t>614.4 To Enclose Titles or Initials </a:t>
            </a:r>
          </a:p>
          <a:p>
            <a:pPr lvl="1"/>
            <a:r>
              <a:rPr lang="en-US" dirty="0" smtClean="0"/>
              <a:t>Use commas to enclose a title or initials and names that follow a surname (last name) </a:t>
            </a:r>
            <a:r>
              <a:rPr lang="en-US" dirty="0" err="1" smtClean="0"/>
              <a:t>Letitia</a:t>
            </a:r>
            <a:r>
              <a:rPr lang="en-US" dirty="0" smtClean="0"/>
              <a:t> </a:t>
            </a:r>
            <a:r>
              <a:rPr lang="en-US" dirty="0" smtClean="0"/>
              <a:t>O’Reilly, M.D., is our doctor.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27</TotalTime>
  <Words>379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Sketchbook</vt:lpstr>
      <vt:lpstr>Commas</vt:lpstr>
      <vt:lpstr>Commas to Set off Explanatory Words &amp; Appositives</vt:lpstr>
      <vt:lpstr>Commas with Nonrestrictive Phrases &amp; Clauses </vt:lpstr>
      <vt:lpstr>Commas: That and Which</vt:lpstr>
      <vt:lpstr>Commas: Other Uses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</dc:title>
  <dc:creator>Anna Grace Graves</dc:creator>
  <cp:lastModifiedBy>annag</cp:lastModifiedBy>
  <cp:revision>5</cp:revision>
  <dcterms:created xsi:type="dcterms:W3CDTF">2012-08-12T23:05:41Z</dcterms:created>
  <dcterms:modified xsi:type="dcterms:W3CDTF">2012-10-30T21:10:08Z</dcterms:modified>
</cp:coreProperties>
</file>