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1" r:id="rId6"/>
    <p:sldId id="262" r:id="rId7"/>
    <p:sldId id="263" r:id="rId8"/>
    <p:sldId id="265" r:id="rId9"/>
    <p:sldId id="267" r:id="rId10"/>
    <p:sldId id="269" r:id="rId11"/>
    <p:sldId id="270" r:id="rId12"/>
    <p:sldId id="271" r:id="rId13"/>
    <p:sldId id="272" r:id="rId14"/>
    <p:sldId id="273" r:id="rId15"/>
    <p:sldId id="274" r:id="rId16"/>
    <p:sldId id="275" r:id="rId17"/>
    <p:sldId id="276" r:id="rId18"/>
    <p:sldId id="277"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2" autoAdjust="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23B134-D619-43FF-9E32-00E3AE9B8872}" type="datetimeFigureOut">
              <a:rPr lang="en-US" smtClean="0"/>
              <a:t>11/6/2011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BAEA73-DE64-4B9C-B8E6-924B3F07D2E8}" type="slidenum">
              <a:rPr lang="en-US" smtClean="0"/>
              <a:t>‹#›</a:t>
            </a:fld>
            <a:endParaRPr lang="en-US"/>
          </a:p>
        </p:txBody>
      </p:sp>
    </p:spTree>
    <p:extLst>
      <p:ext uri="{BB962C8B-B14F-4D97-AF65-F5344CB8AC3E}">
        <p14:creationId xmlns:p14="http://schemas.microsoft.com/office/powerpoint/2010/main" val="216925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BAEA73-DE64-4B9C-B8E6-924B3F07D2E8}" type="slidenum">
              <a:rPr lang="en-US" smtClean="0"/>
              <a:t>30</a:t>
            </a:fld>
            <a:endParaRPr lang="en-US"/>
          </a:p>
        </p:txBody>
      </p:sp>
    </p:spTree>
    <p:extLst>
      <p:ext uri="{BB962C8B-B14F-4D97-AF65-F5344CB8AC3E}">
        <p14:creationId xmlns:p14="http://schemas.microsoft.com/office/powerpoint/2010/main" val="1391535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C804BE-4CE1-4FE5-8D47-2C6FF29FB23D}" type="datetimeFigureOut">
              <a:rPr lang="en-US" smtClean="0"/>
              <a:pPr/>
              <a:t>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2C317-161A-4F50-BE1A-0EE92392044B}" type="slidenum">
              <a:rPr lang="en-US" smtClean="0"/>
              <a:pPr/>
              <a:t>‹#›</a:t>
            </a:fld>
            <a:endParaRPr lang="en-US"/>
          </a:p>
        </p:txBody>
      </p:sp>
    </p:spTree>
    <p:extLst>
      <p:ext uri="{BB962C8B-B14F-4D97-AF65-F5344CB8AC3E}">
        <p14:creationId xmlns:p14="http://schemas.microsoft.com/office/powerpoint/2010/main" val="3657016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804BE-4CE1-4FE5-8D47-2C6FF29FB23D}" type="datetimeFigureOut">
              <a:rPr lang="en-US" smtClean="0"/>
              <a:pPr/>
              <a:t>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2C317-161A-4F50-BE1A-0EE92392044B}" type="slidenum">
              <a:rPr lang="en-US" smtClean="0"/>
              <a:pPr/>
              <a:t>‹#›</a:t>
            </a:fld>
            <a:endParaRPr lang="en-US"/>
          </a:p>
        </p:txBody>
      </p:sp>
    </p:spTree>
    <p:extLst>
      <p:ext uri="{BB962C8B-B14F-4D97-AF65-F5344CB8AC3E}">
        <p14:creationId xmlns:p14="http://schemas.microsoft.com/office/powerpoint/2010/main" val="1026003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804BE-4CE1-4FE5-8D47-2C6FF29FB23D}" type="datetimeFigureOut">
              <a:rPr lang="en-US" smtClean="0"/>
              <a:pPr/>
              <a:t>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2C317-161A-4F50-BE1A-0EE92392044B}" type="slidenum">
              <a:rPr lang="en-US" smtClean="0"/>
              <a:pPr/>
              <a:t>‹#›</a:t>
            </a:fld>
            <a:endParaRPr lang="en-US"/>
          </a:p>
        </p:txBody>
      </p:sp>
    </p:spTree>
    <p:extLst>
      <p:ext uri="{BB962C8B-B14F-4D97-AF65-F5344CB8AC3E}">
        <p14:creationId xmlns:p14="http://schemas.microsoft.com/office/powerpoint/2010/main" val="2840513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804BE-4CE1-4FE5-8D47-2C6FF29FB23D}" type="datetimeFigureOut">
              <a:rPr lang="en-US" smtClean="0"/>
              <a:pPr/>
              <a:t>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2C317-161A-4F50-BE1A-0EE92392044B}" type="slidenum">
              <a:rPr lang="en-US" smtClean="0"/>
              <a:pPr/>
              <a:t>‹#›</a:t>
            </a:fld>
            <a:endParaRPr lang="en-US"/>
          </a:p>
        </p:txBody>
      </p:sp>
    </p:spTree>
    <p:extLst>
      <p:ext uri="{BB962C8B-B14F-4D97-AF65-F5344CB8AC3E}">
        <p14:creationId xmlns:p14="http://schemas.microsoft.com/office/powerpoint/2010/main" val="1083446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C804BE-4CE1-4FE5-8D47-2C6FF29FB23D}" type="datetimeFigureOut">
              <a:rPr lang="en-US" smtClean="0"/>
              <a:pPr/>
              <a:t>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2C317-161A-4F50-BE1A-0EE92392044B}" type="slidenum">
              <a:rPr lang="en-US" smtClean="0"/>
              <a:pPr/>
              <a:t>‹#›</a:t>
            </a:fld>
            <a:endParaRPr lang="en-US"/>
          </a:p>
        </p:txBody>
      </p:sp>
    </p:spTree>
    <p:extLst>
      <p:ext uri="{BB962C8B-B14F-4D97-AF65-F5344CB8AC3E}">
        <p14:creationId xmlns:p14="http://schemas.microsoft.com/office/powerpoint/2010/main" val="379464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C804BE-4CE1-4FE5-8D47-2C6FF29FB23D}" type="datetimeFigureOut">
              <a:rPr lang="en-US" smtClean="0"/>
              <a:pPr/>
              <a:t>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2C317-161A-4F50-BE1A-0EE92392044B}" type="slidenum">
              <a:rPr lang="en-US" smtClean="0"/>
              <a:pPr/>
              <a:t>‹#›</a:t>
            </a:fld>
            <a:endParaRPr lang="en-US"/>
          </a:p>
        </p:txBody>
      </p:sp>
    </p:spTree>
    <p:extLst>
      <p:ext uri="{BB962C8B-B14F-4D97-AF65-F5344CB8AC3E}">
        <p14:creationId xmlns:p14="http://schemas.microsoft.com/office/powerpoint/2010/main" val="186741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C804BE-4CE1-4FE5-8D47-2C6FF29FB23D}" type="datetimeFigureOut">
              <a:rPr lang="en-US" smtClean="0"/>
              <a:pPr/>
              <a:t>11/6/2011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32C317-161A-4F50-BE1A-0EE92392044B}" type="slidenum">
              <a:rPr lang="en-US" smtClean="0"/>
              <a:pPr/>
              <a:t>‹#›</a:t>
            </a:fld>
            <a:endParaRPr lang="en-US"/>
          </a:p>
        </p:txBody>
      </p:sp>
    </p:spTree>
    <p:extLst>
      <p:ext uri="{BB962C8B-B14F-4D97-AF65-F5344CB8AC3E}">
        <p14:creationId xmlns:p14="http://schemas.microsoft.com/office/powerpoint/2010/main" val="3983558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C804BE-4CE1-4FE5-8D47-2C6FF29FB23D}" type="datetimeFigureOut">
              <a:rPr lang="en-US" smtClean="0"/>
              <a:pPr/>
              <a:t>11/6/2011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32C317-161A-4F50-BE1A-0EE92392044B}" type="slidenum">
              <a:rPr lang="en-US" smtClean="0"/>
              <a:pPr/>
              <a:t>‹#›</a:t>
            </a:fld>
            <a:endParaRPr lang="en-US"/>
          </a:p>
        </p:txBody>
      </p:sp>
    </p:spTree>
    <p:extLst>
      <p:ext uri="{BB962C8B-B14F-4D97-AF65-F5344CB8AC3E}">
        <p14:creationId xmlns:p14="http://schemas.microsoft.com/office/powerpoint/2010/main" val="3154613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C804BE-4CE1-4FE5-8D47-2C6FF29FB23D}" type="datetimeFigureOut">
              <a:rPr lang="en-US" smtClean="0"/>
              <a:pPr/>
              <a:t>11/6/2011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32C317-161A-4F50-BE1A-0EE92392044B}" type="slidenum">
              <a:rPr lang="en-US" smtClean="0"/>
              <a:pPr/>
              <a:t>‹#›</a:t>
            </a:fld>
            <a:endParaRPr lang="en-US"/>
          </a:p>
        </p:txBody>
      </p:sp>
    </p:spTree>
    <p:extLst>
      <p:ext uri="{BB962C8B-B14F-4D97-AF65-F5344CB8AC3E}">
        <p14:creationId xmlns:p14="http://schemas.microsoft.com/office/powerpoint/2010/main" val="3210297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804BE-4CE1-4FE5-8D47-2C6FF29FB23D}" type="datetimeFigureOut">
              <a:rPr lang="en-US" smtClean="0"/>
              <a:pPr/>
              <a:t>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2C317-161A-4F50-BE1A-0EE92392044B}" type="slidenum">
              <a:rPr lang="en-US" smtClean="0"/>
              <a:pPr/>
              <a:t>‹#›</a:t>
            </a:fld>
            <a:endParaRPr lang="en-US"/>
          </a:p>
        </p:txBody>
      </p:sp>
    </p:spTree>
    <p:extLst>
      <p:ext uri="{BB962C8B-B14F-4D97-AF65-F5344CB8AC3E}">
        <p14:creationId xmlns:p14="http://schemas.microsoft.com/office/powerpoint/2010/main" val="457546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804BE-4CE1-4FE5-8D47-2C6FF29FB23D}" type="datetimeFigureOut">
              <a:rPr lang="en-US" smtClean="0"/>
              <a:pPr/>
              <a:t>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2C317-161A-4F50-BE1A-0EE92392044B}" type="slidenum">
              <a:rPr lang="en-US" smtClean="0"/>
              <a:pPr/>
              <a:t>‹#›</a:t>
            </a:fld>
            <a:endParaRPr lang="en-US"/>
          </a:p>
        </p:txBody>
      </p:sp>
    </p:spTree>
    <p:extLst>
      <p:ext uri="{BB962C8B-B14F-4D97-AF65-F5344CB8AC3E}">
        <p14:creationId xmlns:p14="http://schemas.microsoft.com/office/powerpoint/2010/main" val="4071195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C804BE-4CE1-4FE5-8D47-2C6FF29FB23D}" type="datetimeFigureOut">
              <a:rPr lang="en-US" smtClean="0"/>
              <a:pPr/>
              <a:t>11/6/2011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32C317-161A-4F50-BE1A-0EE92392044B}" type="slidenum">
              <a:rPr lang="en-US" smtClean="0"/>
              <a:pPr/>
              <a:t>‹#›</a:t>
            </a:fld>
            <a:endParaRPr lang="en-US"/>
          </a:p>
        </p:txBody>
      </p:sp>
    </p:spTree>
    <p:extLst>
      <p:ext uri="{BB962C8B-B14F-4D97-AF65-F5344CB8AC3E}">
        <p14:creationId xmlns:p14="http://schemas.microsoft.com/office/powerpoint/2010/main" val="2749370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To Kill a Mockingbird</a:t>
            </a:r>
            <a:endParaRPr lang="en-US" i="1" dirty="0"/>
          </a:p>
        </p:txBody>
      </p:sp>
      <p:sp>
        <p:nvSpPr>
          <p:cNvPr id="3" name="Subtitle 2"/>
          <p:cNvSpPr>
            <a:spLocks noGrp="1"/>
          </p:cNvSpPr>
          <p:nvPr>
            <p:ph type="subTitle" idx="1"/>
          </p:nvPr>
        </p:nvSpPr>
        <p:spPr/>
        <p:txBody>
          <a:bodyPr/>
          <a:lstStyle/>
          <a:p>
            <a:r>
              <a:rPr lang="en-US" dirty="0" smtClean="0"/>
              <a:t>Study Guide Questions</a:t>
            </a:r>
            <a:endParaRPr lang="en-US" dirty="0"/>
          </a:p>
        </p:txBody>
      </p:sp>
    </p:spTree>
    <p:extLst>
      <p:ext uri="{BB962C8B-B14F-4D97-AF65-F5344CB8AC3E}">
        <p14:creationId xmlns:p14="http://schemas.microsoft.com/office/powerpoint/2010/main" val="2777903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dirty="0"/>
              <a:t>What did </a:t>
            </a:r>
            <a:r>
              <a:rPr lang="en-US" dirty="0" err="1"/>
              <a:t>Jem</a:t>
            </a:r>
            <a:r>
              <a:rPr lang="en-US" dirty="0"/>
              <a:t> and Scout get for Christmas? </a:t>
            </a:r>
          </a:p>
          <a:p>
            <a:pPr marL="514350" indent="-514350">
              <a:buFont typeface="+mj-lt"/>
              <a:buAutoNum type="arabicPeriod"/>
            </a:pPr>
            <a:r>
              <a:rPr lang="en-US" dirty="0" smtClean="0"/>
              <a:t>Describe </a:t>
            </a:r>
            <a:r>
              <a:rPr lang="en-US" dirty="0"/>
              <a:t>Aunt Alexandra and explain her negative feelings about Scout. How does Aunt Alexandra perpetuate (promote and continue) stereotypes? </a:t>
            </a:r>
          </a:p>
          <a:p>
            <a:pPr marL="514350" indent="-514350">
              <a:buFont typeface="+mj-lt"/>
              <a:buAutoNum type="arabicPeriod"/>
            </a:pPr>
            <a:r>
              <a:rPr lang="en-US" dirty="0"/>
              <a:t>Talking to Francis gave Scout what kind of sensation? </a:t>
            </a:r>
          </a:p>
          <a:p>
            <a:pPr marL="514350" indent="-514350">
              <a:buFont typeface="+mj-lt"/>
              <a:buAutoNum type="arabicPeriod"/>
            </a:pPr>
            <a:r>
              <a:rPr lang="en-US" dirty="0" smtClean="0"/>
              <a:t>Why </a:t>
            </a:r>
            <a:r>
              <a:rPr lang="en-US" dirty="0"/>
              <a:t>did Scout split her knuckle to the bone on Francis's front teeth? </a:t>
            </a:r>
          </a:p>
          <a:p>
            <a:pPr marL="514350" indent="-514350">
              <a:buFont typeface="+mj-lt"/>
              <a:buAutoNum type="arabicPeriod"/>
            </a:pPr>
            <a:r>
              <a:rPr lang="en-US" dirty="0" smtClean="0"/>
              <a:t>T/F </a:t>
            </a:r>
            <a:r>
              <a:rPr lang="en-US" dirty="0"/>
              <a:t>Uncle Jack gave Scout a spanking without hearing her side of the story. </a:t>
            </a:r>
          </a:p>
          <a:p>
            <a:pPr marL="514350" indent="-514350">
              <a:buFont typeface="+mj-lt"/>
              <a:buAutoNum type="arabicPeriod"/>
            </a:pPr>
            <a:r>
              <a:rPr lang="en-US" dirty="0" smtClean="0"/>
              <a:t>Did </a:t>
            </a:r>
            <a:r>
              <a:rPr lang="en-US" dirty="0"/>
              <a:t>Atticus knew Scout was eavesdropping when he spoke of the prejudice in </a:t>
            </a:r>
            <a:r>
              <a:rPr lang="en-US" dirty="0" err="1" smtClean="0"/>
              <a:t>Maycomb</a:t>
            </a:r>
            <a:r>
              <a:rPr lang="en-US" dirty="0"/>
              <a:t>?</a:t>
            </a:r>
            <a:r>
              <a:rPr lang="en-US" dirty="0" smtClean="0"/>
              <a:t> </a:t>
            </a:r>
          </a:p>
          <a:p>
            <a:pPr marL="514350" indent="-514350">
              <a:buFont typeface="+mj-lt"/>
              <a:buAutoNum type="arabicPeriod"/>
            </a:pPr>
            <a:r>
              <a:rPr lang="en-US" dirty="0" smtClean="0"/>
              <a:t>Explain </a:t>
            </a:r>
            <a:r>
              <a:rPr lang="en-US" dirty="0"/>
              <a:t>at least two examples that reveal Atticus's parenting skills. Hint: What is Atticus trying to teach his children, </a:t>
            </a:r>
            <a:r>
              <a:rPr lang="en-US" dirty="0" err="1"/>
              <a:t>Jem</a:t>
            </a:r>
            <a:r>
              <a:rPr lang="en-US" dirty="0"/>
              <a:t> and Scout? </a:t>
            </a:r>
          </a:p>
          <a:p>
            <a:pPr marL="514350" indent="-514350">
              <a:buFont typeface="+mj-lt"/>
              <a:buAutoNum type="arabicPeriod"/>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a:solidFill>
                  <a:schemeClr val="bg1">
                    <a:lumMod val="50000"/>
                  </a:schemeClr>
                </a:solidFill>
              </a:rPr>
              <a:t>9</a:t>
            </a:r>
          </a:p>
        </p:txBody>
      </p:sp>
    </p:spTree>
    <p:extLst>
      <p:ext uri="{BB962C8B-B14F-4D97-AF65-F5344CB8AC3E}">
        <p14:creationId xmlns:p14="http://schemas.microsoft.com/office/powerpoint/2010/main" val="2704540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dirty="0" smtClean="0"/>
              <a:t>Scout says that "Atticus was feeble" (weak). Do you think that this is her view as she tells the story or her view when she was younger? Does she still think this after the events recorded in this chapter? Why/Why not? </a:t>
            </a:r>
          </a:p>
          <a:p>
            <a:pPr marL="514350" indent="-514350">
              <a:buFont typeface="+mj-lt"/>
              <a:buAutoNum type="arabicPeriod"/>
            </a:pPr>
            <a:r>
              <a:rPr lang="en-US" dirty="0" smtClean="0"/>
              <a:t>In this chapter Atticus tells his children that "it's a sin to kill a mockingbird". What reason does he give for saying this? </a:t>
            </a:r>
          </a:p>
          <a:p>
            <a:pPr marL="514350" indent="-514350">
              <a:buFont typeface="+mj-lt"/>
              <a:buAutoNum type="arabicPeriod"/>
            </a:pPr>
            <a:r>
              <a:rPr lang="en-US" dirty="0" smtClean="0"/>
              <a:t>What does the shooting of Tim Johnson reveal about Heck Tate and Atticus? How does Atticus feel about how well he can shoot? </a:t>
            </a:r>
          </a:p>
          <a:p>
            <a:pPr marL="514350" indent="-514350">
              <a:buFont typeface="+mj-lt"/>
              <a:buAutoNum type="arabicPeriod"/>
            </a:pPr>
            <a:r>
              <a:rPr lang="en-US" dirty="0" err="1" smtClean="0"/>
              <a:t>Jem</a:t>
            </a:r>
            <a:r>
              <a:rPr lang="en-US" dirty="0" smtClean="0"/>
              <a:t> and Scout have different views about telling people at school how well Atticus can shoot. Explain this difference. Which view is closer to your own? </a:t>
            </a:r>
          </a:p>
          <a:p>
            <a:pPr marL="514350" indent="-514350">
              <a:buFont typeface="+mj-lt"/>
              <a:buAutoNum type="arabicPeriod"/>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10</a:t>
            </a:r>
            <a:endParaRPr lang="en-US" dirty="0">
              <a:solidFill>
                <a:schemeClr val="bg1">
                  <a:lumMod val="50000"/>
                </a:schemeClr>
              </a:solidFill>
            </a:endParaRPr>
          </a:p>
        </p:txBody>
      </p:sp>
    </p:spTree>
    <p:extLst>
      <p:ext uri="{BB962C8B-B14F-4D97-AF65-F5344CB8AC3E}">
        <p14:creationId xmlns:p14="http://schemas.microsoft.com/office/powerpoint/2010/main" val="599402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How does Atticus advise </a:t>
            </a:r>
            <a:r>
              <a:rPr lang="en-US" dirty="0" err="1" smtClean="0"/>
              <a:t>Jem</a:t>
            </a:r>
            <a:r>
              <a:rPr lang="en-US" dirty="0" smtClean="0"/>
              <a:t> to react to Mrs. Dubose's taunts? </a:t>
            </a:r>
          </a:p>
          <a:p>
            <a:pPr marL="514350" indent="-514350">
              <a:buFont typeface="+mj-lt"/>
              <a:buAutoNum type="arabicPeriod"/>
            </a:pPr>
            <a:r>
              <a:rPr lang="en-US" dirty="0" smtClean="0"/>
              <a:t>What request does Mrs. Dubose make of </a:t>
            </a:r>
            <a:r>
              <a:rPr lang="en-US" dirty="0" err="1" smtClean="0"/>
              <a:t>Jem</a:t>
            </a:r>
            <a:r>
              <a:rPr lang="en-US" dirty="0" smtClean="0"/>
              <a:t>? What does Mrs. Dubose gain from this "punishment" to </a:t>
            </a:r>
            <a:r>
              <a:rPr lang="en-US" dirty="0" err="1" smtClean="0"/>
              <a:t>Jem</a:t>
            </a:r>
            <a:r>
              <a:rPr lang="en-US" dirty="0" smtClean="0"/>
              <a:t>? What does </a:t>
            </a:r>
            <a:r>
              <a:rPr lang="en-US" dirty="0" err="1" smtClean="0"/>
              <a:t>Jem</a:t>
            </a:r>
            <a:r>
              <a:rPr lang="en-US" dirty="0" smtClean="0"/>
              <a:t> gain? </a:t>
            </a:r>
          </a:p>
          <a:p>
            <a:pPr marL="514350" indent="-514350">
              <a:buFont typeface="+mj-lt"/>
              <a:buAutoNum type="arabicPeriod"/>
            </a:pPr>
            <a:r>
              <a:rPr lang="en-US" dirty="0" smtClean="0"/>
              <a:t>What does Atticus teach </a:t>
            </a:r>
            <a:r>
              <a:rPr lang="en-US" dirty="0" err="1" smtClean="0"/>
              <a:t>Jem</a:t>
            </a:r>
            <a:r>
              <a:rPr lang="en-US" dirty="0" smtClean="0"/>
              <a:t> and Scout the true courage of Mrs. Dubose?</a:t>
            </a:r>
            <a:br>
              <a:rPr lang="en-US" dirty="0" smtClean="0"/>
            </a:br>
            <a:endParaRPr lang="en-US" dirty="0" smtClean="0"/>
          </a:p>
          <a:p>
            <a:pPr marL="514350" indent="-514350">
              <a:buFont typeface="+mj-lt"/>
              <a:buAutoNum type="arabicPeriod"/>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11</a:t>
            </a:r>
            <a:endParaRPr lang="en-US" dirty="0">
              <a:solidFill>
                <a:schemeClr val="bg1">
                  <a:lumMod val="50000"/>
                </a:schemeClr>
              </a:solidFill>
            </a:endParaRPr>
          </a:p>
        </p:txBody>
      </p:sp>
    </p:spTree>
    <p:extLst>
      <p:ext uri="{BB962C8B-B14F-4D97-AF65-F5344CB8AC3E}">
        <p14:creationId xmlns:p14="http://schemas.microsoft.com/office/powerpoint/2010/main" val="599402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514350" indent="-514350" fontAlgn="base">
              <a:buFont typeface="+mj-lt"/>
              <a:buAutoNum type="arabicPeriod"/>
            </a:pPr>
            <a:r>
              <a:rPr lang="en-US" dirty="0" smtClean="0"/>
              <a:t>What </a:t>
            </a:r>
            <a:r>
              <a:rPr lang="en-US" dirty="0"/>
              <a:t>does the political cartoon of Atticus chained to a desk and wearing short pants mean to </a:t>
            </a:r>
            <a:r>
              <a:rPr lang="en-US" dirty="0" err="1"/>
              <a:t>Jem</a:t>
            </a:r>
            <a:r>
              <a:rPr lang="en-US" dirty="0"/>
              <a:t>?</a:t>
            </a:r>
          </a:p>
          <a:p>
            <a:pPr marL="514350" indent="-514350" fontAlgn="base">
              <a:buFont typeface="+mj-lt"/>
              <a:buAutoNum type="arabicPeriod"/>
            </a:pPr>
            <a:r>
              <a:rPr lang="en-US" dirty="0" smtClean="0"/>
              <a:t>Why </a:t>
            </a:r>
            <a:r>
              <a:rPr lang="en-US" dirty="0"/>
              <a:t>should one not tell all one knows—according to Calpurnia?</a:t>
            </a:r>
          </a:p>
          <a:p>
            <a:pPr marL="514350" indent="-514350" fontAlgn="base">
              <a:buFont typeface="+mj-lt"/>
              <a:buAutoNum type="arabicPeriod"/>
            </a:pPr>
            <a:r>
              <a:rPr lang="en-US" dirty="0" smtClean="0"/>
              <a:t>Why </a:t>
            </a:r>
            <a:r>
              <a:rPr lang="en-US" dirty="0"/>
              <a:t>are hymnals not used in the First Purchase A.M.E. Zion Church?</a:t>
            </a:r>
          </a:p>
          <a:p>
            <a:pPr marL="514350" indent="-514350" fontAlgn="base">
              <a:buFont typeface="+mj-lt"/>
              <a:buAutoNum type="arabicPeriod"/>
            </a:pPr>
            <a:r>
              <a:rPr lang="en-US" dirty="0" smtClean="0"/>
              <a:t>How </a:t>
            </a:r>
            <a:r>
              <a:rPr lang="en-US" dirty="0"/>
              <a:t>is </a:t>
            </a:r>
            <a:r>
              <a:rPr lang="en-US" dirty="0" err="1"/>
              <a:t>Zeebo</a:t>
            </a:r>
            <a:r>
              <a:rPr lang="en-US" dirty="0"/>
              <a:t> related to </a:t>
            </a:r>
            <a:r>
              <a:rPr lang="en-US" dirty="0" smtClean="0"/>
              <a:t>Calpurnia?</a:t>
            </a:r>
          </a:p>
          <a:p>
            <a:pPr marL="514350" indent="-514350" fontAlgn="base">
              <a:buFont typeface="+mj-lt"/>
              <a:buAutoNum type="arabicPeriod"/>
            </a:pPr>
            <a:r>
              <a:rPr lang="en-US" dirty="0" smtClean="0"/>
              <a:t>Explain </a:t>
            </a:r>
            <a:r>
              <a:rPr lang="en-US" dirty="0"/>
              <a:t>why Calpurnia speaks differently in the Finch household, and among her neighbors at church. </a:t>
            </a:r>
            <a:r>
              <a:rPr lang="en-US" dirty="0" smtClean="0"/>
              <a:t/>
            </a:r>
            <a:br>
              <a:rPr lang="en-US" dirty="0" smtClean="0"/>
            </a:br>
            <a:endParaRPr lang="en-US" dirty="0" smtClean="0"/>
          </a:p>
          <a:p>
            <a:pPr marL="514350" indent="-514350">
              <a:buFont typeface="+mj-lt"/>
              <a:buAutoNum type="arabicPeriod"/>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smtClean="0">
                <a:solidFill>
                  <a:schemeClr val="bg1">
                    <a:lumMod val="50000"/>
                  </a:schemeClr>
                </a:solidFill>
              </a:rPr>
              <a:t>12</a:t>
            </a:r>
            <a:endParaRPr lang="en-US" dirty="0">
              <a:solidFill>
                <a:schemeClr val="bg1">
                  <a:lumMod val="50000"/>
                </a:schemeClr>
              </a:solidFill>
            </a:endParaRPr>
          </a:p>
        </p:txBody>
      </p:sp>
    </p:spTree>
    <p:extLst>
      <p:ext uri="{BB962C8B-B14F-4D97-AF65-F5344CB8AC3E}">
        <p14:creationId xmlns:p14="http://schemas.microsoft.com/office/powerpoint/2010/main" val="3275569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lvl="0" indent="-514350">
              <a:buFont typeface="+mj-lt"/>
              <a:buAutoNum type="arabicPeriod"/>
            </a:pPr>
            <a:r>
              <a:rPr lang="en-US" dirty="0" smtClean="0"/>
              <a:t>Why </a:t>
            </a:r>
            <a:r>
              <a:rPr lang="en-US" dirty="0"/>
              <a:t>does Aunt Alexandra come to stay with Atticus and his family? </a:t>
            </a:r>
            <a:endParaRPr lang="en-US" dirty="0" smtClean="0"/>
          </a:p>
          <a:p>
            <a:pPr marL="514350" lvl="0" indent="-514350">
              <a:buFont typeface="+mj-lt"/>
              <a:buAutoNum type="arabicPeriod"/>
            </a:pPr>
            <a:r>
              <a:rPr lang="en-US" dirty="0" smtClean="0"/>
              <a:t>How </a:t>
            </a:r>
            <a:r>
              <a:rPr lang="en-US" dirty="0"/>
              <a:t>does Aunt Alexandra involve herself in </a:t>
            </a:r>
            <a:r>
              <a:rPr lang="en-US" dirty="0" err="1"/>
              <a:t>Maycomb's</a:t>
            </a:r>
            <a:r>
              <a:rPr lang="en-US" dirty="0"/>
              <a:t> social life?</a:t>
            </a:r>
          </a:p>
          <a:p>
            <a:pPr marL="514350" lvl="0" indent="-514350">
              <a:buFont typeface="+mj-lt"/>
              <a:buAutoNum type="arabicPeriod"/>
            </a:pPr>
            <a:r>
              <a:rPr lang="en-US" dirty="0" smtClean="0"/>
              <a:t>What are Aunt </a:t>
            </a:r>
            <a:r>
              <a:rPr lang="en-US" dirty="0"/>
              <a:t>Alexandra's ideas about breeding and family. </a:t>
            </a:r>
            <a:endParaRPr lang="en-US" dirty="0" smtClean="0"/>
          </a:p>
          <a:p>
            <a:pPr marL="514350" indent="-514350">
              <a:buFont typeface="+mj-lt"/>
              <a:buAutoNum type="arabicPeriod"/>
            </a:pPr>
            <a:r>
              <a:rPr lang="en-US" dirty="0" smtClean="0"/>
              <a:t>How does Scout react when Atticus tells them about “breeding and family”?</a:t>
            </a:r>
            <a:endParaRPr lang="en-US" dirty="0" smtClean="0"/>
          </a:p>
          <a:p>
            <a:pPr marL="0" indent="0">
              <a:buNone/>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smtClean="0">
                <a:solidFill>
                  <a:schemeClr val="bg1">
                    <a:lumMod val="50000"/>
                  </a:schemeClr>
                </a:solidFill>
              </a:rPr>
              <a:t>13</a:t>
            </a:r>
            <a:endParaRPr lang="en-US" dirty="0">
              <a:solidFill>
                <a:schemeClr val="bg1">
                  <a:lumMod val="50000"/>
                </a:schemeClr>
              </a:solidFill>
            </a:endParaRPr>
          </a:p>
        </p:txBody>
      </p:sp>
    </p:spTree>
    <p:extLst>
      <p:ext uri="{BB962C8B-B14F-4D97-AF65-F5344CB8AC3E}">
        <p14:creationId xmlns:p14="http://schemas.microsoft.com/office/powerpoint/2010/main" val="3599100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smtClean="0"/>
              <a:t>How </a:t>
            </a:r>
            <a:r>
              <a:rPr lang="en-US" dirty="0"/>
              <a:t>did Atticus explain what rape is to Scout?</a:t>
            </a:r>
          </a:p>
          <a:p>
            <a:pPr marL="514350" indent="-514350">
              <a:buFont typeface="+mj-lt"/>
              <a:buAutoNum type="arabicPeriod"/>
            </a:pPr>
            <a:r>
              <a:rPr lang="en-US" dirty="0" smtClean="0"/>
              <a:t>How </a:t>
            </a:r>
            <a:r>
              <a:rPr lang="en-US" dirty="0"/>
              <a:t>does Aunt Alexandra feel about Calpurnia? What is Atticus’ answer?</a:t>
            </a:r>
          </a:p>
          <a:p>
            <a:pPr marL="514350" indent="-514350">
              <a:buFont typeface="+mj-lt"/>
              <a:buAutoNum type="arabicPeriod"/>
            </a:pPr>
            <a:r>
              <a:rPr lang="en-US" dirty="0" smtClean="0"/>
              <a:t>What </a:t>
            </a:r>
            <a:r>
              <a:rPr lang="en-US" dirty="0"/>
              <a:t>did </a:t>
            </a:r>
            <a:r>
              <a:rPr lang="en-US" dirty="0" err="1"/>
              <a:t>Jem</a:t>
            </a:r>
            <a:r>
              <a:rPr lang="en-US" dirty="0"/>
              <a:t> say he would do if Scout bothered Aunt Alexandra? How did she react?</a:t>
            </a:r>
          </a:p>
          <a:p>
            <a:pPr marL="514350" indent="-514350">
              <a:buFont typeface="+mj-lt"/>
              <a:buAutoNum type="arabicPeriod"/>
            </a:pPr>
            <a:r>
              <a:rPr lang="en-US" dirty="0" smtClean="0"/>
              <a:t>What </a:t>
            </a:r>
            <a:r>
              <a:rPr lang="en-US" dirty="0"/>
              <a:t>did Scout think was under her bed? What was it?</a:t>
            </a:r>
          </a:p>
          <a:p>
            <a:pPr marL="514350" indent="-514350">
              <a:buFont typeface="+mj-lt"/>
              <a:buAutoNum type="arabicPeriod"/>
            </a:pPr>
            <a:r>
              <a:rPr lang="en-US" dirty="0" smtClean="0"/>
              <a:t>Why </a:t>
            </a:r>
            <a:r>
              <a:rPr lang="en-US" dirty="0"/>
              <a:t>is </a:t>
            </a:r>
            <a:r>
              <a:rPr lang="en-US" dirty="0" err="1"/>
              <a:t>Jem</a:t>
            </a:r>
            <a:r>
              <a:rPr lang="en-US" dirty="0"/>
              <a:t> considered a "traitor"?</a:t>
            </a:r>
          </a:p>
          <a:p>
            <a:pPr marL="0" indent="0">
              <a:buNone/>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smtClean="0">
                <a:solidFill>
                  <a:schemeClr val="bg1">
                    <a:lumMod val="50000"/>
                  </a:schemeClr>
                </a:solidFill>
              </a:rPr>
              <a:t>14</a:t>
            </a:r>
            <a:endParaRPr lang="en-US" dirty="0">
              <a:solidFill>
                <a:schemeClr val="bg1">
                  <a:lumMod val="50000"/>
                </a:schemeClr>
              </a:solidFill>
            </a:endParaRPr>
          </a:p>
        </p:txBody>
      </p:sp>
    </p:spTree>
    <p:extLst>
      <p:ext uri="{BB962C8B-B14F-4D97-AF65-F5344CB8AC3E}">
        <p14:creationId xmlns:p14="http://schemas.microsoft.com/office/powerpoint/2010/main" val="3599100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Why </a:t>
            </a:r>
            <a:r>
              <a:rPr lang="en-US" dirty="0"/>
              <a:t>was Heck worried about the "Old </a:t>
            </a:r>
            <a:r>
              <a:rPr lang="en-US" dirty="0" err="1"/>
              <a:t>Sarum</a:t>
            </a:r>
            <a:r>
              <a:rPr lang="en-US" dirty="0"/>
              <a:t>" bunch?</a:t>
            </a:r>
          </a:p>
          <a:p>
            <a:pPr marL="514350" indent="-514350">
              <a:buFont typeface="+mj-lt"/>
              <a:buAutoNum type="arabicPeriod"/>
            </a:pPr>
            <a:r>
              <a:rPr lang="en-US" dirty="0" smtClean="0"/>
              <a:t>What </a:t>
            </a:r>
            <a:r>
              <a:rPr lang="en-US" dirty="0"/>
              <a:t>does Atticus say about the Ku Klux Klan?</a:t>
            </a:r>
          </a:p>
          <a:p>
            <a:pPr marL="514350" indent="-514350">
              <a:buFont typeface="+mj-lt"/>
              <a:buAutoNum type="arabicPeriod"/>
            </a:pPr>
            <a:r>
              <a:rPr lang="en-US" dirty="0" smtClean="0"/>
              <a:t>What </a:t>
            </a:r>
            <a:r>
              <a:rPr lang="en-US" dirty="0"/>
              <a:t>did Atticus do after supper that the children thought was interesting?</a:t>
            </a:r>
          </a:p>
          <a:p>
            <a:pPr marL="514350" indent="-514350">
              <a:buFont typeface="+mj-lt"/>
              <a:buAutoNum type="arabicPeriod"/>
            </a:pPr>
            <a:r>
              <a:rPr lang="en-US" dirty="0" smtClean="0"/>
              <a:t>What </a:t>
            </a:r>
            <a:r>
              <a:rPr lang="en-US" dirty="0"/>
              <a:t>did they do after Aunt Alexandra went to sleep?</a:t>
            </a:r>
          </a:p>
          <a:p>
            <a:pPr marL="514350" indent="-514350">
              <a:buFont typeface="+mj-lt"/>
              <a:buAutoNum type="arabicPeriod"/>
            </a:pPr>
            <a:r>
              <a:rPr lang="en-US" dirty="0" smtClean="0"/>
              <a:t>What </a:t>
            </a:r>
            <a:r>
              <a:rPr lang="en-US" dirty="0"/>
              <a:t>does Scout do when she sees the group of men at the jail with Atticus?</a:t>
            </a:r>
          </a:p>
          <a:p>
            <a:pPr marL="514350" indent="-514350">
              <a:buFont typeface="+mj-lt"/>
              <a:buAutoNum type="arabicPeriod"/>
            </a:pPr>
            <a:r>
              <a:rPr lang="en-US" dirty="0" smtClean="0"/>
              <a:t>Who </a:t>
            </a:r>
            <a:r>
              <a:rPr lang="en-US" dirty="0"/>
              <a:t>does Scout see in the crowd?</a:t>
            </a:r>
          </a:p>
          <a:p>
            <a:pPr marL="514350" indent="-514350">
              <a:buFont typeface="+mj-lt"/>
              <a:buAutoNum type="arabicPeriod"/>
            </a:pPr>
            <a:r>
              <a:rPr lang="en-US" dirty="0" smtClean="0"/>
              <a:t>What </a:t>
            </a:r>
            <a:r>
              <a:rPr lang="en-US" dirty="0"/>
              <a:t>happens to make the men leave?</a:t>
            </a:r>
          </a:p>
          <a:p>
            <a:pPr marL="0" indent="0">
              <a:buNone/>
            </a:pPr>
            <a:r>
              <a:rPr lang="en-US" dirty="0" smtClean="0"/>
              <a:t/>
            </a:r>
            <a:br>
              <a:rPr lang="en-US" dirty="0" smtClean="0"/>
            </a:br>
            <a:endParaRPr lang="en-US" dirty="0" smtClean="0"/>
          </a:p>
          <a:p>
            <a:pPr marL="514350" indent="-514350">
              <a:buFont typeface="+mj-lt"/>
              <a:buAutoNum type="arabicPeriod"/>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smtClean="0">
                <a:solidFill>
                  <a:schemeClr val="bg1">
                    <a:lumMod val="50000"/>
                  </a:schemeClr>
                </a:solidFill>
              </a:rPr>
              <a:t>15</a:t>
            </a:r>
            <a:endParaRPr lang="en-US" dirty="0">
              <a:solidFill>
                <a:schemeClr val="bg1">
                  <a:lumMod val="50000"/>
                </a:schemeClr>
              </a:solidFill>
            </a:endParaRPr>
          </a:p>
        </p:txBody>
      </p:sp>
    </p:spTree>
    <p:extLst>
      <p:ext uri="{BB962C8B-B14F-4D97-AF65-F5344CB8AC3E}">
        <p14:creationId xmlns:p14="http://schemas.microsoft.com/office/powerpoint/2010/main" val="3599100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How </a:t>
            </a:r>
            <a:r>
              <a:rPr lang="en-US" dirty="0"/>
              <a:t>did Atticus feel about the children showing up the night before?</a:t>
            </a:r>
          </a:p>
          <a:p>
            <a:pPr marL="514350" indent="-514350">
              <a:buFont typeface="+mj-lt"/>
              <a:buAutoNum type="arabicPeriod"/>
            </a:pPr>
            <a:r>
              <a:rPr lang="en-US" dirty="0" smtClean="0"/>
              <a:t>What </a:t>
            </a:r>
            <a:r>
              <a:rPr lang="en-US" dirty="0"/>
              <a:t>does Aunt Alexandra tell Atticus not to do in front of Calpurnia?</a:t>
            </a:r>
          </a:p>
          <a:p>
            <a:pPr marL="514350" indent="-514350">
              <a:buFont typeface="+mj-lt"/>
              <a:buAutoNum type="arabicPeriod"/>
            </a:pPr>
            <a:r>
              <a:rPr lang="en-US" dirty="0" smtClean="0"/>
              <a:t>Who </a:t>
            </a:r>
            <a:r>
              <a:rPr lang="en-US" dirty="0"/>
              <a:t>is </a:t>
            </a:r>
            <a:r>
              <a:rPr lang="en-US" dirty="0" err="1"/>
              <a:t>Dolphus</a:t>
            </a:r>
            <a:r>
              <a:rPr lang="en-US" dirty="0"/>
              <a:t> Raymond?</a:t>
            </a:r>
          </a:p>
          <a:p>
            <a:pPr marL="514350" indent="-514350">
              <a:buFont typeface="+mj-lt"/>
              <a:buAutoNum type="arabicPeriod"/>
            </a:pPr>
            <a:r>
              <a:rPr lang="en-US" dirty="0" smtClean="0"/>
              <a:t>What </a:t>
            </a:r>
            <a:r>
              <a:rPr lang="en-US" dirty="0"/>
              <a:t>does Scout find out about Atticus’ defending Tom Robinson?</a:t>
            </a:r>
          </a:p>
          <a:p>
            <a:pPr marL="514350" indent="-514350">
              <a:buFont typeface="+mj-lt"/>
              <a:buAutoNum type="arabicPeriod"/>
            </a:pPr>
            <a:r>
              <a:rPr lang="en-US" dirty="0" smtClean="0"/>
              <a:t>Where </a:t>
            </a:r>
            <a:r>
              <a:rPr lang="en-US" dirty="0"/>
              <a:t>do the children sit in the courtroom?</a:t>
            </a:r>
          </a:p>
          <a:p>
            <a:pPr marL="514350" indent="-514350">
              <a:buFont typeface="+mj-lt"/>
              <a:buAutoNum type="arabicPeriod"/>
            </a:pPr>
            <a:r>
              <a:rPr lang="en-US" dirty="0" smtClean="0"/>
              <a:t>Why </a:t>
            </a:r>
            <a:r>
              <a:rPr lang="en-US" dirty="0"/>
              <a:t>do the black people give up their seats for the children?</a:t>
            </a:r>
          </a:p>
          <a:p>
            <a:pPr marL="0" indent="0">
              <a:buNone/>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smtClean="0">
                <a:solidFill>
                  <a:schemeClr val="bg1">
                    <a:lumMod val="50000"/>
                  </a:schemeClr>
                </a:solidFill>
              </a:rPr>
              <a:t>16</a:t>
            </a:r>
            <a:endParaRPr lang="en-US" dirty="0">
              <a:solidFill>
                <a:schemeClr val="bg1">
                  <a:lumMod val="50000"/>
                </a:schemeClr>
              </a:solidFill>
            </a:endParaRPr>
          </a:p>
        </p:txBody>
      </p:sp>
    </p:spTree>
    <p:extLst>
      <p:ext uri="{BB962C8B-B14F-4D97-AF65-F5344CB8AC3E}">
        <p14:creationId xmlns:p14="http://schemas.microsoft.com/office/powerpoint/2010/main" val="2954453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a:pPr>
            <a:r>
              <a:rPr lang="en-US" dirty="0"/>
              <a:t>Who testified first?</a:t>
            </a:r>
          </a:p>
          <a:p>
            <a:pPr marL="514350" indent="-514350">
              <a:buFont typeface="+mj-lt"/>
              <a:buAutoNum type="arabicPeriod"/>
            </a:pPr>
            <a:r>
              <a:rPr lang="en-US" dirty="0" smtClean="0"/>
              <a:t>How </a:t>
            </a:r>
            <a:r>
              <a:rPr lang="en-US" dirty="0"/>
              <a:t>did he describe </a:t>
            </a:r>
            <a:r>
              <a:rPr lang="en-US" dirty="0" err="1"/>
              <a:t>Mayella’s</a:t>
            </a:r>
            <a:r>
              <a:rPr lang="en-US" dirty="0"/>
              <a:t> injuries?</a:t>
            </a:r>
          </a:p>
          <a:p>
            <a:pPr marL="514350" indent="-514350">
              <a:buFont typeface="+mj-lt"/>
              <a:buAutoNum type="arabicPeriod"/>
            </a:pPr>
            <a:r>
              <a:rPr lang="en-US" dirty="0" smtClean="0"/>
              <a:t>How </a:t>
            </a:r>
            <a:r>
              <a:rPr lang="en-US" dirty="0"/>
              <a:t>and where did the </a:t>
            </a:r>
            <a:r>
              <a:rPr lang="en-US" dirty="0" err="1"/>
              <a:t>Ewell’s</a:t>
            </a:r>
            <a:r>
              <a:rPr lang="en-US" dirty="0"/>
              <a:t> live?</a:t>
            </a:r>
          </a:p>
          <a:p>
            <a:pPr marL="514350" indent="-514350">
              <a:buFont typeface="+mj-lt"/>
              <a:buAutoNum type="arabicPeriod"/>
            </a:pPr>
            <a:r>
              <a:rPr lang="en-US" dirty="0" smtClean="0"/>
              <a:t>Why </a:t>
            </a:r>
            <a:r>
              <a:rPr lang="en-US" dirty="0"/>
              <a:t>did Atticus ask Bob </a:t>
            </a:r>
            <a:r>
              <a:rPr lang="en-US" dirty="0" err="1"/>
              <a:t>Ewell</a:t>
            </a:r>
            <a:r>
              <a:rPr lang="en-US" dirty="0"/>
              <a:t> to write his name?</a:t>
            </a:r>
          </a:p>
          <a:p>
            <a:pPr marL="0" indent="0">
              <a:buNone/>
            </a:pPr>
            <a:endParaRPr lang="en-US" dirty="0" smtClean="0"/>
          </a:p>
          <a:p>
            <a:pPr marL="514350" indent="-514350">
              <a:buFont typeface="+mj-lt"/>
              <a:buAutoNum type="arabicPeriod"/>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smtClean="0">
                <a:solidFill>
                  <a:schemeClr val="bg1">
                    <a:lumMod val="50000"/>
                  </a:schemeClr>
                </a:solidFill>
              </a:rPr>
              <a:t>17</a:t>
            </a:r>
            <a:endParaRPr lang="en-US" dirty="0">
              <a:solidFill>
                <a:schemeClr val="bg1">
                  <a:lumMod val="50000"/>
                </a:schemeClr>
              </a:solidFill>
            </a:endParaRPr>
          </a:p>
        </p:txBody>
      </p:sp>
    </p:spTree>
    <p:extLst>
      <p:ext uri="{BB962C8B-B14F-4D97-AF65-F5344CB8AC3E}">
        <p14:creationId xmlns:p14="http://schemas.microsoft.com/office/powerpoint/2010/main" val="2954453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a:t>Who is </a:t>
            </a:r>
            <a:r>
              <a:rPr lang="en-US" dirty="0" err="1"/>
              <a:t>Mayella</a:t>
            </a:r>
            <a:r>
              <a:rPr lang="en-US" dirty="0"/>
              <a:t> afraid of?</a:t>
            </a:r>
          </a:p>
          <a:p>
            <a:pPr marL="514350" indent="-514350">
              <a:buFont typeface="+mj-lt"/>
              <a:buAutoNum type="arabicPeriod"/>
            </a:pPr>
            <a:r>
              <a:rPr lang="en-US" dirty="0" smtClean="0"/>
              <a:t>Why </a:t>
            </a:r>
            <a:r>
              <a:rPr lang="en-US" dirty="0"/>
              <a:t>did </a:t>
            </a:r>
            <a:r>
              <a:rPr lang="en-US" dirty="0" err="1"/>
              <a:t>Mayella</a:t>
            </a:r>
            <a:r>
              <a:rPr lang="en-US" dirty="0"/>
              <a:t> think Atticus was mocking her?</a:t>
            </a:r>
          </a:p>
          <a:p>
            <a:pPr marL="514350" indent="-514350">
              <a:buFont typeface="+mj-lt"/>
              <a:buAutoNum type="arabicPeriod"/>
            </a:pPr>
            <a:r>
              <a:rPr lang="en-US" dirty="0" smtClean="0"/>
              <a:t>How </a:t>
            </a:r>
            <a:r>
              <a:rPr lang="en-US" dirty="0"/>
              <a:t>does </a:t>
            </a:r>
            <a:r>
              <a:rPr lang="en-US" dirty="0" err="1"/>
              <a:t>Mayella</a:t>
            </a:r>
            <a:r>
              <a:rPr lang="en-US" dirty="0"/>
              <a:t> feel about her father?</a:t>
            </a:r>
          </a:p>
          <a:p>
            <a:pPr marL="514350" indent="-514350">
              <a:buFont typeface="+mj-lt"/>
              <a:buAutoNum type="arabicPeriod"/>
            </a:pPr>
            <a:r>
              <a:rPr lang="en-US" dirty="0" smtClean="0"/>
              <a:t>Why </a:t>
            </a:r>
            <a:r>
              <a:rPr lang="en-US" dirty="0"/>
              <a:t>did </a:t>
            </a:r>
            <a:r>
              <a:rPr lang="en-US" dirty="0" err="1"/>
              <a:t>Mayella</a:t>
            </a:r>
            <a:r>
              <a:rPr lang="en-US" dirty="0"/>
              <a:t> ask Tom to come inside the fence?</a:t>
            </a:r>
          </a:p>
          <a:p>
            <a:pPr marL="514350" indent="-514350">
              <a:buFont typeface="+mj-lt"/>
              <a:buAutoNum type="arabicPeriod"/>
            </a:pPr>
            <a:r>
              <a:rPr lang="en-US" dirty="0" smtClean="0"/>
              <a:t>What </a:t>
            </a:r>
            <a:r>
              <a:rPr lang="en-US" dirty="0"/>
              <a:t>is wrong with Tom Robinson?</a:t>
            </a:r>
          </a:p>
          <a:p>
            <a:pPr marL="514350" indent="-514350">
              <a:buFont typeface="+mj-lt"/>
              <a:buAutoNum type="arabicPeriod"/>
            </a:pPr>
            <a:r>
              <a:rPr lang="en-US" dirty="0" smtClean="0"/>
              <a:t>How </a:t>
            </a:r>
            <a:r>
              <a:rPr lang="en-US" dirty="0"/>
              <a:t>did </a:t>
            </a:r>
            <a:r>
              <a:rPr lang="en-US" dirty="0" err="1"/>
              <a:t>Mayella</a:t>
            </a:r>
            <a:r>
              <a:rPr lang="en-US" dirty="0"/>
              <a:t> finally react to Atticus’ questioning?</a:t>
            </a:r>
          </a:p>
          <a:p>
            <a:pPr marL="514350" indent="-514350">
              <a:buFont typeface="+mj-lt"/>
              <a:buAutoNum type="arabicPeriod"/>
            </a:pPr>
            <a:r>
              <a:rPr lang="en-US" dirty="0" smtClean="0"/>
              <a:t>How </a:t>
            </a:r>
            <a:r>
              <a:rPr lang="en-US" dirty="0"/>
              <a:t>many witnesses did Atticus have?</a:t>
            </a:r>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smtClean="0">
                <a:solidFill>
                  <a:schemeClr val="bg1">
                    <a:lumMod val="50000"/>
                  </a:schemeClr>
                </a:solidFill>
              </a:rPr>
              <a:t>18</a:t>
            </a:r>
            <a:endParaRPr lang="en-US" dirty="0">
              <a:solidFill>
                <a:schemeClr val="bg1">
                  <a:lumMod val="50000"/>
                </a:schemeClr>
              </a:solidFill>
            </a:endParaRPr>
          </a:p>
        </p:txBody>
      </p:sp>
    </p:spTree>
    <p:extLst>
      <p:ext uri="{BB962C8B-B14F-4D97-AF65-F5344CB8AC3E}">
        <p14:creationId xmlns:p14="http://schemas.microsoft.com/office/powerpoint/2010/main" val="4202938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27237"/>
            <a:ext cx="8229600" cy="4525963"/>
          </a:xfrm>
        </p:spPr>
        <p:txBody>
          <a:bodyPr>
            <a:normAutofit fontScale="70000" lnSpcReduction="20000"/>
          </a:bodyPr>
          <a:lstStyle/>
          <a:p>
            <a:pPr marL="514350" indent="-514350">
              <a:buFont typeface="+mj-lt"/>
              <a:buAutoNum type="arabicPeriod"/>
            </a:pPr>
            <a:r>
              <a:rPr lang="en-US" dirty="0" smtClean="0"/>
              <a:t>What </a:t>
            </a:r>
            <a:r>
              <a:rPr lang="en-US" dirty="0"/>
              <a:t>was the name of Simon's homestead?</a:t>
            </a:r>
          </a:p>
          <a:p>
            <a:pPr marL="514350" indent="-514350">
              <a:buFont typeface="+mj-lt"/>
              <a:buAutoNum type="arabicPeriod"/>
            </a:pPr>
            <a:r>
              <a:rPr lang="en-US" dirty="0" smtClean="0"/>
              <a:t>When </a:t>
            </a:r>
            <a:r>
              <a:rPr lang="en-US" dirty="0"/>
              <a:t>Atticus went to Montgomery to read law, what tradition was broken?</a:t>
            </a:r>
          </a:p>
          <a:p>
            <a:pPr marL="514350" indent="-514350">
              <a:buFont typeface="+mj-lt"/>
              <a:buAutoNum type="arabicPeriod"/>
            </a:pPr>
            <a:r>
              <a:rPr lang="en-US" dirty="0" smtClean="0"/>
              <a:t>Name the people who </a:t>
            </a:r>
            <a:r>
              <a:rPr lang="en-US" dirty="0"/>
              <a:t>lived in the narrator's house?</a:t>
            </a:r>
          </a:p>
          <a:p>
            <a:pPr marL="514350" indent="-514350">
              <a:buFont typeface="+mj-lt"/>
              <a:buAutoNum type="arabicPeriod"/>
            </a:pPr>
            <a:r>
              <a:rPr lang="en-US" dirty="0" smtClean="0"/>
              <a:t>How </a:t>
            </a:r>
            <a:r>
              <a:rPr lang="en-US" dirty="0"/>
              <a:t>did </a:t>
            </a:r>
            <a:r>
              <a:rPr lang="en-US" dirty="0" err="1"/>
              <a:t>Jem's</a:t>
            </a:r>
            <a:r>
              <a:rPr lang="en-US" dirty="0"/>
              <a:t> mother die?</a:t>
            </a:r>
          </a:p>
          <a:p>
            <a:pPr marL="514350" indent="-514350">
              <a:buFont typeface="+mj-lt"/>
              <a:buAutoNum type="arabicPeriod"/>
            </a:pPr>
            <a:r>
              <a:rPr lang="en-US" dirty="0" smtClean="0"/>
              <a:t>How </a:t>
            </a:r>
            <a:r>
              <a:rPr lang="en-US" dirty="0"/>
              <a:t>many houses separated Atticus's residence from the </a:t>
            </a:r>
            <a:r>
              <a:rPr lang="en-US" dirty="0" err="1"/>
              <a:t>Radley</a:t>
            </a:r>
            <a:r>
              <a:rPr lang="en-US" dirty="0"/>
              <a:t> place?</a:t>
            </a:r>
          </a:p>
          <a:p>
            <a:pPr marL="514350" indent="-514350">
              <a:buFont typeface="+mj-lt"/>
              <a:buAutoNum type="arabicPeriod"/>
            </a:pPr>
            <a:r>
              <a:rPr lang="en-US" dirty="0" smtClean="0"/>
              <a:t>What </a:t>
            </a:r>
            <a:r>
              <a:rPr lang="en-US" dirty="0"/>
              <a:t>was Dill's full name?</a:t>
            </a:r>
          </a:p>
          <a:p>
            <a:pPr marL="514350" indent="-514350">
              <a:buFont typeface="+mj-lt"/>
              <a:buAutoNum type="arabicPeriod"/>
            </a:pPr>
            <a:r>
              <a:rPr lang="en-US" dirty="0" smtClean="0"/>
              <a:t>T/F </a:t>
            </a:r>
            <a:r>
              <a:rPr lang="en-US" dirty="0"/>
              <a:t>The </a:t>
            </a:r>
            <a:r>
              <a:rPr lang="en-US" dirty="0" err="1"/>
              <a:t>Radleys</a:t>
            </a:r>
            <a:r>
              <a:rPr lang="en-US" dirty="0"/>
              <a:t> were new to </a:t>
            </a:r>
            <a:r>
              <a:rPr lang="en-US" dirty="0" err="1"/>
              <a:t>Maycomb</a:t>
            </a:r>
            <a:r>
              <a:rPr lang="en-US" dirty="0"/>
              <a:t> County.</a:t>
            </a:r>
          </a:p>
          <a:p>
            <a:pPr marL="514350" indent="-514350">
              <a:buFont typeface="+mj-lt"/>
              <a:buAutoNum type="arabicPeriod"/>
            </a:pPr>
            <a:r>
              <a:rPr lang="en-US" dirty="0" smtClean="0"/>
              <a:t>Who </a:t>
            </a:r>
            <a:r>
              <a:rPr lang="en-US" dirty="0"/>
              <a:t>took Mr. </a:t>
            </a:r>
            <a:r>
              <a:rPr lang="en-US" dirty="0" err="1"/>
              <a:t>Radley's</a:t>
            </a:r>
            <a:r>
              <a:rPr lang="en-US" dirty="0"/>
              <a:t> place when he </a:t>
            </a:r>
            <a:r>
              <a:rPr lang="en-US" dirty="0" smtClean="0"/>
              <a:t>died?</a:t>
            </a:r>
            <a:endParaRPr lang="en-US" dirty="0"/>
          </a:p>
          <a:p>
            <a:pPr marL="514350" indent="-514350">
              <a:buFont typeface="+mj-lt"/>
              <a:buAutoNum type="arabicPeriod"/>
            </a:pPr>
            <a:r>
              <a:rPr lang="en-US" dirty="0" smtClean="0"/>
              <a:t>Who </a:t>
            </a:r>
            <a:r>
              <a:rPr lang="en-US" dirty="0"/>
              <a:t>wanted to try and make Boo come out?</a:t>
            </a:r>
          </a:p>
          <a:p>
            <a:pPr marL="514350" indent="-514350">
              <a:buFont typeface="+mj-lt"/>
              <a:buAutoNum type="arabicPeriod"/>
            </a:pPr>
            <a:r>
              <a:rPr lang="en-US" dirty="0" smtClean="0"/>
              <a:t>T/F </a:t>
            </a:r>
            <a:r>
              <a:rPr lang="en-US" dirty="0"/>
              <a:t>All three children touched the </a:t>
            </a:r>
            <a:r>
              <a:rPr lang="en-US" dirty="0" err="1"/>
              <a:t>Radley</a:t>
            </a:r>
            <a:r>
              <a:rPr lang="en-US" dirty="0"/>
              <a:t> place with their palms. </a:t>
            </a:r>
          </a:p>
          <a:p>
            <a:pPr marL="514350" indent="-514350">
              <a:buFont typeface="+mj-lt"/>
              <a:buAutoNum type="arabicPeriod"/>
            </a:pPr>
            <a:endParaRPr lang="en-US" dirty="0"/>
          </a:p>
        </p:txBody>
      </p:sp>
      <p:sp>
        <p:nvSpPr>
          <p:cNvPr id="4" name="Rectangle 3"/>
          <p:cNvSpPr/>
          <p:nvPr/>
        </p:nvSpPr>
        <p:spPr>
          <a:xfrm>
            <a:off x="533400" y="1143000"/>
            <a:ext cx="7315200" cy="830997"/>
          </a:xfrm>
          <a:prstGeom prst="rect">
            <a:avLst/>
          </a:prstGeom>
        </p:spPr>
        <p:txBody>
          <a:bodyPr wrap="square">
            <a:spAutoFit/>
          </a:bodyPr>
          <a:lstStyle/>
          <a:p>
            <a:r>
              <a:rPr lang="en-US" sz="2400" b="1" dirty="0" smtClean="0"/>
              <a:t>Directions: Copy and answer the following questions. List the page number where you found the answer:</a:t>
            </a:r>
            <a:endParaRPr lang="en-US" sz="2400" b="1" dirty="0"/>
          </a:p>
        </p:txBody>
      </p:sp>
      <p:sp>
        <p:nvSpPr>
          <p:cNvPr id="5" name="Title 1"/>
          <p:cNvSpPr txBox="1">
            <a:spLocks/>
          </p:cNvSpPr>
          <p:nvPr/>
        </p:nvSpPr>
        <p:spPr>
          <a:xfrm>
            <a:off x="533400" y="228600"/>
            <a:ext cx="7924800" cy="914400"/>
          </a:xfrm>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1</a:t>
            </a:r>
            <a:endParaRPr lang="en-US" dirty="0">
              <a:solidFill>
                <a:schemeClr val="bg1">
                  <a:lumMod val="50000"/>
                </a:schemeClr>
              </a:solidFill>
            </a:endParaRPr>
          </a:p>
        </p:txBody>
      </p:sp>
    </p:spTree>
    <p:extLst>
      <p:ext uri="{BB962C8B-B14F-4D97-AF65-F5344CB8AC3E}">
        <p14:creationId xmlns:p14="http://schemas.microsoft.com/office/powerpoint/2010/main" val="3720269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a:pPr>
            <a:r>
              <a:rPr lang="en-US" dirty="0"/>
              <a:t>How does Tom Robinson's testimony help his case? </a:t>
            </a:r>
            <a:endParaRPr lang="en-US" dirty="0" smtClean="0"/>
          </a:p>
          <a:p>
            <a:pPr marL="514350" indent="-514350">
              <a:buFont typeface="+mj-lt"/>
              <a:buAutoNum type="arabicPeriod"/>
            </a:pPr>
            <a:r>
              <a:rPr lang="en-US" dirty="0" smtClean="0"/>
              <a:t>How </a:t>
            </a:r>
            <a:r>
              <a:rPr lang="en-US" dirty="0"/>
              <a:t>does his testimony hurt his case? </a:t>
            </a:r>
            <a:endParaRPr lang="en-US" dirty="0"/>
          </a:p>
          <a:p>
            <a:pPr marL="514350" indent="-514350">
              <a:buFont typeface="+mj-lt"/>
              <a:buAutoNum type="arabicPeriod"/>
            </a:pPr>
            <a:r>
              <a:rPr lang="en-US" dirty="0" smtClean="0"/>
              <a:t>Which </a:t>
            </a:r>
            <a:r>
              <a:rPr lang="en-US" dirty="0"/>
              <a:t>characters have courage to break society's code of ethics for this setting? Explain their courageous acts</a:t>
            </a:r>
            <a:r>
              <a:rPr lang="en-US" dirty="0" smtClean="0"/>
              <a:t>.</a:t>
            </a:r>
          </a:p>
          <a:p>
            <a:pPr marL="514350" indent="-514350">
              <a:buFont typeface="+mj-lt"/>
              <a:buAutoNum type="arabicPeriod"/>
            </a:pPr>
            <a:r>
              <a:rPr lang="en-US" dirty="0"/>
              <a:t>Why was Dill upset?</a:t>
            </a:r>
            <a:r>
              <a:rPr lang="en-US" dirty="0" smtClean="0"/>
              <a:t> </a:t>
            </a:r>
            <a:endParaRPr lang="en-US" dirty="0" smtClean="0"/>
          </a:p>
          <a:p>
            <a:pPr marL="514350" indent="-514350">
              <a:buFont typeface="+mj-lt"/>
              <a:buAutoNum type="arabicPeriod"/>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smtClean="0">
                <a:solidFill>
                  <a:schemeClr val="bg1">
                    <a:lumMod val="50000"/>
                  </a:schemeClr>
                </a:solidFill>
              </a:rPr>
              <a:t>19</a:t>
            </a:r>
            <a:endParaRPr lang="en-US" dirty="0">
              <a:solidFill>
                <a:schemeClr val="bg1">
                  <a:lumMod val="50000"/>
                </a:schemeClr>
              </a:solidFill>
            </a:endParaRPr>
          </a:p>
        </p:txBody>
      </p:sp>
    </p:spTree>
    <p:extLst>
      <p:ext uri="{BB962C8B-B14F-4D97-AF65-F5344CB8AC3E}">
        <p14:creationId xmlns:p14="http://schemas.microsoft.com/office/powerpoint/2010/main" val="14516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a:pPr>
            <a:r>
              <a:rPr lang="en-US" dirty="0"/>
              <a:t>What was in Mr. </a:t>
            </a:r>
            <a:r>
              <a:rPr lang="en-US" dirty="0" err="1"/>
              <a:t>Dolphus</a:t>
            </a:r>
            <a:r>
              <a:rPr lang="en-US" dirty="0"/>
              <a:t> Raymond’s sack?</a:t>
            </a:r>
          </a:p>
          <a:p>
            <a:pPr marL="514350" indent="-514350">
              <a:buFont typeface="+mj-lt"/>
              <a:buAutoNum type="arabicPeriod"/>
            </a:pPr>
            <a:r>
              <a:rPr lang="en-US" dirty="0" smtClean="0"/>
              <a:t>According </a:t>
            </a:r>
            <a:r>
              <a:rPr lang="en-US" dirty="0"/>
              <a:t>to Atticus, where are all men equal?</a:t>
            </a:r>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smtClean="0">
                <a:solidFill>
                  <a:schemeClr val="bg1">
                    <a:lumMod val="50000"/>
                  </a:schemeClr>
                </a:solidFill>
              </a:rPr>
              <a:t>20</a:t>
            </a:r>
            <a:endParaRPr lang="en-US" dirty="0">
              <a:solidFill>
                <a:schemeClr val="bg1">
                  <a:lumMod val="50000"/>
                </a:schemeClr>
              </a:solidFill>
            </a:endParaRPr>
          </a:p>
        </p:txBody>
      </p:sp>
    </p:spTree>
    <p:extLst>
      <p:ext uri="{BB962C8B-B14F-4D97-AF65-F5344CB8AC3E}">
        <p14:creationId xmlns:p14="http://schemas.microsoft.com/office/powerpoint/2010/main" val="587884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a:t>Why was Calpurnia in the </a:t>
            </a:r>
            <a:r>
              <a:rPr lang="en-US" dirty="0" smtClean="0"/>
              <a:t>courtroom?</a:t>
            </a:r>
          </a:p>
          <a:p>
            <a:pPr marL="514350" indent="-514350">
              <a:buFont typeface="+mj-lt"/>
              <a:buAutoNum type="arabicPeriod"/>
            </a:pPr>
            <a:r>
              <a:rPr lang="en-US" dirty="0" smtClean="0"/>
              <a:t>How </a:t>
            </a:r>
            <a:r>
              <a:rPr lang="en-US" dirty="0"/>
              <a:t>does </a:t>
            </a:r>
            <a:r>
              <a:rPr lang="en-US" dirty="0" err="1"/>
              <a:t>Jem</a:t>
            </a:r>
            <a:r>
              <a:rPr lang="en-US" dirty="0"/>
              <a:t> feel the trial will </a:t>
            </a:r>
            <a:r>
              <a:rPr lang="en-US" dirty="0" smtClean="0"/>
              <a:t>end?</a:t>
            </a:r>
          </a:p>
          <a:p>
            <a:pPr marL="514350" indent="-514350">
              <a:buFont typeface="+mj-lt"/>
              <a:buAutoNum type="arabicPeriod"/>
            </a:pPr>
            <a:r>
              <a:rPr lang="en-US" dirty="0" smtClean="0"/>
              <a:t>Who </a:t>
            </a:r>
            <a:r>
              <a:rPr lang="en-US" dirty="0"/>
              <a:t>believes that Tom Robinson has a chance at being set free? Why do they believe this? </a:t>
            </a:r>
            <a:endParaRPr lang="en-US" dirty="0"/>
          </a:p>
          <a:p>
            <a:pPr marL="514350" indent="-514350">
              <a:buFont typeface="+mj-lt"/>
              <a:buAutoNum type="arabicPeriod"/>
            </a:pPr>
            <a:r>
              <a:rPr lang="en-US" dirty="0" smtClean="0"/>
              <a:t>Why </a:t>
            </a:r>
            <a:r>
              <a:rPr lang="en-US" dirty="0"/>
              <a:t>do Reverend Sykes and the rest of the African American spectators stand for Atticus, even after his defendant Tom was found guilty? </a:t>
            </a:r>
            <a:endParaRPr lang="en-US" dirty="0" smtClean="0"/>
          </a:p>
          <a:p>
            <a:pPr marL="514350" indent="-514350">
              <a:buFont typeface="+mj-lt"/>
              <a:buAutoNum type="arabicPeriod"/>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smtClean="0">
                <a:solidFill>
                  <a:schemeClr val="bg1">
                    <a:lumMod val="50000"/>
                  </a:schemeClr>
                </a:solidFill>
              </a:rPr>
              <a:t>21</a:t>
            </a:r>
            <a:endParaRPr lang="en-US" dirty="0">
              <a:solidFill>
                <a:schemeClr val="bg1">
                  <a:lumMod val="50000"/>
                </a:schemeClr>
              </a:solidFill>
            </a:endParaRPr>
          </a:p>
        </p:txBody>
      </p:sp>
    </p:spTree>
    <p:extLst>
      <p:ext uri="{BB962C8B-B14F-4D97-AF65-F5344CB8AC3E}">
        <p14:creationId xmlns:p14="http://schemas.microsoft.com/office/powerpoint/2010/main" val="587884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a:pPr>
            <a:r>
              <a:rPr lang="en-US" dirty="0"/>
              <a:t>What did Calpurnia show Atticus the morning after the trial?</a:t>
            </a:r>
          </a:p>
          <a:p>
            <a:pPr marL="514350" indent="-514350">
              <a:buFont typeface="+mj-lt"/>
              <a:buAutoNum type="arabicPeriod"/>
            </a:pPr>
            <a:r>
              <a:rPr lang="en-US" dirty="0" smtClean="0"/>
              <a:t>Why </a:t>
            </a:r>
            <a:r>
              <a:rPr lang="en-US" dirty="0"/>
              <a:t>did Miss </a:t>
            </a:r>
            <a:r>
              <a:rPr lang="en-US" dirty="0" err="1"/>
              <a:t>Maudie</a:t>
            </a:r>
            <a:r>
              <a:rPr lang="en-US" dirty="0"/>
              <a:t> feel like the town of </a:t>
            </a:r>
            <a:r>
              <a:rPr lang="en-US" dirty="0" err="1"/>
              <a:t>Maycomb</a:t>
            </a:r>
            <a:r>
              <a:rPr lang="en-US" dirty="0"/>
              <a:t> was making a "step"?</a:t>
            </a:r>
          </a:p>
          <a:p>
            <a:pPr marL="514350" indent="-514350">
              <a:buFont typeface="+mj-lt"/>
              <a:buAutoNum type="arabicPeriod"/>
            </a:pPr>
            <a:r>
              <a:rPr lang="en-US" dirty="0" smtClean="0"/>
              <a:t>Why </a:t>
            </a:r>
            <a:r>
              <a:rPr lang="en-US" dirty="0"/>
              <a:t>did Judge Taylor appoint Atticus to Tom’s case?</a:t>
            </a:r>
          </a:p>
          <a:p>
            <a:pPr marL="514350" indent="-514350">
              <a:buFont typeface="+mj-lt"/>
              <a:buAutoNum type="arabicPeriod"/>
            </a:pPr>
            <a:r>
              <a:rPr lang="en-US" dirty="0" smtClean="0"/>
              <a:t>What </a:t>
            </a:r>
            <a:r>
              <a:rPr lang="en-US" dirty="0"/>
              <a:t>did Bob </a:t>
            </a:r>
            <a:r>
              <a:rPr lang="en-US" dirty="0" err="1"/>
              <a:t>Ewell</a:t>
            </a:r>
            <a:r>
              <a:rPr lang="en-US" dirty="0"/>
              <a:t> do to Atticus?</a:t>
            </a:r>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smtClean="0">
                <a:solidFill>
                  <a:schemeClr val="bg1">
                    <a:lumMod val="50000"/>
                  </a:schemeClr>
                </a:solidFill>
              </a:rPr>
              <a:t>22</a:t>
            </a:r>
            <a:endParaRPr lang="en-US" dirty="0">
              <a:solidFill>
                <a:schemeClr val="bg1">
                  <a:lumMod val="50000"/>
                </a:schemeClr>
              </a:solidFill>
            </a:endParaRPr>
          </a:p>
        </p:txBody>
      </p:sp>
    </p:spTree>
    <p:extLst>
      <p:ext uri="{BB962C8B-B14F-4D97-AF65-F5344CB8AC3E}">
        <p14:creationId xmlns:p14="http://schemas.microsoft.com/office/powerpoint/2010/main" val="587884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a:pPr>
            <a:r>
              <a:rPr lang="en-US" dirty="0"/>
              <a:t>What was Atticus’ response to Bob </a:t>
            </a:r>
            <a:r>
              <a:rPr lang="en-US" dirty="0" err="1"/>
              <a:t>Ewell</a:t>
            </a:r>
            <a:r>
              <a:rPr lang="en-US" dirty="0"/>
              <a:t>?</a:t>
            </a:r>
          </a:p>
          <a:p>
            <a:pPr marL="514350" indent="-514350">
              <a:buFont typeface="+mj-lt"/>
              <a:buAutoNum type="arabicPeriod"/>
            </a:pPr>
            <a:r>
              <a:rPr lang="en-US" dirty="0" smtClean="0"/>
              <a:t>Why </a:t>
            </a:r>
            <a:r>
              <a:rPr lang="en-US" dirty="0"/>
              <a:t>did Atticus feel like there was a possibility of change beginning?</a:t>
            </a:r>
          </a:p>
          <a:p>
            <a:pPr marL="514350" indent="-514350">
              <a:buFont typeface="+mj-lt"/>
              <a:buAutoNum type="arabicPeriod"/>
            </a:pPr>
            <a:r>
              <a:rPr lang="en-US" dirty="0" smtClean="0"/>
              <a:t>How </a:t>
            </a:r>
            <a:r>
              <a:rPr lang="en-US" dirty="0"/>
              <a:t>did Aunt Alexandra upset Scout?</a:t>
            </a:r>
          </a:p>
          <a:p>
            <a:pPr marL="514350" indent="-514350">
              <a:buFont typeface="+mj-lt"/>
              <a:buAutoNum type="arabicPeriod"/>
            </a:pPr>
            <a:r>
              <a:rPr lang="en-US" dirty="0" smtClean="0"/>
              <a:t>Why </a:t>
            </a:r>
            <a:r>
              <a:rPr lang="en-US" dirty="0"/>
              <a:t>does </a:t>
            </a:r>
            <a:r>
              <a:rPr lang="en-US" dirty="0" err="1"/>
              <a:t>Jem</a:t>
            </a:r>
            <a:r>
              <a:rPr lang="en-US" dirty="0"/>
              <a:t> think that Boo </a:t>
            </a:r>
            <a:r>
              <a:rPr lang="en-US" dirty="0" err="1"/>
              <a:t>Radley</a:t>
            </a:r>
            <a:r>
              <a:rPr lang="en-US" dirty="0"/>
              <a:t> stays inside his house? What has he learned about people?</a:t>
            </a:r>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smtClean="0">
                <a:solidFill>
                  <a:schemeClr val="bg1">
                    <a:lumMod val="50000"/>
                  </a:schemeClr>
                </a:solidFill>
              </a:rPr>
              <a:t>23</a:t>
            </a:r>
            <a:endParaRPr lang="en-US" dirty="0">
              <a:solidFill>
                <a:schemeClr val="bg1">
                  <a:lumMod val="50000"/>
                </a:schemeClr>
              </a:solidFill>
            </a:endParaRPr>
          </a:p>
        </p:txBody>
      </p:sp>
    </p:spTree>
    <p:extLst>
      <p:ext uri="{BB962C8B-B14F-4D97-AF65-F5344CB8AC3E}">
        <p14:creationId xmlns:p14="http://schemas.microsoft.com/office/powerpoint/2010/main" val="587884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a:pPr>
            <a:r>
              <a:rPr lang="en-US" dirty="0"/>
              <a:t>How does Scout feel about the women (Aunt Alexandra, Miss Rachel, Mrs. </a:t>
            </a:r>
            <a:r>
              <a:rPr lang="en-US" dirty="0" err="1"/>
              <a:t>Merriweather</a:t>
            </a:r>
            <a:r>
              <a:rPr lang="en-US" dirty="0"/>
              <a:t>, Miss Stephanie, and Miss </a:t>
            </a:r>
            <a:r>
              <a:rPr lang="en-US" dirty="0" err="1"/>
              <a:t>Maudie</a:t>
            </a:r>
            <a:r>
              <a:rPr lang="en-US" dirty="0"/>
              <a:t>) and their discussions in this chapter? </a:t>
            </a:r>
            <a:endParaRPr lang="en-US" dirty="0"/>
          </a:p>
          <a:p>
            <a:pPr marL="514350" indent="-514350">
              <a:buFont typeface="+mj-lt"/>
              <a:buAutoNum type="arabicPeriod"/>
            </a:pPr>
            <a:r>
              <a:rPr lang="en-US" dirty="0" smtClean="0"/>
              <a:t>What </a:t>
            </a:r>
            <a:r>
              <a:rPr lang="en-US" dirty="0"/>
              <a:t>is ironic about what the ladies are talking </a:t>
            </a:r>
            <a:r>
              <a:rPr lang="en-US" dirty="0" smtClean="0"/>
              <a:t>about?</a:t>
            </a:r>
          </a:p>
          <a:p>
            <a:pPr marL="514350" indent="-514350">
              <a:buFont typeface="+mj-lt"/>
              <a:buAutoNum type="arabicPeriod"/>
            </a:pPr>
            <a:r>
              <a:rPr lang="en-US" dirty="0" smtClean="0"/>
              <a:t>Why </a:t>
            </a:r>
            <a:r>
              <a:rPr lang="en-US" dirty="0"/>
              <a:t>did Tom try to escape from </a:t>
            </a:r>
            <a:r>
              <a:rPr lang="en-US" dirty="0" smtClean="0"/>
              <a:t>prison?</a:t>
            </a:r>
          </a:p>
          <a:p>
            <a:pPr marL="514350" indent="-514350">
              <a:buFont typeface="+mj-lt"/>
              <a:buAutoNum type="arabicPeriod"/>
            </a:pPr>
            <a:r>
              <a:rPr lang="en-US" dirty="0" smtClean="0"/>
              <a:t>Explain </a:t>
            </a:r>
            <a:r>
              <a:rPr lang="en-US" dirty="0"/>
              <a:t>briefly how Tom was killed. </a:t>
            </a:r>
            <a:endParaRPr lang="en-US" dirty="0" smtClean="0"/>
          </a:p>
          <a:p>
            <a:pPr marL="514350" indent="-514350">
              <a:buFont typeface="+mj-lt"/>
              <a:buAutoNum type="arabicPeriod"/>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smtClean="0">
                <a:solidFill>
                  <a:schemeClr val="bg1">
                    <a:lumMod val="50000"/>
                  </a:schemeClr>
                </a:solidFill>
              </a:rPr>
              <a:t>24</a:t>
            </a:r>
            <a:endParaRPr lang="en-US" dirty="0">
              <a:solidFill>
                <a:schemeClr val="bg1">
                  <a:lumMod val="50000"/>
                </a:schemeClr>
              </a:solidFill>
            </a:endParaRPr>
          </a:p>
        </p:txBody>
      </p:sp>
    </p:spTree>
    <p:extLst>
      <p:ext uri="{BB962C8B-B14F-4D97-AF65-F5344CB8AC3E}">
        <p14:creationId xmlns:p14="http://schemas.microsoft.com/office/powerpoint/2010/main" val="5878841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a:t>Why does </a:t>
            </a:r>
            <a:r>
              <a:rPr lang="en-US" dirty="0" err="1"/>
              <a:t>Jem</a:t>
            </a:r>
            <a:r>
              <a:rPr lang="en-US" dirty="0"/>
              <a:t> not want Scout to mash the roly-poly?</a:t>
            </a:r>
          </a:p>
          <a:p>
            <a:pPr marL="514350" indent="-514350">
              <a:buFont typeface="+mj-lt"/>
              <a:buAutoNum type="arabicPeriod"/>
            </a:pPr>
            <a:r>
              <a:rPr lang="en-US" dirty="0" smtClean="0"/>
              <a:t>How </a:t>
            </a:r>
            <a:r>
              <a:rPr lang="en-US" dirty="0"/>
              <a:t>did Scout find out what happened out at Tom Robinson’s house?</a:t>
            </a:r>
          </a:p>
          <a:p>
            <a:pPr marL="514350" indent="-514350">
              <a:buFont typeface="+mj-lt"/>
              <a:buAutoNum type="arabicPeriod"/>
            </a:pPr>
            <a:r>
              <a:rPr lang="en-US" dirty="0" smtClean="0"/>
              <a:t>What </a:t>
            </a:r>
            <a:r>
              <a:rPr lang="en-US" dirty="0"/>
              <a:t>did Mr. Underwood write about in his editorial</a:t>
            </a:r>
            <a:r>
              <a:rPr lang="en-US" dirty="0" smtClean="0"/>
              <a:t>?</a:t>
            </a:r>
          </a:p>
          <a:p>
            <a:pPr marL="514350" indent="-514350">
              <a:buFont typeface="+mj-lt"/>
              <a:buAutoNum type="arabicPeriod"/>
            </a:pPr>
            <a:r>
              <a:rPr lang="en-US" dirty="0"/>
              <a:t>How is the meaning of the title revealed in this chapter? </a:t>
            </a:r>
            <a:endParaRPr lang="en-US" dirty="0"/>
          </a:p>
          <a:p>
            <a:pPr marL="514350" indent="-514350">
              <a:buFont typeface="+mj-lt"/>
              <a:buAutoNum type="arabicPeriod"/>
            </a:pPr>
            <a:r>
              <a:rPr lang="en-US" dirty="0" smtClean="0"/>
              <a:t>Why </a:t>
            </a:r>
            <a:r>
              <a:rPr lang="en-US" dirty="0"/>
              <a:t>is Tom's death considered "typical" in </a:t>
            </a:r>
            <a:r>
              <a:rPr lang="en-US" dirty="0" err="1"/>
              <a:t>Maycomb</a:t>
            </a:r>
            <a:r>
              <a:rPr lang="en-US" dirty="0"/>
              <a:t>? </a:t>
            </a:r>
            <a:br>
              <a:rPr lang="en-US" dirty="0"/>
            </a:br>
            <a:endParaRPr lang="en-US" dirty="0"/>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smtClean="0">
                <a:solidFill>
                  <a:schemeClr val="bg1">
                    <a:lumMod val="50000"/>
                  </a:schemeClr>
                </a:solidFill>
              </a:rPr>
              <a:t>25</a:t>
            </a:r>
            <a:endParaRPr lang="en-US" dirty="0">
              <a:solidFill>
                <a:schemeClr val="bg1">
                  <a:lumMod val="50000"/>
                </a:schemeClr>
              </a:solidFill>
            </a:endParaRPr>
          </a:p>
        </p:txBody>
      </p:sp>
    </p:spTree>
    <p:extLst>
      <p:ext uri="{BB962C8B-B14F-4D97-AF65-F5344CB8AC3E}">
        <p14:creationId xmlns:p14="http://schemas.microsoft.com/office/powerpoint/2010/main" val="5878841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Why </a:t>
            </a:r>
            <a:r>
              <a:rPr lang="en-US" dirty="0"/>
              <a:t>does Scout feel guilty when walking home from school?</a:t>
            </a:r>
          </a:p>
          <a:p>
            <a:pPr marL="514350" indent="-514350">
              <a:buFont typeface="+mj-lt"/>
              <a:buAutoNum type="arabicPeriod"/>
            </a:pPr>
            <a:r>
              <a:rPr lang="en-US" dirty="0" smtClean="0"/>
              <a:t>What </a:t>
            </a:r>
            <a:r>
              <a:rPr lang="en-US" dirty="0"/>
              <a:t>is Cecil Jacob’s current event?</a:t>
            </a:r>
          </a:p>
          <a:p>
            <a:pPr marL="514350" indent="-514350">
              <a:buFont typeface="+mj-lt"/>
              <a:buAutoNum type="arabicPeriod"/>
            </a:pPr>
            <a:r>
              <a:rPr lang="en-US" dirty="0"/>
              <a:t>Identify at least one example that Scout is growing up and maturing and one example that </a:t>
            </a:r>
            <a:r>
              <a:rPr lang="en-US" dirty="0" err="1"/>
              <a:t>Jem</a:t>
            </a:r>
            <a:r>
              <a:rPr lang="en-US" dirty="0"/>
              <a:t> is growing up and maturing. </a:t>
            </a:r>
            <a:endParaRPr lang="en-US" dirty="0"/>
          </a:p>
          <a:p>
            <a:pPr marL="514350" indent="-514350">
              <a:buFont typeface="+mj-lt"/>
              <a:buAutoNum type="arabicPeriod"/>
            </a:pPr>
            <a:r>
              <a:rPr lang="en-US" dirty="0" smtClean="0"/>
              <a:t>Why </a:t>
            </a:r>
            <a:r>
              <a:rPr lang="en-US" dirty="0"/>
              <a:t>is it hypocritical of Miss Gates to teach a lesson on Hitler's persecution of the Jews? </a:t>
            </a:r>
            <a:br>
              <a:rPr lang="en-US" dirty="0"/>
            </a:br>
            <a:endParaRPr lang="en-US" dirty="0" smtClean="0"/>
          </a:p>
          <a:p>
            <a:pPr marL="514350" indent="-514350">
              <a:buFont typeface="+mj-lt"/>
              <a:buAutoNum type="arabicPeriod"/>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smtClean="0">
                <a:solidFill>
                  <a:schemeClr val="bg1">
                    <a:lumMod val="50000"/>
                  </a:schemeClr>
                </a:solidFill>
              </a:rPr>
              <a:t>26</a:t>
            </a:r>
            <a:endParaRPr lang="en-US" dirty="0">
              <a:solidFill>
                <a:schemeClr val="bg1">
                  <a:lumMod val="50000"/>
                </a:schemeClr>
              </a:solidFill>
            </a:endParaRPr>
          </a:p>
        </p:txBody>
      </p:sp>
    </p:spTree>
    <p:extLst>
      <p:ext uri="{BB962C8B-B14F-4D97-AF65-F5344CB8AC3E}">
        <p14:creationId xmlns:p14="http://schemas.microsoft.com/office/powerpoint/2010/main" val="5878841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What </a:t>
            </a:r>
            <a:r>
              <a:rPr lang="en-US" dirty="0"/>
              <a:t>trouble was Helen Robinson having out of the </a:t>
            </a:r>
            <a:r>
              <a:rPr lang="en-US" dirty="0" err="1" smtClean="0"/>
              <a:t>Ewells</a:t>
            </a:r>
            <a:r>
              <a:rPr lang="en-US" dirty="0" smtClean="0"/>
              <a:t>?</a:t>
            </a:r>
          </a:p>
          <a:p>
            <a:pPr marL="514350" indent="-514350">
              <a:buFont typeface="+mj-lt"/>
              <a:buAutoNum type="arabicPeriod"/>
            </a:pPr>
            <a:r>
              <a:rPr lang="en-US" dirty="0" smtClean="0"/>
              <a:t>What </a:t>
            </a:r>
            <a:r>
              <a:rPr lang="en-US" dirty="0"/>
              <a:t>was to occur on Halloween this year?</a:t>
            </a:r>
          </a:p>
          <a:p>
            <a:pPr marL="514350" indent="-514350">
              <a:buFont typeface="+mj-lt"/>
              <a:buAutoNum type="arabicPeriod"/>
            </a:pPr>
            <a:r>
              <a:rPr lang="en-US" dirty="0" smtClean="0"/>
              <a:t>What </a:t>
            </a:r>
            <a:r>
              <a:rPr lang="en-US" dirty="0"/>
              <a:t>is Scout’s part in the play?</a:t>
            </a:r>
          </a:p>
          <a:p>
            <a:pPr marL="514350" indent="-514350">
              <a:buFont typeface="+mj-lt"/>
              <a:buAutoNum type="arabicPeriod"/>
            </a:pPr>
            <a:r>
              <a:rPr lang="en-US" dirty="0" smtClean="0"/>
              <a:t>Who </a:t>
            </a:r>
            <a:r>
              <a:rPr lang="en-US" dirty="0"/>
              <a:t>took Scout to the pageant</a:t>
            </a:r>
            <a:r>
              <a:rPr lang="en-US" dirty="0" smtClean="0"/>
              <a:t>?</a:t>
            </a:r>
          </a:p>
          <a:p>
            <a:pPr marL="514350" indent="-514350">
              <a:buFont typeface="+mj-lt"/>
              <a:buAutoNum type="arabicPeriod"/>
            </a:pPr>
            <a:r>
              <a:rPr lang="en-US" dirty="0"/>
              <a:t>Identify three threats that Bob </a:t>
            </a:r>
            <a:r>
              <a:rPr lang="en-US" dirty="0" err="1"/>
              <a:t>Ewell</a:t>
            </a:r>
            <a:r>
              <a:rPr lang="en-US" dirty="0"/>
              <a:t> allegedly makes against some </a:t>
            </a:r>
            <a:r>
              <a:rPr lang="en-US" dirty="0" err="1"/>
              <a:t>Maycomb</a:t>
            </a:r>
            <a:r>
              <a:rPr lang="en-US" dirty="0"/>
              <a:t> townspeople. </a:t>
            </a:r>
            <a:br>
              <a:rPr lang="en-US" dirty="0"/>
            </a:br>
            <a:endParaRPr lang="en-US" dirty="0"/>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smtClean="0">
                <a:solidFill>
                  <a:schemeClr val="bg1">
                    <a:lumMod val="50000"/>
                  </a:schemeClr>
                </a:solidFill>
              </a:rPr>
              <a:t>27</a:t>
            </a:r>
            <a:endParaRPr lang="en-US" dirty="0">
              <a:solidFill>
                <a:schemeClr val="bg1">
                  <a:lumMod val="50000"/>
                </a:schemeClr>
              </a:solidFill>
            </a:endParaRPr>
          </a:p>
        </p:txBody>
      </p:sp>
    </p:spTree>
    <p:extLst>
      <p:ext uri="{BB962C8B-B14F-4D97-AF65-F5344CB8AC3E}">
        <p14:creationId xmlns:p14="http://schemas.microsoft.com/office/powerpoint/2010/main" val="5878841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a:t>Identify at least two signs that foreshadow trouble ahead. </a:t>
            </a:r>
          </a:p>
          <a:p>
            <a:pPr marL="514350" indent="-514350">
              <a:buFont typeface="+mj-lt"/>
              <a:buAutoNum type="arabicPeriod"/>
            </a:pPr>
            <a:r>
              <a:rPr lang="en-US" dirty="0" smtClean="0"/>
              <a:t>Describe </a:t>
            </a:r>
            <a:r>
              <a:rPr lang="en-US" dirty="0"/>
              <a:t>the setting when Scout and </a:t>
            </a:r>
            <a:r>
              <a:rPr lang="en-US" dirty="0" err="1"/>
              <a:t>Jem</a:t>
            </a:r>
            <a:r>
              <a:rPr lang="en-US" dirty="0"/>
              <a:t> were walking to the high </a:t>
            </a:r>
            <a:r>
              <a:rPr lang="en-US" dirty="0" smtClean="0"/>
              <a:t>school.</a:t>
            </a:r>
          </a:p>
          <a:p>
            <a:pPr marL="514350" indent="-514350">
              <a:buFont typeface="+mj-lt"/>
              <a:buAutoNum type="arabicPeriod"/>
            </a:pPr>
            <a:r>
              <a:rPr lang="en-US" dirty="0" smtClean="0"/>
              <a:t>Who </a:t>
            </a:r>
            <a:r>
              <a:rPr lang="en-US" dirty="0"/>
              <a:t>jumped out at them near the high school?</a:t>
            </a:r>
          </a:p>
          <a:p>
            <a:pPr marL="514350" indent="-514350">
              <a:buFont typeface="+mj-lt"/>
              <a:buAutoNum type="arabicPeriod"/>
            </a:pPr>
            <a:r>
              <a:rPr lang="en-US" dirty="0" smtClean="0"/>
              <a:t>What </a:t>
            </a:r>
            <a:r>
              <a:rPr lang="en-US" dirty="0"/>
              <a:t>happened during the play?</a:t>
            </a:r>
          </a:p>
          <a:p>
            <a:pPr marL="514350" indent="-514350">
              <a:buFont typeface="+mj-lt"/>
              <a:buAutoNum type="arabicPeriod"/>
            </a:pPr>
            <a:r>
              <a:rPr lang="en-US" dirty="0" smtClean="0"/>
              <a:t>What </a:t>
            </a:r>
            <a:r>
              <a:rPr lang="en-US" dirty="0"/>
              <a:t>does </a:t>
            </a:r>
            <a:r>
              <a:rPr lang="en-US" dirty="0" err="1"/>
              <a:t>Jem</a:t>
            </a:r>
            <a:r>
              <a:rPr lang="en-US" dirty="0"/>
              <a:t> hear when they are walking home?</a:t>
            </a:r>
          </a:p>
          <a:p>
            <a:pPr marL="514350" indent="-514350">
              <a:buFont typeface="+mj-lt"/>
              <a:buAutoNum type="arabicPeriod"/>
            </a:pPr>
            <a:r>
              <a:rPr lang="en-US" dirty="0" smtClean="0"/>
              <a:t>What </a:t>
            </a:r>
            <a:r>
              <a:rPr lang="en-US" dirty="0"/>
              <a:t>did Scout see in the road?</a:t>
            </a:r>
          </a:p>
          <a:p>
            <a:pPr marL="514350" indent="-514350">
              <a:buFont typeface="+mj-lt"/>
              <a:buAutoNum type="arabicPeriod"/>
            </a:pPr>
            <a:r>
              <a:rPr lang="en-US" dirty="0" smtClean="0"/>
              <a:t>What </a:t>
            </a:r>
            <a:r>
              <a:rPr lang="en-US" dirty="0"/>
              <a:t>had happened to </a:t>
            </a:r>
            <a:r>
              <a:rPr lang="en-US" dirty="0" err="1"/>
              <a:t>Jem</a:t>
            </a:r>
            <a:r>
              <a:rPr lang="en-US" dirty="0"/>
              <a:t>?</a:t>
            </a:r>
          </a:p>
          <a:p>
            <a:pPr marL="514350" indent="-514350">
              <a:buFont typeface="+mj-lt"/>
              <a:buAutoNum type="arabicPeriod"/>
            </a:pPr>
            <a:r>
              <a:rPr lang="en-US" dirty="0" smtClean="0"/>
              <a:t>What </a:t>
            </a:r>
            <a:r>
              <a:rPr lang="en-US" dirty="0"/>
              <a:t>did Heck Tate find when he went to the scene of the crime?</a:t>
            </a:r>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smtClean="0">
                <a:solidFill>
                  <a:schemeClr val="bg1">
                    <a:lumMod val="50000"/>
                  </a:schemeClr>
                </a:solidFill>
              </a:rPr>
              <a:t>28</a:t>
            </a:r>
            <a:endParaRPr lang="en-US" dirty="0">
              <a:solidFill>
                <a:schemeClr val="bg1">
                  <a:lumMod val="50000"/>
                </a:schemeClr>
              </a:solidFill>
            </a:endParaRPr>
          </a:p>
        </p:txBody>
      </p:sp>
    </p:spTree>
    <p:extLst>
      <p:ext uri="{BB962C8B-B14F-4D97-AF65-F5344CB8AC3E}">
        <p14:creationId xmlns:p14="http://schemas.microsoft.com/office/powerpoint/2010/main" val="587884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dirty="0" smtClean="0"/>
              <a:t>What were Scout’s feelings about the idea of beginning school?</a:t>
            </a:r>
          </a:p>
          <a:p>
            <a:pPr marL="514350" indent="-514350">
              <a:buFont typeface="+mj-lt"/>
              <a:buAutoNum type="arabicPeriod"/>
            </a:pPr>
            <a:r>
              <a:rPr lang="en-US" dirty="0" smtClean="0"/>
              <a:t>What were </a:t>
            </a:r>
            <a:r>
              <a:rPr lang="en-US" dirty="0" err="1" smtClean="0"/>
              <a:t>Jem’s</a:t>
            </a:r>
            <a:r>
              <a:rPr lang="en-US" dirty="0" smtClean="0"/>
              <a:t> feelings about taking Scout to school?</a:t>
            </a:r>
          </a:p>
          <a:p>
            <a:pPr marL="514350" indent="-514350">
              <a:buFont typeface="+mj-lt"/>
              <a:buAutoNum type="arabicPeriod"/>
            </a:pPr>
            <a:r>
              <a:rPr lang="en-US" dirty="0" smtClean="0"/>
              <a:t>Describe what happened when Miss Caroline asked Scout to read. </a:t>
            </a:r>
          </a:p>
          <a:p>
            <a:pPr marL="514350" indent="-514350">
              <a:buFont typeface="+mj-lt"/>
              <a:buAutoNum type="arabicPeriod"/>
            </a:pPr>
            <a:r>
              <a:rPr lang="en-US" dirty="0" smtClean="0"/>
              <a:t>Who taught Scout how to read?</a:t>
            </a:r>
          </a:p>
          <a:p>
            <a:pPr marL="514350" indent="-514350">
              <a:buFont typeface="+mj-lt"/>
              <a:buAutoNum type="arabicPeriod"/>
            </a:pPr>
            <a:r>
              <a:rPr lang="en-US" dirty="0" smtClean="0"/>
              <a:t>How does Scout know about Walter Cunningham’s family? </a:t>
            </a:r>
          </a:p>
          <a:p>
            <a:pPr marL="514350" indent="-514350">
              <a:buFont typeface="+mj-lt"/>
              <a:buAutoNum type="arabicPeriod"/>
            </a:pPr>
            <a:r>
              <a:rPr lang="en-US" dirty="0" smtClean="0"/>
              <a:t>How did Miss Caroline punish Scout? </a:t>
            </a:r>
          </a:p>
          <a:p>
            <a:pPr marL="514350" indent="-514350">
              <a:buFont typeface="+mj-lt"/>
              <a:buAutoNum type="arabicPeriod"/>
            </a:pPr>
            <a:r>
              <a:rPr lang="en-US" dirty="0" smtClean="0"/>
              <a:t>Describe the Dewey Decimal System from Scout’s perspective. </a:t>
            </a:r>
          </a:p>
          <a:p>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2</a:t>
            </a:r>
            <a:endParaRPr lang="en-US" dirty="0">
              <a:solidFill>
                <a:schemeClr val="bg1">
                  <a:lumMod val="50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What </a:t>
            </a:r>
            <a:r>
              <a:rPr lang="en-US" dirty="0"/>
              <a:t>had happened to Scout’s </a:t>
            </a:r>
            <a:r>
              <a:rPr lang="en-US" dirty="0" smtClean="0"/>
              <a:t>costume?</a:t>
            </a:r>
          </a:p>
          <a:p>
            <a:pPr marL="514350" indent="-514350">
              <a:buFont typeface="+mj-lt"/>
              <a:buAutoNum type="arabicPeriod"/>
            </a:pPr>
            <a:r>
              <a:rPr lang="en-US" dirty="0" smtClean="0"/>
              <a:t>Why </a:t>
            </a:r>
            <a:r>
              <a:rPr lang="en-US" dirty="0"/>
              <a:t>is Scout's ham costume significant to the story? </a:t>
            </a:r>
            <a:endParaRPr lang="en-US" dirty="0"/>
          </a:p>
          <a:p>
            <a:pPr marL="514350" indent="-514350">
              <a:buFont typeface="+mj-lt"/>
              <a:buAutoNum type="arabicPeriod"/>
            </a:pPr>
            <a:r>
              <a:rPr lang="en-US" dirty="0" smtClean="0"/>
              <a:t>What </a:t>
            </a:r>
            <a:r>
              <a:rPr lang="en-US" dirty="0"/>
              <a:t>had Atticus been mistaken about?</a:t>
            </a:r>
          </a:p>
          <a:p>
            <a:pPr marL="514350" indent="-514350">
              <a:buFont typeface="+mj-lt"/>
              <a:buAutoNum type="arabicPeriod"/>
            </a:pPr>
            <a:r>
              <a:rPr lang="en-US" dirty="0"/>
              <a:t>Who is the stranger standing in the corner of </a:t>
            </a:r>
            <a:r>
              <a:rPr lang="en-US" dirty="0" err="1"/>
              <a:t>Jem's</a:t>
            </a:r>
            <a:r>
              <a:rPr lang="en-US" dirty="0"/>
              <a:t> room? </a:t>
            </a:r>
            <a:endParaRPr lang="en-US" dirty="0" smtClean="0"/>
          </a:p>
          <a:p>
            <a:pPr marL="514350" indent="-514350">
              <a:buFont typeface="+mj-lt"/>
              <a:buAutoNum type="arabicPeriod"/>
            </a:pPr>
            <a:r>
              <a:rPr lang="en-US" dirty="0" smtClean="0"/>
              <a:t>Why </a:t>
            </a:r>
            <a:r>
              <a:rPr lang="en-US" dirty="0"/>
              <a:t>might he be there? </a:t>
            </a: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smtClean="0">
                <a:solidFill>
                  <a:schemeClr val="bg1">
                    <a:lumMod val="50000"/>
                  </a:schemeClr>
                </a:solidFill>
              </a:rPr>
              <a:t>29</a:t>
            </a:r>
            <a:endParaRPr lang="en-US" dirty="0">
              <a:solidFill>
                <a:schemeClr val="bg1">
                  <a:lumMod val="50000"/>
                </a:schemeClr>
              </a:solidFill>
            </a:endParaRPr>
          </a:p>
        </p:txBody>
      </p:sp>
    </p:spTree>
    <p:extLst>
      <p:ext uri="{BB962C8B-B14F-4D97-AF65-F5344CB8AC3E}">
        <p14:creationId xmlns:p14="http://schemas.microsoft.com/office/powerpoint/2010/main" val="587884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Why </a:t>
            </a:r>
            <a:r>
              <a:rPr lang="en-US" dirty="0"/>
              <a:t>did Atticus want to go out onto the front porch to talk?</a:t>
            </a:r>
          </a:p>
          <a:p>
            <a:pPr marL="514350" indent="-514350">
              <a:buFont typeface="+mj-lt"/>
              <a:buAutoNum type="arabicPeriod"/>
            </a:pPr>
            <a:r>
              <a:rPr lang="en-US" dirty="0" smtClean="0"/>
              <a:t>Who </a:t>
            </a:r>
            <a:r>
              <a:rPr lang="en-US" dirty="0"/>
              <a:t>did Atticus think killed Bob </a:t>
            </a:r>
            <a:r>
              <a:rPr lang="en-US" dirty="0" err="1"/>
              <a:t>Ewell</a:t>
            </a:r>
            <a:r>
              <a:rPr lang="en-US" dirty="0"/>
              <a:t>?</a:t>
            </a:r>
          </a:p>
          <a:p>
            <a:pPr marL="514350" indent="-514350">
              <a:buFont typeface="+mj-lt"/>
              <a:buAutoNum type="arabicPeriod"/>
            </a:pPr>
            <a:r>
              <a:rPr lang="en-US" dirty="0" smtClean="0"/>
              <a:t>What </a:t>
            </a:r>
            <a:r>
              <a:rPr lang="en-US" dirty="0"/>
              <a:t>was Heck Tate’s final decision about Bob’s death?</a:t>
            </a:r>
          </a:p>
          <a:p>
            <a:pPr marL="514350" indent="-514350">
              <a:buFont typeface="+mj-lt"/>
              <a:buAutoNum type="arabicPeriod"/>
            </a:pPr>
            <a:r>
              <a:rPr lang="en-US" dirty="0" smtClean="0"/>
              <a:t>Who </a:t>
            </a:r>
            <a:r>
              <a:rPr lang="en-US" dirty="0"/>
              <a:t>killed Bob </a:t>
            </a:r>
            <a:r>
              <a:rPr lang="en-US" dirty="0" err="1"/>
              <a:t>Ewell</a:t>
            </a:r>
            <a:r>
              <a:rPr lang="en-US" dirty="0"/>
              <a:t>?</a:t>
            </a:r>
          </a:p>
          <a:p>
            <a:pPr marL="514350" indent="-514350">
              <a:buFont typeface="+mj-lt"/>
              <a:buAutoNum type="arabicPeriod"/>
            </a:pPr>
            <a:r>
              <a:rPr lang="en-US" dirty="0" smtClean="0"/>
              <a:t>What </a:t>
            </a:r>
            <a:r>
              <a:rPr lang="en-US" dirty="0"/>
              <a:t>did Atticus tell Boo?</a:t>
            </a:r>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smtClean="0">
                <a:solidFill>
                  <a:schemeClr val="bg1">
                    <a:lumMod val="50000"/>
                  </a:schemeClr>
                </a:solidFill>
              </a:rPr>
              <a:t>30</a:t>
            </a:r>
            <a:endParaRPr lang="en-US" dirty="0">
              <a:solidFill>
                <a:schemeClr val="bg1">
                  <a:lumMod val="50000"/>
                </a:schemeClr>
              </a:solidFill>
            </a:endParaRPr>
          </a:p>
        </p:txBody>
      </p:sp>
    </p:spTree>
    <p:extLst>
      <p:ext uri="{BB962C8B-B14F-4D97-AF65-F5344CB8AC3E}">
        <p14:creationId xmlns:p14="http://schemas.microsoft.com/office/powerpoint/2010/main" val="587884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dirty="0" smtClean="0"/>
              <a:t>Comment on the way the narrator (Scout) summarizes earlier events and characters to show their significance. </a:t>
            </a:r>
          </a:p>
          <a:p>
            <a:pPr marL="914400" lvl="1" indent="-514350">
              <a:buFont typeface="+mj-lt"/>
              <a:buAutoNum type="arabicPeriod"/>
            </a:pPr>
            <a:r>
              <a:rPr lang="en-US" dirty="0" smtClean="0"/>
              <a:t>Refer </a:t>
            </a:r>
            <a:r>
              <a:rPr lang="en-US" dirty="0"/>
              <a:t>to events and characters that include Boo </a:t>
            </a:r>
            <a:r>
              <a:rPr lang="en-US" dirty="0" err="1"/>
              <a:t>Radley</a:t>
            </a:r>
            <a:r>
              <a:rPr lang="en-US" dirty="0"/>
              <a:t>, </a:t>
            </a:r>
            <a:r>
              <a:rPr lang="en-US" dirty="0" err="1"/>
              <a:t>Jem</a:t>
            </a:r>
            <a:r>
              <a:rPr lang="en-US" dirty="0"/>
              <a:t>, Atticus, and the neighborhood as a whole. </a:t>
            </a:r>
            <a:endParaRPr lang="en-US" dirty="0" smtClean="0"/>
          </a:p>
          <a:p>
            <a:pPr marL="914400" lvl="1" indent="-514350">
              <a:buFont typeface="+mj-lt"/>
              <a:buAutoNum type="arabicPeriod"/>
            </a:pPr>
            <a:r>
              <a:rPr lang="en-US" dirty="0" smtClean="0"/>
              <a:t>Why </a:t>
            </a:r>
            <a:r>
              <a:rPr lang="en-US" dirty="0"/>
              <a:t>do you think Harper Lee (the author) chose to end her novel this way? </a:t>
            </a:r>
            <a:endParaRPr lang="en-US" dirty="0" smtClean="0"/>
          </a:p>
          <a:p>
            <a:pPr marL="514350" indent="-514350">
              <a:buFont typeface="+mj-lt"/>
              <a:buAutoNum type="arabicPeriod"/>
            </a:pPr>
            <a:r>
              <a:rPr lang="en-US" dirty="0"/>
              <a:t>What was the one thing Boo said to Scout?</a:t>
            </a:r>
          </a:p>
          <a:p>
            <a:pPr marL="514350" indent="-514350">
              <a:buFont typeface="+mj-lt"/>
              <a:buAutoNum type="arabicPeriod"/>
            </a:pPr>
            <a:r>
              <a:rPr lang="en-US" dirty="0" smtClean="0"/>
              <a:t>Why </a:t>
            </a:r>
            <a:r>
              <a:rPr lang="en-US" dirty="0"/>
              <a:t>did she ask Boo to bend his arm down to her?</a:t>
            </a:r>
          </a:p>
          <a:p>
            <a:pPr marL="514350" indent="-514350">
              <a:buFont typeface="+mj-lt"/>
              <a:buAutoNum type="arabicPeriod"/>
            </a:pPr>
            <a:r>
              <a:rPr lang="en-US" dirty="0" smtClean="0"/>
              <a:t>What </a:t>
            </a:r>
            <a:r>
              <a:rPr lang="en-US" dirty="0"/>
              <a:t>did Atticus tell Scout about most people?</a:t>
            </a:r>
          </a:p>
          <a:p>
            <a:pPr marL="914400" lvl="1" indent="-514350">
              <a:buFont typeface="+mj-lt"/>
              <a:buAutoNum type="arabicPeriod"/>
            </a:pPr>
            <a:endParaRPr lang="en-US" dirty="0" smtClean="0"/>
          </a:p>
          <a:p>
            <a:pPr marL="514350" indent="-514350">
              <a:buFont typeface="+mj-lt"/>
              <a:buAutoNum type="arabicPeriod"/>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smtClean="0">
                <a:solidFill>
                  <a:schemeClr val="bg1">
                    <a:lumMod val="50000"/>
                  </a:schemeClr>
                </a:solidFill>
              </a:rPr>
              <a:t>31</a:t>
            </a:r>
            <a:endParaRPr lang="en-US" dirty="0">
              <a:solidFill>
                <a:schemeClr val="bg1">
                  <a:lumMod val="50000"/>
                </a:schemeClr>
              </a:solidFill>
            </a:endParaRPr>
          </a:p>
        </p:txBody>
      </p:sp>
    </p:spTree>
    <p:extLst>
      <p:ext uri="{BB962C8B-B14F-4D97-AF65-F5344CB8AC3E}">
        <p14:creationId xmlns:p14="http://schemas.microsoft.com/office/powerpoint/2010/main" val="587884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dirty="0" smtClean="0"/>
              <a:t>Why </a:t>
            </a:r>
            <a:r>
              <a:rPr lang="en-US" dirty="0"/>
              <a:t>hasn't Walter Cunningham passed the first </a:t>
            </a:r>
            <a:r>
              <a:rPr lang="en-US" dirty="0" smtClean="0"/>
              <a:t>grade</a:t>
            </a:r>
            <a:r>
              <a:rPr lang="en-US" dirty="0"/>
              <a:t>?</a:t>
            </a:r>
            <a:r>
              <a:rPr lang="en-US" dirty="0" smtClean="0"/>
              <a:t> </a:t>
            </a:r>
            <a:endParaRPr lang="en-US" dirty="0"/>
          </a:p>
          <a:p>
            <a:pPr marL="514350" indent="-514350">
              <a:buFont typeface="+mj-lt"/>
              <a:buAutoNum type="arabicPeriod"/>
            </a:pPr>
            <a:r>
              <a:rPr lang="en-US" dirty="0" smtClean="0"/>
              <a:t>Why </a:t>
            </a:r>
            <a:r>
              <a:rPr lang="en-US" dirty="0"/>
              <a:t>did Calpurnia request Scout's presence in the kitchen? </a:t>
            </a:r>
          </a:p>
          <a:p>
            <a:pPr marL="514350" indent="-514350">
              <a:buFont typeface="+mj-lt"/>
              <a:buAutoNum type="arabicPeriod"/>
            </a:pPr>
            <a:r>
              <a:rPr lang="en-US" dirty="0" smtClean="0"/>
              <a:t>Where </a:t>
            </a:r>
            <a:r>
              <a:rPr lang="en-US" dirty="0"/>
              <a:t>did Scout finish her dinner? </a:t>
            </a:r>
          </a:p>
          <a:p>
            <a:pPr marL="514350" indent="-514350">
              <a:buFont typeface="+mj-lt"/>
              <a:buAutoNum type="arabicPeriod"/>
            </a:pPr>
            <a:r>
              <a:rPr lang="en-US" dirty="0" smtClean="0"/>
              <a:t>Was Atticus swayed </a:t>
            </a:r>
            <a:r>
              <a:rPr lang="en-US" dirty="0"/>
              <a:t>by Scout's petition to have Calpurnia </a:t>
            </a:r>
            <a:r>
              <a:rPr lang="en-US" dirty="0" smtClean="0"/>
              <a:t>fired</a:t>
            </a:r>
            <a:r>
              <a:rPr lang="en-US" dirty="0"/>
              <a:t>?</a:t>
            </a:r>
          </a:p>
          <a:p>
            <a:pPr marL="514350" indent="-514350">
              <a:buFont typeface="+mj-lt"/>
              <a:buAutoNum type="arabicPeriod"/>
            </a:pPr>
            <a:r>
              <a:rPr lang="en-US" dirty="0" smtClean="0"/>
              <a:t>What </a:t>
            </a:r>
            <a:r>
              <a:rPr lang="en-US" dirty="0"/>
              <a:t>crawled out of Burris </a:t>
            </a:r>
            <a:r>
              <a:rPr lang="en-US" dirty="0" err="1"/>
              <a:t>Ewell's</a:t>
            </a:r>
            <a:r>
              <a:rPr lang="en-US" dirty="0"/>
              <a:t> hair? </a:t>
            </a:r>
          </a:p>
          <a:p>
            <a:pPr marL="514350" indent="-514350">
              <a:buFont typeface="+mj-lt"/>
              <a:buAutoNum type="arabicPeriod"/>
            </a:pPr>
            <a:r>
              <a:rPr lang="en-US" dirty="0" smtClean="0"/>
              <a:t>Who </a:t>
            </a:r>
            <a:r>
              <a:rPr lang="en-US" dirty="0"/>
              <a:t>else besides Miss Caroline told Burris to go home? </a:t>
            </a:r>
          </a:p>
          <a:p>
            <a:pPr marL="514350" indent="-514350">
              <a:buFont typeface="+mj-lt"/>
              <a:buAutoNum type="arabicPeriod"/>
            </a:pPr>
            <a:r>
              <a:rPr lang="en-US" dirty="0" smtClean="0"/>
              <a:t>What </a:t>
            </a:r>
            <a:r>
              <a:rPr lang="en-US" dirty="0"/>
              <a:t>did Calpurnia do to make up with Scout? </a:t>
            </a:r>
          </a:p>
          <a:p>
            <a:pPr marL="514350" indent="-514350">
              <a:buFont typeface="+mj-lt"/>
              <a:buAutoNum type="arabicPeriod"/>
            </a:pPr>
            <a:r>
              <a:rPr lang="en-US" dirty="0" smtClean="0"/>
              <a:t>According </a:t>
            </a:r>
            <a:r>
              <a:rPr lang="en-US" dirty="0"/>
              <a:t>to Atticus, when does one understand a person? </a:t>
            </a:r>
          </a:p>
          <a:p>
            <a:pPr marL="514350" indent="-514350">
              <a:buFont typeface="+mj-lt"/>
              <a:buAutoNum type="arabicPeriod"/>
            </a:pPr>
            <a:r>
              <a:rPr lang="en-US" dirty="0" smtClean="0"/>
              <a:t>Name </a:t>
            </a:r>
            <a:r>
              <a:rPr lang="en-US" dirty="0"/>
              <a:t>two favors that </a:t>
            </a:r>
            <a:r>
              <a:rPr lang="en-US" dirty="0" err="1"/>
              <a:t>Maycomb</a:t>
            </a:r>
            <a:r>
              <a:rPr lang="en-US" dirty="0"/>
              <a:t> County </a:t>
            </a:r>
            <a:r>
              <a:rPr lang="en-US" dirty="0" smtClean="0"/>
              <a:t>gave the </a:t>
            </a:r>
            <a:r>
              <a:rPr lang="en-US" dirty="0" err="1"/>
              <a:t>Ewells</a:t>
            </a:r>
            <a:r>
              <a:rPr lang="en-US" dirty="0"/>
              <a:t>. </a:t>
            </a:r>
          </a:p>
          <a:p>
            <a:pPr marL="514350" indent="-514350">
              <a:buFont typeface="+mj-lt"/>
              <a:buAutoNum type="arabicPeriod"/>
            </a:pPr>
            <a:r>
              <a:rPr lang="en-US" dirty="0" smtClean="0"/>
              <a:t>State </a:t>
            </a:r>
            <a:r>
              <a:rPr lang="en-US" dirty="0"/>
              <a:t>the bargain that Atticus struck with Scout. </a:t>
            </a:r>
          </a:p>
          <a:p>
            <a:pPr marL="0" indent="0">
              <a:buNone/>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3</a:t>
            </a:r>
            <a:endParaRPr lang="en-US" dirty="0">
              <a:solidFill>
                <a:schemeClr val="bg1">
                  <a:lumMod val="50000"/>
                </a:schemeClr>
              </a:solidFill>
            </a:endParaRPr>
          </a:p>
        </p:txBody>
      </p:sp>
    </p:spTree>
    <p:extLst>
      <p:ext uri="{BB962C8B-B14F-4D97-AF65-F5344CB8AC3E}">
        <p14:creationId xmlns:p14="http://schemas.microsoft.com/office/powerpoint/2010/main" val="3005082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dirty="0" smtClean="0"/>
              <a:t>What </a:t>
            </a:r>
            <a:r>
              <a:rPr lang="en-US" dirty="0"/>
              <a:t>was in the knot-hole of one of the oak trees? </a:t>
            </a:r>
            <a:endParaRPr lang="en-US" dirty="0" smtClean="0"/>
          </a:p>
          <a:p>
            <a:pPr marL="514350" indent="-514350">
              <a:buFont typeface="+mj-lt"/>
              <a:buAutoNum type="arabicPeriod"/>
            </a:pPr>
            <a:r>
              <a:rPr lang="en-US" dirty="0" smtClean="0"/>
              <a:t>How does Scout’s relationship with Calpurnia change?</a:t>
            </a:r>
            <a:endParaRPr lang="en-US" dirty="0"/>
          </a:p>
          <a:p>
            <a:pPr marL="514350" indent="-514350">
              <a:buFont typeface="+mj-lt"/>
              <a:buAutoNum type="arabicPeriod"/>
            </a:pPr>
            <a:r>
              <a:rPr lang="en-US" dirty="0" smtClean="0"/>
              <a:t>Who </a:t>
            </a:r>
            <a:r>
              <a:rPr lang="en-US" dirty="0"/>
              <a:t>was the </a:t>
            </a:r>
            <a:r>
              <a:rPr lang="en-US" dirty="0" smtClean="0"/>
              <a:t>“meanest </a:t>
            </a:r>
            <a:r>
              <a:rPr lang="en-US" dirty="0"/>
              <a:t>old woman who ever </a:t>
            </a:r>
            <a:r>
              <a:rPr lang="en-US" dirty="0" smtClean="0"/>
              <a:t>lived”? </a:t>
            </a:r>
            <a:endParaRPr lang="en-US" dirty="0"/>
          </a:p>
          <a:p>
            <a:pPr marL="514350" indent="-514350">
              <a:buFont typeface="+mj-lt"/>
              <a:buAutoNum type="arabicPeriod"/>
            </a:pPr>
            <a:r>
              <a:rPr lang="en-US" dirty="0" smtClean="0"/>
              <a:t>Describe the game that Scout, Jim, and Dill play. </a:t>
            </a:r>
            <a:endParaRPr lang="en-US" dirty="0"/>
          </a:p>
          <a:p>
            <a:pPr marL="514350" indent="-514350">
              <a:buFont typeface="+mj-lt"/>
              <a:buAutoNum type="arabicPeriod"/>
            </a:pPr>
            <a:r>
              <a:rPr lang="en-US" dirty="0"/>
              <a:t>What was Scout's first reason for wanting to quit the Boo-</a:t>
            </a:r>
            <a:r>
              <a:rPr lang="en-US" dirty="0" err="1"/>
              <a:t>Radley</a:t>
            </a:r>
            <a:r>
              <a:rPr lang="en-US" dirty="0"/>
              <a:t> game? </a:t>
            </a:r>
          </a:p>
          <a:p>
            <a:pPr marL="514350" indent="-514350">
              <a:buFont typeface="+mj-lt"/>
              <a:buAutoNum type="arabicPeriod"/>
            </a:pPr>
            <a:r>
              <a:rPr lang="en-US" dirty="0" smtClean="0"/>
              <a:t>Who </a:t>
            </a:r>
            <a:r>
              <a:rPr lang="en-US" dirty="0"/>
              <a:t>played the part of Boo? </a:t>
            </a:r>
          </a:p>
          <a:p>
            <a:pPr marL="514350" indent="-514350">
              <a:buFont typeface="+mj-lt"/>
              <a:buAutoNum type="arabicPeriod"/>
            </a:pPr>
            <a:r>
              <a:rPr lang="en-US" dirty="0" smtClean="0"/>
              <a:t>How </a:t>
            </a:r>
            <a:r>
              <a:rPr lang="en-US" dirty="0"/>
              <a:t>does Atticus react to the game? What does his reaction tell us about his character? </a:t>
            </a:r>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a:solidFill>
                  <a:schemeClr val="bg1">
                    <a:lumMod val="50000"/>
                  </a:schemeClr>
                </a:solidFill>
              </a:rPr>
              <a:t>4</a:t>
            </a:r>
          </a:p>
        </p:txBody>
      </p:sp>
    </p:spTree>
    <p:extLst>
      <p:ext uri="{BB962C8B-B14F-4D97-AF65-F5344CB8AC3E}">
        <p14:creationId xmlns:p14="http://schemas.microsoft.com/office/powerpoint/2010/main" val="2166928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Characterize </a:t>
            </a:r>
            <a:r>
              <a:rPr lang="en-US" dirty="0"/>
              <a:t>Miss </a:t>
            </a:r>
            <a:r>
              <a:rPr lang="en-US" dirty="0" err="1"/>
              <a:t>Maudie</a:t>
            </a:r>
            <a:r>
              <a:rPr lang="en-US" dirty="0"/>
              <a:t> Atkinson (characterization=personality traits, actions, thoughts/feelings, other people's points of view). How typical is she of </a:t>
            </a:r>
            <a:r>
              <a:rPr lang="en-US" dirty="0" err="1"/>
              <a:t>Maycomb's</a:t>
            </a:r>
            <a:r>
              <a:rPr lang="en-US" dirty="0"/>
              <a:t> women? What do the children think of her? </a:t>
            </a:r>
          </a:p>
          <a:p>
            <a:pPr marL="514350" indent="-514350">
              <a:buFont typeface="+mj-lt"/>
              <a:buAutoNum type="arabicPeriod"/>
            </a:pPr>
            <a:r>
              <a:rPr lang="en-US" dirty="0" smtClean="0"/>
              <a:t>What </a:t>
            </a:r>
            <a:r>
              <a:rPr lang="en-US" dirty="0"/>
              <a:t>reasons does Atticus give for the children not to play the Boo </a:t>
            </a:r>
            <a:r>
              <a:rPr lang="en-US" dirty="0" err="1"/>
              <a:t>Radley</a:t>
            </a:r>
            <a:r>
              <a:rPr lang="en-US" dirty="0"/>
              <a:t> game? Do you think he is right? Why? </a:t>
            </a:r>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5</a:t>
            </a:r>
            <a:endParaRPr lang="en-US" dirty="0">
              <a:solidFill>
                <a:schemeClr val="bg1">
                  <a:lumMod val="50000"/>
                </a:schemeClr>
              </a:solidFill>
            </a:endParaRPr>
          </a:p>
        </p:txBody>
      </p:sp>
    </p:spTree>
    <p:extLst>
      <p:ext uri="{BB962C8B-B14F-4D97-AF65-F5344CB8AC3E}">
        <p14:creationId xmlns:p14="http://schemas.microsoft.com/office/powerpoint/2010/main" val="1146078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a:t>Who is blamed for trespassing on the </a:t>
            </a:r>
            <a:r>
              <a:rPr lang="en-US" dirty="0" err="1"/>
              <a:t>Radley</a:t>
            </a:r>
            <a:r>
              <a:rPr lang="en-US" dirty="0"/>
              <a:t> Place? What does this blame reveal about the setting (time and place) of the novel? </a:t>
            </a:r>
          </a:p>
          <a:p>
            <a:pPr marL="514350" indent="-514350">
              <a:buFont typeface="+mj-lt"/>
              <a:buAutoNum type="arabicPeriod"/>
            </a:pPr>
            <a:r>
              <a:rPr lang="en-US" dirty="0"/>
              <a:t>How did Dill explain the loss of </a:t>
            </a:r>
            <a:r>
              <a:rPr lang="en-US" dirty="0" err="1"/>
              <a:t>Jem's</a:t>
            </a:r>
            <a:r>
              <a:rPr lang="en-US" dirty="0"/>
              <a:t> pants to the crowd in front of the </a:t>
            </a:r>
            <a:r>
              <a:rPr lang="en-US" dirty="0" err="1"/>
              <a:t>Radley</a:t>
            </a:r>
            <a:r>
              <a:rPr lang="en-US" dirty="0"/>
              <a:t> place? </a:t>
            </a:r>
          </a:p>
          <a:p>
            <a:pPr marL="514350" indent="-514350">
              <a:buFont typeface="+mj-lt"/>
              <a:buAutoNum type="arabicPeriod"/>
            </a:pPr>
            <a:r>
              <a:rPr lang="en-US" dirty="0"/>
              <a:t>T/F Scout protested against </a:t>
            </a:r>
            <a:r>
              <a:rPr lang="en-US" dirty="0" err="1"/>
              <a:t>Jem</a:t>
            </a:r>
            <a:r>
              <a:rPr lang="en-US" dirty="0"/>
              <a:t> going after his pants. </a:t>
            </a:r>
          </a:p>
          <a:p>
            <a:pPr marL="514350" indent="-514350">
              <a:buFont typeface="+mj-lt"/>
              <a:buAutoNum type="arabicPeriod"/>
            </a:pPr>
            <a:r>
              <a:rPr lang="en-US" dirty="0"/>
              <a:t>Was </a:t>
            </a:r>
            <a:r>
              <a:rPr lang="en-US" dirty="0" err="1"/>
              <a:t>Jem's</a:t>
            </a:r>
            <a:r>
              <a:rPr lang="en-US" dirty="0"/>
              <a:t> mission to retrieve his pants successful? </a:t>
            </a:r>
          </a:p>
          <a:p>
            <a:pPr marL="514350" indent="-514350">
              <a:buFont typeface="+mj-lt"/>
              <a:buAutoNum type="arabicPeriod"/>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6</a:t>
            </a:r>
            <a:endParaRPr lang="en-US" dirty="0">
              <a:solidFill>
                <a:schemeClr val="bg1">
                  <a:lumMod val="50000"/>
                </a:schemeClr>
              </a:solidFill>
            </a:endParaRPr>
          </a:p>
        </p:txBody>
      </p:sp>
    </p:spTree>
    <p:extLst>
      <p:ext uri="{BB962C8B-B14F-4D97-AF65-F5344CB8AC3E}">
        <p14:creationId xmlns:p14="http://schemas.microsoft.com/office/powerpoint/2010/main" val="3450320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a:pPr>
            <a:r>
              <a:rPr lang="en-US" dirty="0"/>
              <a:t>What things did </a:t>
            </a:r>
            <a:r>
              <a:rPr lang="en-US" dirty="0" err="1"/>
              <a:t>Jem</a:t>
            </a:r>
            <a:r>
              <a:rPr lang="en-US" dirty="0"/>
              <a:t> and Scout find in the knot-hole?</a:t>
            </a:r>
          </a:p>
          <a:p>
            <a:pPr marL="0" indent="0">
              <a:buNone/>
            </a:pPr>
            <a:r>
              <a:rPr lang="en-US" dirty="0"/>
              <a:t>When the children plan to send a letter to the person who leaves the gifts, they are prevented. 	</a:t>
            </a:r>
            <a:endParaRPr lang="en-US" dirty="0" smtClean="0"/>
          </a:p>
          <a:p>
            <a:pPr marL="514350" indent="-514350">
              <a:buFont typeface="+mj-lt"/>
              <a:buAutoNum type="arabicPeriod"/>
            </a:pPr>
            <a:r>
              <a:rPr lang="en-US" dirty="0" smtClean="0"/>
              <a:t>How </a:t>
            </a:r>
            <a:r>
              <a:rPr lang="en-US" dirty="0"/>
              <a:t>does this happen? </a:t>
            </a:r>
            <a:endParaRPr lang="en-US" dirty="0" smtClean="0"/>
          </a:p>
          <a:p>
            <a:pPr marL="514350" indent="-514350">
              <a:buFont typeface="+mj-lt"/>
              <a:buAutoNum type="arabicPeriod"/>
            </a:pPr>
            <a:r>
              <a:rPr lang="en-US" dirty="0" smtClean="0"/>
              <a:t>Who </a:t>
            </a:r>
            <a:r>
              <a:rPr lang="en-US" dirty="0"/>
              <a:t>does it, and why might he do so? </a:t>
            </a:r>
            <a:endParaRPr lang="en-US" dirty="0" smtClean="0"/>
          </a:p>
          <a:p>
            <a:pPr marL="514350" indent="-514350">
              <a:buFont typeface="+mj-lt"/>
              <a:buAutoNum type="arabicPeriod"/>
            </a:pPr>
            <a:r>
              <a:rPr lang="en-US" dirty="0" smtClean="0"/>
              <a:t>What </a:t>
            </a:r>
            <a:r>
              <a:rPr lang="en-US" dirty="0"/>
              <a:t>is </a:t>
            </a:r>
            <a:r>
              <a:rPr lang="en-US" dirty="0" err="1"/>
              <a:t>Jem’s</a:t>
            </a:r>
            <a:r>
              <a:rPr lang="en-US" dirty="0"/>
              <a:t> reaction?</a:t>
            </a:r>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7</a:t>
            </a:r>
            <a:endParaRPr lang="en-US" dirty="0">
              <a:solidFill>
                <a:schemeClr val="bg1">
                  <a:lumMod val="50000"/>
                </a:schemeClr>
              </a:solidFill>
            </a:endParaRPr>
          </a:p>
        </p:txBody>
      </p:sp>
    </p:spTree>
    <p:extLst>
      <p:ext uri="{BB962C8B-B14F-4D97-AF65-F5344CB8AC3E}">
        <p14:creationId xmlns:p14="http://schemas.microsoft.com/office/powerpoint/2010/main" val="3557911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dirty="0" smtClean="0"/>
              <a:t>Why was Mrs</a:t>
            </a:r>
            <a:r>
              <a:rPr lang="en-US" dirty="0"/>
              <a:t>. </a:t>
            </a:r>
            <a:r>
              <a:rPr lang="en-US" dirty="0" err="1"/>
              <a:t>Radley's</a:t>
            </a:r>
            <a:r>
              <a:rPr lang="en-US" dirty="0"/>
              <a:t> death </a:t>
            </a:r>
            <a:r>
              <a:rPr lang="en-US" dirty="0" smtClean="0"/>
              <a:t>a </a:t>
            </a:r>
            <a:r>
              <a:rPr lang="en-US" dirty="0"/>
              <a:t>disappointment to </a:t>
            </a:r>
            <a:r>
              <a:rPr lang="en-US" dirty="0" err="1"/>
              <a:t>Jem</a:t>
            </a:r>
            <a:r>
              <a:rPr lang="en-US" dirty="0"/>
              <a:t> and </a:t>
            </a:r>
            <a:r>
              <a:rPr lang="en-US" dirty="0" smtClean="0"/>
              <a:t>Scout</a:t>
            </a:r>
            <a:r>
              <a:rPr lang="en-US" dirty="0"/>
              <a:t>?</a:t>
            </a:r>
          </a:p>
          <a:p>
            <a:pPr marL="514350" indent="-514350">
              <a:buFont typeface="+mj-lt"/>
              <a:buAutoNum type="arabicPeriod"/>
            </a:pPr>
            <a:r>
              <a:rPr lang="en-US" dirty="0" smtClean="0"/>
              <a:t>Why </a:t>
            </a:r>
            <a:r>
              <a:rPr lang="en-US" dirty="0"/>
              <a:t>was school closed? </a:t>
            </a:r>
            <a:endParaRPr lang="en-US" dirty="0" smtClean="0"/>
          </a:p>
          <a:p>
            <a:pPr marL="514350" indent="-514350">
              <a:buFont typeface="+mj-lt"/>
              <a:buAutoNum type="arabicPeriod"/>
            </a:pPr>
            <a:r>
              <a:rPr lang="en-US" dirty="0" smtClean="0"/>
              <a:t>Besides </a:t>
            </a:r>
            <a:r>
              <a:rPr lang="en-US" dirty="0"/>
              <a:t>Atticus, identify a new character who supports </a:t>
            </a:r>
            <a:r>
              <a:rPr lang="en-US" dirty="0" err="1"/>
              <a:t>Jem</a:t>
            </a:r>
            <a:r>
              <a:rPr lang="en-US" dirty="0"/>
              <a:t> and Scout. Provide evidence to support this character's benevolent spirit. </a:t>
            </a:r>
            <a:endParaRPr lang="en-US" dirty="0" smtClean="0"/>
          </a:p>
          <a:p>
            <a:pPr marL="514350" indent="-514350">
              <a:buFont typeface="+mj-lt"/>
              <a:buAutoNum type="arabicPeriod"/>
            </a:pPr>
            <a:r>
              <a:rPr lang="en-US" dirty="0" smtClean="0"/>
              <a:t>The </a:t>
            </a:r>
            <a:r>
              <a:rPr lang="en-US" dirty="0"/>
              <a:t>snowman was a caricature of </a:t>
            </a:r>
            <a:r>
              <a:rPr lang="en-US" dirty="0" smtClean="0"/>
              <a:t>which neighbor</a:t>
            </a:r>
            <a:r>
              <a:rPr lang="en-US" dirty="0"/>
              <a:t>? </a:t>
            </a:r>
          </a:p>
          <a:p>
            <a:pPr marL="514350" indent="-514350">
              <a:buFont typeface="+mj-lt"/>
              <a:buAutoNum type="arabicPeriod"/>
            </a:pPr>
            <a:r>
              <a:rPr lang="en-US" dirty="0" smtClean="0"/>
              <a:t>After </a:t>
            </a:r>
            <a:r>
              <a:rPr lang="en-US" dirty="0"/>
              <a:t>her house burnt to the ground and the fire trucks left, with whom did Miss </a:t>
            </a:r>
            <a:r>
              <a:rPr lang="en-US" dirty="0" err="1"/>
              <a:t>Maudie</a:t>
            </a:r>
            <a:r>
              <a:rPr lang="en-US" dirty="0"/>
              <a:t> stay? </a:t>
            </a:r>
          </a:p>
          <a:p>
            <a:pPr marL="514350" indent="-514350">
              <a:buFont typeface="+mj-lt"/>
              <a:buAutoNum type="arabicPeriod"/>
            </a:pPr>
            <a:r>
              <a:rPr lang="en-US" dirty="0" smtClean="0"/>
              <a:t>Who </a:t>
            </a:r>
            <a:r>
              <a:rPr lang="en-US" dirty="0"/>
              <a:t>put the </a:t>
            </a:r>
            <a:r>
              <a:rPr lang="en-US" dirty="0" smtClean="0"/>
              <a:t>blanket </a:t>
            </a:r>
            <a:r>
              <a:rPr lang="en-US" dirty="0"/>
              <a:t>around Scout? </a:t>
            </a:r>
          </a:p>
          <a:p>
            <a:pPr marL="514350" indent="-514350">
              <a:buFont typeface="+mj-lt"/>
              <a:buAutoNum type="arabicPeriod"/>
            </a:pPr>
            <a:endParaRPr lang="en-US" dirty="0"/>
          </a:p>
        </p:txBody>
      </p:sp>
      <p:sp>
        <p:nvSpPr>
          <p:cNvPr id="4" name="Title 1"/>
          <p:cNvSpPr txBox="1">
            <a:spLocks noGrp="1"/>
          </p:cNvSpPr>
          <p:nvPr>
            <p:ph type="title"/>
          </p:nvPr>
        </p:nvSpPr>
        <p:spPr>
          <a:prstGeom prst="rect">
            <a:avLst/>
          </a:prstGeom>
          <a:ln w="28575">
            <a:solidFill>
              <a:schemeClr val="accent1">
                <a:lumMod val="75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50000"/>
                  </a:schemeClr>
                </a:solidFill>
              </a:rPr>
              <a:t>Chapter </a:t>
            </a:r>
            <a:r>
              <a:rPr lang="en-US" dirty="0">
                <a:solidFill>
                  <a:schemeClr val="bg1">
                    <a:lumMod val="50000"/>
                  </a:schemeClr>
                </a:solidFill>
              </a:rPr>
              <a:t>8</a:t>
            </a:r>
          </a:p>
        </p:txBody>
      </p:sp>
    </p:spTree>
    <p:extLst>
      <p:ext uri="{BB962C8B-B14F-4D97-AF65-F5344CB8AC3E}">
        <p14:creationId xmlns:p14="http://schemas.microsoft.com/office/powerpoint/2010/main" val="3623860000"/>
      </p:ext>
    </p:extLst>
  </p:cSld>
  <p:clrMapOvr>
    <a:masterClrMapping/>
  </p:clrMapOvr>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2057</Words>
  <Application>Microsoft Office PowerPoint</Application>
  <PresentationFormat>On-screen Show (4:3)</PresentationFormat>
  <Paragraphs>199</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To Kill a Mockingbird</vt:lpstr>
      <vt:lpstr>PowerPoint Presentation</vt:lpstr>
      <vt:lpstr>Chapter 2</vt:lpstr>
      <vt:lpstr>Chapter 3</vt:lpstr>
      <vt:lpstr>Chapter 4</vt:lpstr>
      <vt:lpstr>Chapter 5</vt:lpstr>
      <vt:lpstr>Chapter 6</vt:lpstr>
      <vt:lpstr>Chapter 7</vt:lpstr>
      <vt:lpstr>Chapter 8</vt:lpstr>
      <vt:lpstr>Chapter 9</vt:lpstr>
      <vt:lpstr>Chapter 10</vt:lpstr>
      <vt:lpstr>Chapter 11</vt:lpstr>
      <vt:lpstr>Chapter 12</vt:lpstr>
      <vt:lpstr>Chapter 13</vt:lpstr>
      <vt:lpstr>Chapter 14</vt:lpstr>
      <vt:lpstr>Chapter 15</vt:lpstr>
      <vt:lpstr>Chapter 16</vt:lpstr>
      <vt:lpstr>Chapter 17</vt:lpstr>
      <vt:lpstr>Chapter 18</vt:lpstr>
      <vt:lpstr>Chapter 19</vt:lpstr>
      <vt:lpstr>Chapter 20</vt:lpstr>
      <vt:lpstr>Chapter 21</vt:lpstr>
      <vt:lpstr>Chapter 22</vt:lpstr>
      <vt:lpstr>Chapter 23</vt:lpstr>
      <vt:lpstr>Chapter 24</vt:lpstr>
      <vt:lpstr>Chapter 25</vt:lpstr>
      <vt:lpstr>Chapter 26</vt:lpstr>
      <vt:lpstr>Chapter 27</vt:lpstr>
      <vt:lpstr>Chapter 28</vt:lpstr>
      <vt:lpstr>Chapter 29</vt:lpstr>
      <vt:lpstr>Chapter 30</vt:lpstr>
      <vt:lpstr>Chapter 31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Kill a Mockingbird</dc:title>
  <dc:creator>Anna Grace Graves</dc:creator>
  <cp:lastModifiedBy>Anna Grace Graves</cp:lastModifiedBy>
  <cp:revision>21</cp:revision>
  <dcterms:created xsi:type="dcterms:W3CDTF">2011-10-06T02:20:19Z</dcterms:created>
  <dcterms:modified xsi:type="dcterms:W3CDTF">2011-11-07T00:04:14Z</dcterms:modified>
</cp:coreProperties>
</file>