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D84BDE17-3CA4-4096-B38E-58B893E54CDB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FE2D77B-D6BB-4E6E-AD0C-01AE0454793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DE17-3CA4-4096-B38E-58B893E54CDB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D77B-D6BB-4E6E-AD0C-01AE045479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DE17-3CA4-4096-B38E-58B893E54CDB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D77B-D6BB-4E6E-AD0C-01AE045479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DE17-3CA4-4096-B38E-58B893E54CDB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D77B-D6BB-4E6E-AD0C-01AE045479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DE17-3CA4-4096-B38E-58B893E54CDB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D77B-D6BB-4E6E-AD0C-01AE045479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DE17-3CA4-4096-B38E-58B893E54CDB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D77B-D6BB-4E6E-AD0C-01AE0454793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DE17-3CA4-4096-B38E-58B893E54CDB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D77B-D6BB-4E6E-AD0C-01AE0454793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DE17-3CA4-4096-B38E-58B893E54CDB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D77B-D6BB-4E6E-AD0C-01AE045479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DE17-3CA4-4096-B38E-58B893E54CDB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D77B-D6BB-4E6E-AD0C-01AE045479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DE17-3CA4-4096-B38E-58B893E54CDB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D77B-D6BB-4E6E-AD0C-01AE045479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DE17-3CA4-4096-B38E-58B893E54CDB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D77B-D6BB-4E6E-AD0C-01AE045479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D84BDE17-3CA4-4096-B38E-58B893E54CDB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5FE2D77B-D6BB-4E6E-AD0C-01AE045479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Grammar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Comma Splices &amp; Fused Sentences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835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Comma Splices and Fused Sentences</a:t>
            </a:r>
            <a:br>
              <a:rPr lang="en-US" sz="3200" b="1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/>
              <a:t>Comma </a:t>
            </a:r>
            <a:r>
              <a:rPr lang="en-US" sz="2000" b="1" dirty="0"/>
              <a:t>Splice:</a:t>
            </a:r>
            <a:r>
              <a:rPr lang="en-US" sz="2000" dirty="0"/>
              <a:t>  Only a comma between two main sentences</a:t>
            </a:r>
            <a:r>
              <a:rPr lang="en-US" sz="2000" dirty="0" smtClean="0"/>
              <a:t>.</a:t>
            </a:r>
            <a:r>
              <a:rPr lang="en-US" sz="2000" b="1" dirty="0"/>
              <a:t> </a:t>
            </a: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Fused </a:t>
            </a:r>
            <a:r>
              <a:rPr lang="en-US" sz="2000" b="1" dirty="0"/>
              <a:t>Sentence: (</a:t>
            </a:r>
            <a:r>
              <a:rPr lang="en-US" sz="2000" dirty="0"/>
              <a:t>Also known as a run-on sentence) No punctuation between independent clauses.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u="sng" dirty="0" smtClean="0"/>
              <a:t>Strategies </a:t>
            </a:r>
            <a:r>
              <a:rPr lang="en-US" sz="2000" u="sng" dirty="0"/>
              <a:t>for Correcting Comma </a:t>
            </a:r>
            <a:r>
              <a:rPr lang="en-US" sz="2000" u="sng" dirty="0" smtClean="0"/>
              <a:t>Splices &amp; Fused Sentences:</a:t>
            </a:r>
            <a:endParaRPr lang="en-US" sz="2000" dirty="0"/>
          </a:p>
          <a:p>
            <a:pPr lvl="1">
              <a:buNone/>
            </a:pPr>
            <a:r>
              <a:rPr lang="en-US" sz="2000" dirty="0"/>
              <a:t>1.      Join two separate sentences (independent clauses) with a </a:t>
            </a:r>
            <a:r>
              <a:rPr lang="en-US" sz="2000" i="1" dirty="0"/>
              <a:t>comma</a:t>
            </a:r>
            <a:r>
              <a:rPr lang="en-US" sz="2000" dirty="0"/>
              <a:t> plus a </a:t>
            </a:r>
            <a:r>
              <a:rPr lang="en-US" sz="2000" i="1" dirty="0"/>
              <a:t>coordinating conjunction</a:t>
            </a:r>
            <a:r>
              <a:rPr lang="en-US" sz="2000" dirty="0"/>
              <a:t> [and, but, or, for, nor, so, yet</a:t>
            </a:r>
            <a:r>
              <a:rPr lang="en-US" sz="2000" dirty="0" smtClean="0"/>
              <a:t>]. ________</a:t>
            </a:r>
            <a:r>
              <a:rPr lang="en-US" sz="2000" b="1" dirty="0" smtClean="0"/>
              <a:t>, </a:t>
            </a:r>
            <a:r>
              <a:rPr lang="en-US" sz="2000" b="1" dirty="0"/>
              <a:t>and</a:t>
            </a:r>
            <a:r>
              <a:rPr lang="en-US" sz="2000" dirty="0"/>
              <a:t>  </a:t>
            </a:r>
            <a:r>
              <a:rPr lang="en-US" sz="2000" dirty="0" smtClean="0"/>
              <a:t>________.</a:t>
            </a:r>
            <a:endParaRPr lang="en-US" sz="2000" dirty="0"/>
          </a:p>
          <a:p>
            <a:pPr lvl="1">
              <a:buNone/>
            </a:pPr>
            <a:r>
              <a:rPr lang="en-US" sz="2000" dirty="0"/>
              <a:t>2.      Create two separate sentences</a:t>
            </a:r>
            <a:r>
              <a:rPr lang="en-US" sz="2000" dirty="0" smtClean="0"/>
              <a:t>. _________________</a:t>
            </a:r>
            <a:r>
              <a:rPr lang="en-US" sz="2000" b="1" dirty="0" smtClean="0"/>
              <a:t>.  </a:t>
            </a:r>
            <a:r>
              <a:rPr lang="en-US" sz="2000" b="1" dirty="0"/>
              <a:t>Capital letter</a:t>
            </a:r>
            <a:r>
              <a:rPr lang="en-US" sz="2000" dirty="0"/>
              <a:t> </a:t>
            </a:r>
            <a:r>
              <a:rPr lang="en-US" sz="2000" dirty="0" smtClean="0"/>
              <a:t>_____________.</a:t>
            </a:r>
            <a:endParaRPr lang="en-US" sz="2000" dirty="0"/>
          </a:p>
          <a:p>
            <a:pPr lvl="1">
              <a:buNone/>
            </a:pPr>
            <a:r>
              <a:rPr lang="en-US" sz="2000" dirty="0"/>
              <a:t>3.      Join two independent clauses with a semicolon</a:t>
            </a:r>
            <a:r>
              <a:rPr lang="en-US" sz="2000" dirty="0" smtClean="0"/>
              <a:t>. _______________</a:t>
            </a:r>
            <a:r>
              <a:rPr lang="en-US" sz="2000" b="1" dirty="0" smtClean="0"/>
              <a:t>;</a:t>
            </a:r>
            <a:r>
              <a:rPr lang="en-US" sz="2000" dirty="0" smtClean="0"/>
              <a:t> _________________.</a:t>
            </a:r>
            <a:endParaRPr lang="en-US" sz="2000" dirty="0"/>
          </a:p>
          <a:p>
            <a:pPr lvl="1">
              <a:buNone/>
            </a:pPr>
            <a:r>
              <a:rPr lang="en-US" sz="2000" dirty="0"/>
              <a:t>4.      Join two independent clauses with a </a:t>
            </a:r>
            <a:r>
              <a:rPr lang="en-US" sz="2000" i="1" dirty="0"/>
              <a:t>semicolon</a:t>
            </a:r>
            <a:r>
              <a:rPr lang="en-US" sz="2000" dirty="0"/>
              <a:t> and a </a:t>
            </a:r>
            <a:r>
              <a:rPr lang="en-US" sz="2000" i="1" dirty="0"/>
              <a:t>conjunctive adverb</a:t>
            </a:r>
            <a:r>
              <a:rPr lang="en-US" sz="2000" dirty="0"/>
              <a:t> or a </a:t>
            </a:r>
            <a:r>
              <a:rPr lang="en-US" sz="2000" i="1" dirty="0"/>
              <a:t>transitional expression</a:t>
            </a:r>
            <a:r>
              <a:rPr lang="en-US" sz="2000" dirty="0"/>
              <a:t> [however, moreover, therefore, likewise, thus, for example, in contrast</a:t>
            </a:r>
            <a:r>
              <a:rPr lang="en-US" sz="2000" dirty="0" smtClean="0"/>
              <a:t>]. ___________________</a:t>
            </a:r>
            <a:r>
              <a:rPr lang="en-US" sz="2000" b="1" dirty="0" smtClean="0"/>
              <a:t>; </a:t>
            </a:r>
            <a:r>
              <a:rPr lang="en-US" sz="2000" b="1" dirty="0"/>
              <a:t>however,</a:t>
            </a:r>
            <a:r>
              <a:rPr lang="en-US" sz="2000" dirty="0"/>
              <a:t> </a:t>
            </a:r>
            <a:r>
              <a:rPr lang="en-US" sz="2000" dirty="0" smtClean="0"/>
              <a:t>_____________________.</a:t>
            </a:r>
            <a:endParaRPr lang="en-US" sz="2000" dirty="0"/>
          </a:p>
          <a:p>
            <a:pPr lvl="1">
              <a:buNone/>
            </a:pPr>
            <a:r>
              <a:rPr lang="en-US" sz="2000" dirty="0"/>
              <a:t>5.      Subordinate one of the two clauses [although, while, when, because, since, unless</a:t>
            </a:r>
            <a:r>
              <a:rPr lang="en-US" sz="2000" dirty="0" smtClean="0"/>
              <a:t>]. </a:t>
            </a:r>
            <a:r>
              <a:rPr lang="en-US" sz="2000" b="1" dirty="0" smtClean="0"/>
              <a:t>Although</a:t>
            </a:r>
            <a:r>
              <a:rPr lang="en-US" sz="2000" dirty="0"/>
              <a:t>________________</a:t>
            </a:r>
            <a:r>
              <a:rPr lang="en-US" sz="2000" b="1" dirty="0"/>
              <a:t>,</a:t>
            </a:r>
            <a:r>
              <a:rPr lang="en-US" sz="2000" dirty="0"/>
              <a:t> ___________________.</a:t>
            </a:r>
          </a:p>
          <a:p>
            <a:pPr>
              <a:buNone/>
            </a:pPr>
            <a:r>
              <a:rPr lang="en-US" sz="2000" dirty="0"/>
              <a:t> </a:t>
            </a:r>
            <a:endParaRPr lang="en-US" sz="2000" dirty="0" smtClean="0"/>
          </a:p>
          <a:p>
            <a:pPr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8034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Comma Splices and Fused Sentences</a:t>
            </a:r>
            <a:br>
              <a:rPr lang="en-US" sz="3200" b="1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Comma </a:t>
            </a:r>
            <a:r>
              <a:rPr lang="en-US" sz="2400" b="1" dirty="0"/>
              <a:t>Splice:</a:t>
            </a:r>
            <a:r>
              <a:rPr lang="en-US" sz="2400" dirty="0"/>
              <a:t> </a:t>
            </a:r>
            <a:r>
              <a:rPr lang="en-US" sz="2400" dirty="0" smtClean="0"/>
              <a:t>I </a:t>
            </a:r>
            <a:r>
              <a:rPr lang="en-US" sz="2400" dirty="0"/>
              <a:t>invited her to visit school any time she could, </a:t>
            </a:r>
            <a:r>
              <a:rPr lang="en-US" sz="2400" dirty="0" smtClean="0"/>
              <a:t>she graciously </a:t>
            </a:r>
            <a:r>
              <a:rPr lang="en-US" sz="2400" dirty="0"/>
              <a:t>accepted and left. </a:t>
            </a:r>
          </a:p>
          <a:p>
            <a:pPr>
              <a:buNone/>
            </a:pPr>
            <a:r>
              <a:rPr lang="en-US" sz="2400" dirty="0"/>
              <a:t> </a:t>
            </a:r>
            <a:r>
              <a:rPr lang="en-US" sz="2400" b="1" dirty="0" smtClean="0"/>
              <a:t>Fused Sentence:</a:t>
            </a:r>
            <a:r>
              <a:rPr lang="en-US" sz="2400" dirty="0" smtClean="0"/>
              <a:t> </a:t>
            </a:r>
            <a:r>
              <a:rPr lang="en-US" sz="2400" dirty="0"/>
              <a:t>I invited her to visit school any time she </a:t>
            </a:r>
            <a:r>
              <a:rPr lang="en-US" sz="2400" dirty="0" smtClean="0"/>
              <a:t>could </a:t>
            </a:r>
            <a:r>
              <a:rPr lang="en-US" sz="2400" dirty="0"/>
              <a:t>she graciously accepted and left.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u="sng" dirty="0" smtClean="0"/>
              <a:t>Example corrections:</a:t>
            </a:r>
            <a:endParaRPr lang="en-US" sz="2400" dirty="0"/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smtClean="0"/>
              <a:t>I </a:t>
            </a:r>
            <a:r>
              <a:rPr lang="en-US" sz="2000" dirty="0"/>
              <a:t>invited her to visit school any time she </a:t>
            </a:r>
            <a:r>
              <a:rPr lang="en-US" sz="2000" b="1" dirty="0"/>
              <a:t>could, </a:t>
            </a:r>
            <a:r>
              <a:rPr lang="en-US" sz="2000" b="1" dirty="0" smtClean="0"/>
              <a:t>and </a:t>
            </a:r>
            <a:r>
              <a:rPr lang="en-US" sz="2000" dirty="0" smtClean="0"/>
              <a:t>she </a:t>
            </a:r>
            <a:r>
              <a:rPr lang="en-US" sz="2000" dirty="0"/>
              <a:t>graciously accepted and left.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smtClean="0"/>
              <a:t>I </a:t>
            </a:r>
            <a:r>
              <a:rPr lang="en-US" sz="2000" dirty="0"/>
              <a:t>invited her to visit school any time she </a:t>
            </a:r>
            <a:r>
              <a:rPr lang="en-US" sz="2000" b="1" dirty="0" smtClean="0"/>
              <a:t>could. She </a:t>
            </a:r>
            <a:r>
              <a:rPr lang="en-US" sz="2000" dirty="0"/>
              <a:t>graciously accepted and left</a:t>
            </a:r>
            <a:r>
              <a:rPr lang="en-US" sz="2000" dirty="0" smtClean="0"/>
              <a:t>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smtClean="0"/>
              <a:t>I invited her to visit school any time she </a:t>
            </a:r>
            <a:r>
              <a:rPr lang="en-US" sz="2000" b="1" dirty="0" smtClean="0"/>
              <a:t>could; she </a:t>
            </a:r>
            <a:r>
              <a:rPr lang="en-US" sz="2000" dirty="0" smtClean="0"/>
              <a:t>graciously accepted and left.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smtClean="0"/>
              <a:t>I invited her to visit school any time she </a:t>
            </a:r>
            <a:r>
              <a:rPr lang="en-US" sz="2000" b="1" dirty="0" smtClean="0"/>
              <a:t>could; therefore, </a:t>
            </a:r>
            <a:r>
              <a:rPr lang="en-US" sz="2000" dirty="0" smtClean="0"/>
              <a:t>she graciously accepted and left.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smtClean="0"/>
              <a:t>When I invited her to visit school any time she </a:t>
            </a:r>
            <a:r>
              <a:rPr lang="en-US" sz="2000" b="1" dirty="0" smtClean="0"/>
              <a:t>could, she </a:t>
            </a:r>
            <a:r>
              <a:rPr lang="en-US" sz="2000" dirty="0" smtClean="0"/>
              <a:t>graciously accepted and left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3435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Sketchbook</Template>
  <TotalTime>4</TotalTime>
  <Words>76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Sketchbook</vt:lpstr>
      <vt:lpstr>Grammar Notes</vt:lpstr>
      <vt:lpstr>Comma Splices and Fused Sentences </vt:lpstr>
      <vt:lpstr>Comma Splices and Fused Sentences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Notes</dc:title>
  <dc:creator>Anna Grace Graves</dc:creator>
  <cp:lastModifiedBy>Anna Grace Graves</cp:lastModifiedBy>
  <cp:revision>2</cp:revision>
  <dcterms:created xsi:type="dcterms:W3CDTF">2012-08-10T00:34:28Z</dcterms:created>
  <dcterms:modified xsi:type="dcterms:W3CDTF">2012-08-10T00:39:08Z</dcterms:modified>
</cp:coreProperties>
</file>