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67" r:id="rId4"/>
    <p:sldId id="257" r:id="rId5"/>
    <p:sldId id="275" r:id="rId6"/>
    <p:sldId id="258" r:id="rId7"/>
    <p:sldId id="276" r:id="rId8"/>
    <p:sldId id="268" r:id="rId9"/>
    <p:sldId id="274" r:id="rId10"/>
    <p:sldId id="278" r:id="rId11"/>
    <p:sldId id="273" r:id="rId12"/>
    <p:sldId id="279" r:id="rId13"/>
    <p:sldId id="269" r:id="rId14"/>
    <p:sldId id="271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6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A40648B-78F8-4787-B801-D49DD3B13983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33945F-BB1E-4916-B260-7426B0089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648B-78F8-4787-B801-D49DD3B13983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945F-BB1E-4916-B260-7426B0089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A40648B-78F8-4787-B801-D49DD3B13983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533945F-BB1E-4916-B260-7426B0089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648B-78F8-4787-B801-D49DD3B13983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33945F-BB1E-4916-B260-7426B0089B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648B-78F8-4787-B801-D49DD3B13983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533945F-BB1E-4916-B260-7426B0089B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40648B-78F8-4787-B801-D49DD3B13983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533945F-BB1E-4916-B260-7426B0089B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40648B-78F8-4787-B801-D49DD3B13983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533945F-BB1E-4916-B260-7426B0089B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648B-78F8-4787-B801-D49DD3B13983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33945F-BB1E-4916-B260-7426B0089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648B-78F8-4787-B801-D49DD3B13983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33945F-BB1E-4916-B260-7426B0089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648B-78F8-4787-B801-D49DD3B13983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33945F-BB1E-4916-B260-7426B0089B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A40648B-78F8-4787-B801-D49DD3B13983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533945F-BB1E-4916-B260-7426B0089B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40648B-78F8-4787-B801-D49DD3B13983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33945F-BB1E-4916-B260-7426B0089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Great Expectations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20-31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 numCol="1"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Avaricious</a:t>
            </a:r>
            <a:r>
              <a:rPr lang="en-US" dirty="0"/>
              <a:t>: </a:t>
            </a:r>
            <a:r>
              <a:rPr lang="en-US" dirty="0" smtClean="0"/>
              <a:t>Having </a:t>
            </a:r>
            <a:r>
              <a:rPr lang="en-US" dirty="0"/>
              <a:t>or showing an extreme greed for wealth or material gain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Lament</a:t>
            </a:r>
            <a:r>
              <a:rPr lang="en-US" dirty="0"/>
              <a:t>: </a:t>
            </a:r>
            <a:r>
              <a:rPr lang="en-US" dirty="0" smtClean="0"/>
              <a:t>to </a:t>
            </a:r>
            <a:r>
              <a:rPr lang="en-US" dirty="0"/>
              <a:t>feel or express sorrow or regret for; to mourn for or </a:t>
            </a:r>
            <a:r>
              <a:rPr lang="en-US" dirty="0" smtClean="0"/>
              <a:t>over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Acquiesce</a:t>
            </a:r>
            <a:r>
              <a:rPr lang="en-US" dirty="0"/>
              <a:t>: </a:t>
            </a:r>
            <a:r>
              <a:rPr lang="en-US" dirty="0" smtClean="0"/>
              <a:t>to </a:t>
            </a:r>
            <a:r>
              <a:rPr lang="en-US" dirty="0"/>
              <a:t>submit or comply without protest; agree; consent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Felonious</a:t>
            </a:r>
            <a:r>
              <a:rPr lang="en-US" dirty="0"/>
              <a:t>: </a:t>
            </a:r>
            <a:r>
              <a:rPr lang="en-US" dirty="0" smtClean="0"/>
              <a:t>pertaining </a:t>
            </a:r>
            <a:r>
              <a:rPr lang="en-US" dirty="0"/>
              <a:t>to or involving a felony (an offense, crime)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Pernicious</a:t>
            </a:r>
            <a:r>
              <a:rPr lang="en-US" dirty="0"/>
              <a:t>: </a:t>
            </a:r>
            <a:r>
              <a:rPr lang="en-US" dirty="0" smtClean="0"/>
              <a:t>causing </a:t>
            </a:r>
            <a:r>
              <a:rPr lang="en-US" dirty="0"/>
              <a:t>harm or ruin; injurious; hurtful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Composure</a:t>
            </a:r>
            <a:r>
              <a:rPr lang="en-US" dirty="0"/>
              <a:t>: </a:t>
            </a:r>
            <a:r>
              <a:rPr lang="en-US" dirty="0" smtClean="0"/>
              <a:t>serene</a:t>
            </a:r>
            <a:r>
              <a:rPr lang="en-US" dirty="0"/>
              <a:t>; self-controlled state of mind; calmness; tranquility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Extort</a:t>
            </a:r>
            <a:r>
              <a:rPr lang="en-US" dirty="0"/>
              <a:t>: </a:t>
            </a:r>
            <a:r>
              <a:rPr lang="en-US" dirty="0" smtClean="0"/>
              <a:t>obtain </a:t>
            </a:r>
            <a:r>
              <a:rPr lang="en-US" dirty="0"/>
              <a:t>(something) by force or threats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929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32-39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Pervade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Averse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Assiduity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Solvency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Repugnance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32-39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5257800"/>
          </a:xfrm>
        </p:spPr>
        <p:txBody>
          <a:bodyPr numCol="1"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Pervade</a:t>
            </a:r>
            <a:r>
              <a:rPr lang="en-US" dirty="0"/>
              <a:t>: </a:t>
            </a:r>
            <a:r>
              <a:rPr lang="en-US" dirty="0" smtClean="0"/>
              <a:t>to </a:t>
            </a:r>
            <a:r>
              <a:rPr lang="en-US" dirty="0"/>
              <a:t>become spread throughout all parts of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Averse</a:t>
            </a:r>
            <a:r>
              <a:rPr lang="en-US" dirty="0"/>
              <a:t>: </a:t>
            </a:r>
            <a:r>
              <a:rPr lang="en-US" dirty="0" smtClean="0"/>
              <a:t>having </a:t>
            </a:r>
            <a:r>
              <a:rPr lang="en-US" dirty="0"/>
              <a:t>a strong feeling of opposition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Assiduity</a:t>
            </a:r>
            <a:r>
              <a:rPr lang="en-US" dirty="0"/>
              <a:t>: [as-</a:t>
            </a:r>
            <a:r>
              <a:rPr lang="en-US" dirty="0" err="1"/>
              <a:t>i</a:t>
            </a:r>
            <a:r>
              <a:rPr lang="en-US" dirty="0"/>
              <a:t>-</a:t>
            </a:r>
            <a:r>
              <a:rPr lang="en-US" b="1" dirty="0"/>
              <a:t>doo</a:t>
            </a:r>
            <a:r>
              <a:rPr lang="en-US" dirty="0"/>
              <a:t>-</a:t>
            </a:r>
            <a:r>
              <a:rPr lang="en-US" dirty="0" err="1"/>
              <a:t>i</a:t>
            </a:r>
            <a:r>
              <a:rPr lang="en-US" dirty="0"/>
              <a:t>-tee] </a:t>
            </a:r>
            <a:r>
              <a:rPr lang="en-US" dirty="0" smtClean="0"/>
              <a:t>constant </a:t>
            </a:r>
            <a:r>
              <a:rPr lang="en-US" dirty="0"/>
              <a:t>or close application or effort; diligence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Solvency</a:t>
            </a:r>
            <a:r>
              <a:rPr lang="en-US" dirty="0"/>
              <a:t>: </a:t>
            </a:r>
            <a:r>
              <a:rPr lang="en-US" dirty="0" smtClean="0"/>
              <a:t>condition </a:t>
            </a:r>
            <a:r>
              <a:rPr lang="en-US" dirty="0"/>
              <a:t>of being solvent (ability to pay all just debts)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Repugnance</a:t>
            </a:r>
            <a:r>
              <a:rPr lang="en-US" dirty="0"/>
              <a:t>: [</a:t>
            </a:r>
            <a:r>
              <a:rPr lang="en-US" dirty="0" err="1"/>
              <a:t>ri-</a:t>
            </a:r>
            <a:r>
              <a:rPr lang="en-US" b="1" dirty="0" err="1"/>
              <a:t>puhg</a:t>
            </a:r>
            <a:r>
              <a:rPr lang="en-US" dirty="0" err="1"/>
              <a:t>-n</a:t>
            </a:r>
            <a:r>
              <a:rPr lang="en-US" i="1" dirty="0" err="1"/>
              <a:t>uh</a:t>
            </a:r>
            <a:r>
              <a:rPr lang="en-US" dirty="0"/>
              <a:t> ns] </a:t>
            </a:r>
            <a:r>
              <a:rPr lang="en-US" dirty="0" smtClean="0"/>
              <a:t>strong </a:t>
            </a:r>
            <a:r>
              <a:rPr lang="en-US" dirty="0"/>
              <a:t>distaste, aversion, or objection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3513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III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40-59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Expatriate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Extenuate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Animosity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Commiseration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Forbearance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Obdurate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Molestation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Persevere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Forfeiture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Vestige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Avarice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-76200"/>
            <a:ext cx="8153400" cy="990600"/>
          </a:xfrm>
        </p:spPr>
        <p:txBody>
          <a:bodyPr/>
          <a:lstStyle/>
          <a:p>
            <a:r>
              <a:rPr lang="en-US" dirty="0" smtClean="0"/>
              <a:t>Chapters 40-59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6096000"/>
          </a:xfrm>
        </p:spPr>
        <p:txBody>
          <a:bodyPr numCol="1"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Expatriate</a:t>
            </a:r>
            <a:r>
              <a:rPr lang="en-US" dirty="0"/>
              <a:t>: [v. </a:t>
            </a:r>
            <a:r>
              <a:rPr lang="en-US" dirty="0" err="1"/>
              <a:t>eks</a:t>
            </a:r>
            <a:r>
              <a:rPr lang="en-US" dirty="0"/>
              <a:t>-</a:t>
            </a:r>
            <a:r>
              <a:rPr lang="en-US" dirty="0" err="1"/>
              <a:t>pey</a:t>
            </a:r>
            <a:r>
              <a:rPr lang="en-US" dirty="0"/>
              <a:t>-tree-</a:t>
            </a:r>
            <a:r>
              <a:rPr lang="en-US" dirty="0" err="1"/>
              <a:t>eyt</a:t>
            </a:r>
            <a:r>
              <a:rPr lang="en-US" dirty="0"/>
              <a:t> ] to banish (a person) from his or her native country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Extenuate</a:t>
            </a:r>
            <a:r>
              <a:rPr lang="en-US" dirty="0"/>
              <a:t>: </a:t>
            </a:r>
            <a:r>
              <a:rPr lang="en-US" dirty="0" smtClean="0"/>
              <a:t>to </a:t>
            </a:r>
            <a:r>
              <a:rPr lang="en-US" dirty="0"/>
              <a:t>represent (a fault, offense, etc.) as less serious; to excuse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Animosity</a:t>
            </a:r>
            <a:r>
              <a:rPr lang="en-US" dirty="0" smtClean="0"/>
              <a:t>: a </a:t>
            </a:r>
            <a:r>
              <a:rPr lang="en-US" dirty="0"/>
              <a:t>feeling of strong dislike, ill will, or enmity that tends to display itself in action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Commiseration</a:t>
            </a:r>
            <a:r>
              <a:rPr lang="en-US" dirty="0"/>
              <a:t>: </a:t>
            </a:r>
            <a:r>
              <a:rPr lang="en-US" dirty="0" smtClean="0"/>
              <a:t>expression </a:t>
            </a:r>
            <a:r>
              <a:rPr lang="en-US" dirty="0"/>
              <a:t>of sorrow, sympathy or </a:t>
            </a:r>
            <a:r>
              <a:rPr lang="en-US" dirty="0" smtClean="0"/>
              <a:t>pity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Forbearance</a:t>
            </a:r>
            <a:r>
              <a:rPr lang="en-US" dirty="0"/>
              <a:t>: </a:t>
            </a:r>
            <a:r>
              <a:rPr lang="en-US" dirty="0" smtClean="0"/>
              <a:t>patience</a:t>
            </a:r>
            <a:r>
              <a:rPr lang="en-US" dirty="0"/>
              <a:t>, tolerance, or self-control, especially in not responding to provocation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Obdurate</a:t>
            </a:r>
            <a:r>
              <a:rPr lang="en-US" dirty="0"/>
              <a:t>: [</a:t>
            </a:r>
            <a:r>
              <a:rPr lang="en-US" dirty="0" err="1"/>
              <a:t>ob</a:t>
            </a:r>
            <a:r>
              <a:rPr lang="en-US" dirty="0"/>
              <a:t>-doo-</a:t>
            </a:r>
            <a:r>
              <a:rPr lang="en-US" dirty="0" err="1"/>
              <a:t>rit</a:t>
            </a:r>
            <a:r>
              <a:rPr lang="en-US" dirty="0"/>
              <a:t>] </a:t>
            </a:r>
            <a:r>
              <a:rPr lang="en-US" dirty="0" smtClean="0"/>
              <a:t>unmoved </a:t>
            </a:r>
            <a:r>
              <a:rPr lang="en-US" dirty="0"/>
              <a:t>by persuasion, pity, or tender feelings; stubborn; unyielding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Molestation</a:t>
            </a:r>
            <a:r>
              <a:rPr lang="en-US" dirty="0"/>
              <a:t>: </a:t>
            </a:r>
            <a:r>
              <a:rPr lang="en-US" dirty="0" smtClean="0"/>
              <a:t>the </a:t>
            </a:r>
            <a:r>
              <a:rPr lang="en-US" dirty="0"/>
              <a:t>act of bothering, inconvenience, or annoying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Persevere</a:t>
            </a:r>
            <a:r>
              <a:rPr lang="en-US" dirty="0"/>
              <a:t>: </a:t>
            </a:r>
            <a:r>
              <a:rPr lang="en-US" dirty="0" smtClean="0"/>
              <a:t>to </a:t>
            </a:r>
            <a:r>
              <a:rPr lang="en-US" dirty="0"/>
              <a:t>persist in anything undertaken; maintain a purpose in spite of difficulty; continue steadfastly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Forfeiture</a:t>
            </a:r>
            <a:r>
              <a:rPr lang="en-US" dirty="0"/>
              <a:t>: </a:t>
            </a:r>
            <a:r>
              <a:rPr lang="en-US" dirty="0" smtClean="0"/>
              <a:t>something </a:t>
            </a:r>
            <a:r>
              <a:rPr lang="en-US" dirty="0"/>
              <a:t>forfeited (something that has been taken away or has been given up as a penalty); deprivation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Vestige</a:t>
            </a:r>
            <a:r>
              <a:rPr lang="en-US" dirty="0"/>
              <a:t>: </a:t>
            </a:r>
            <a:r>
              <a:rPr lang="en-US" dirty="0" smtClean="0"/>
              <a:t>a </a:t>
            </a:r>
            <a:r>
              <a:rPr lang="en-US" dirty="0"/>
              <a:t>mark, trace, or visible evidence of something that is no longer present or in existence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Avarice</a:t>
            </a:r>
            <a:r>
              <a:rPr lang="en-US" dirty="0" smtClean="0"/>
              <a:t> </a:t>
            </a:r>
            <a:r>
              <a:rPr lang="en-US" dirty="0"/>
              <a:t>: [</a:t>
            </a:r>
            <a:r>
              <a:rPr lang="en-US" dirty="0" err="1"/>
              <a:t>av</a:t>
            </a:r>
            <a:r>
              <a:rPr lang="en-US" dirty="0"/>
              <a:t>-</a:t>
            </a:r>
            <a:r>
              <a:rPr lang="en-US" dirty="0" err="1"/>
              <a:t>er</a:t>
            </a:r>
            <a:r>
              <a:rPr lang="en-US" dirty="0"/>
              <a:t>-is] </a:t>
            </a:r>
            <a:r>
              <a:rPr lang="en-US" dirty="0" smtClean="0"/>
              <a:t>insatiable </a:t>
            </a:r>
            <a:r>
              <a:rPr lang="en-US" dirty="0"/>
              <a:t>greed for riches; inordinate, miserly desire to gain and hoard wealth </a:t>
            </a:r>
          </a:p>
        </p:txBody>
      </p:sp>
    </p:spTree>
    <p:extLst>
      <p:ext uri="{BB962C8B-B14F-4D97-AF65-F5344CB8AC3E}">
        <p14:creationId xmlns:p14="http://schemas.microsoft.com/office/powerpoint/2010/main" xmlns="" val="381704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dam-mcfarland.net/wp-content/uploads/2009/03/blank-index-c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800" y="1638300"/>
            <a:ext cx="55245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05000"/>
            <a:ext cx="5867400" cy="2438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Bradley Hand ITC" pitchFamily="66" charset="0"/>
              </a:rPr>
              <a:t>Definition:</a:t>
            </a:r>
          </a:p>
          <a:p>
            <a:pPr marL="0" indent="0">
              <a:buNone/>
            </a:pPr>
            <a:r>
              <a:rPr lang="en-US" b="1" dirty="0" smtClean="0">
                <a:latin typeface="Bradley Hand ITC" pitchFamily="66" charset="0"/>
              </a:rPr>
              <a:t>Synonym/Antonym: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From the dictionary</a:t>
            </a:r>
          </a:p>
          <a:p>
            <a:pPr marL="0" indent="0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Sentence used in the novel:</a:t>
            </a:r>
          </a:p>
          <a:p>
            <a:pPr marL="0" indent="0">
              <a:buNone/>
            </a:pPr>
            <a:r>
              <a:rPr lang="en-US" b="1" dirty="0" smtClean="0">
                <a:latin typeface="Bradley Hand ITC" pitchFamily="66" charset="0"/>
              </a:rPr>
              <a:t>Visual Example:</a:t>
            </a:r>
            <a:endParaRPr lang="en-US" b="1" dirty="0">
              <a:latin typeface="Bradley Hand ITC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 Cards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31293" y="3886200"/>
            <a:ext cx="4762500" cy="2857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191000" y="4686300"/>
            <a:ext cx="4495800" cy="156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3200" b="1" dirty="0" smtClean="0">
                <a:latin typeface="Bradley Hand ITC" pitchFamily="66" charset="0"/>
              </a:rPr>
              <a:t>Vocabulary Word</a:t>
            </a:r>
          </a:p>
          <a:p>
            <a:pPr marL="0" indent="0" algn="ctr">
              <a:buFont typeface="Wingdings" pitchFamily="2" charset="2"/>
              <a:buNone/>
            </a:pPr>
            <a:endParaRPr lang="en-US" b="1" dirty="0" smtClean="0">
              <a:latin typeface="Bradley Hand ITC" pitchFamily="66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n-US" b="1" dirty="0" smtClean="0">
                <a:latin typeface="Bradley Hand ITC" pitchFamily="66" charset="0"/>
              </a:rPr>
              <a:t>Part of Speech</a:t>
            </a:r>
            <a:endParaRPr lang="en-US" b="1" dirty="0">
              <a:latin typeface="Bradley Hand ITC" pitchFamily="66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3400" y="13716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3200" b="1" dirty="0" smtClean="0">
                <a:latin typeface="Bradley Hand ITC" pitchFamily="66" charset="0"/>
              </a:rPr>
              <a:t>Back</a:t>
            </a:r>
            <a:endParaRPr lang="en-US" sz="3200" b="1" dirty="0">
              <a:latin typeface="Bradley Hand ITC" pitchFamily="66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7574593" y="3355932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3200" b="1" dirty="0" smtClean="0">
                <a:latin typeface="Bradley Hand ITC" pitchFamily="66" charset="0"/>
              </a:rPr>
              <a:t>Front</a:t>
            </a:r>
            <a:endParaRPr lang="en-US" sz="3200" b="1" dirty="0">
              <a:latin typeface="Bradley Hand ITC" pitchFamily="66" charset="0"/>
            </a:endParaRPr>
          </a:p>
        </p:txBody>
      </p:sp>
      <p:pic>
        <p:nvPicPr>
          <p:cNvPr id="2053" name="Picture 5" descr="C:\Users\Anna Grace Graves\AppData\Local\Microsoft\Windows\Temporary Internet Files\Content.IE5\E1M9H1BZ\MC9003666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0050" y="4027029"/>
            <a:ext cx="1066236" cy="92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084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1-13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 numCol="2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Ravenously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Disconsolately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Remonstrance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Imprecation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Penitent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Abhorrence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Apparition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Apprehension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Disdainfully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Exonerate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Contemptible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Mortifying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Discomfited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Coercion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Reticence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Patronize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Propriety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Condescend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Ostentatious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81000"/>
            <a:ext cx="8991600" cy="6858000"/>
          </a:xfrm>
        </p:spPr>
        <p:txBody>
          <a:bodyPr>
            <a:noAutofit/>
          </a:bodyPr>
          <a:lstStyle/>
          <a:p>
            <a:pPr lvl="0"/>
            <a:r>
              <a:rPr lang="en-US" sz="1400" b="1" dirty="0">
                <a:latin typeface="Perpetua" pitchFamily="18" charset="0"/>
              </a:rPr>
              <a:t>Ravenously</a:t>
            </a:r>
            <a:r>
              <a:rPr lang="en-US" sz="1400" dirty="0">
                <a:latin typeface="Perpetua" pitchFamily="18" charset="0"/>
              </a:rPr>
              <a:t>: greedy for </a:t>
            </a:r>
            <a:r>
              <a:rPr lang="en-US" sz="1400" dirty="0" smtClean="0">
                <a:latin typeface="Perpetua" pitchFamily="18" charset="0"/>
              </a:rPr>
              <a:t>something</a:t>
            </a:r>
          </a:p>
          <a:p>
            <a:pPr lvl="0"/>
            <a:r>
              <a:rPr lang="en-US" sz="1400" b="1" dirty="0" smtClean="0">
                <a:latin typeface="Perpetua" pitchFamily="18" charset="0"/>
              </a:rPr>
              <a:t>Disconsolately</a:t>
            </a:r>
            <a:r>
              <a:rPr lang="en-US" sz="1400" dirty="0">
                <a:latin typeface="Perpetua" pitchFamily="18" charset="0"/>
              </a:rPr>
              <a:t>: w</a:t>
            </a:r>
            <a:r>
              <a:rPr lang="en-US" sz="1400" dirty="0" smtClean="0">
                <a:latin typeface="Perpetua" pitchFamily="18" charset="0"/>
              </a:rPr>
              <a:t>ithout </a:t>
            </a:r>
            <a:r>
              <a:rPr lang="en-US" sz="1400" dirty="0">
                <a:latin typeface="Perpetua" pitchFamily="18" charset="0"/>
              </a:rPr>
              <a:t>comfort; unhappy</a:t>
            </a:r>
          </a:p>
          <a:p>
            <a:pPr lvl="0"/>
            <a:r>
              <a:rPr lang="en-US" sz="1400" b="1" dirty="0">
                <a:latin typeface="Perpetua" pitchFamily="18" charset="0"/>
              </a:rPr>
              <a:t>Remonstrance</a:t>
            </a:r>
            <a:r>
              <a:rPr lang="en-US" sz="1400" dirty="0">
                <a:latin typeface="Perpetua" pitchFamily="18" charset="0"/>
              </a:rPr>
              <a:t>: </a:t>
            </a:r>
            <a:r>
              <a:rPr lang="en-US" sz="1400" dirty="0" smtClean="0">
                <a:latin typeface="Perpetua" pitchFamily="18" charset="0"/>
              </a:rPr>
              <a:t>a </a:t>
            </a:r>
            <a:r>
              <a:rPr lang="en-US" sz="1400" dirty="0">
                <a:latin typeface="Perpetua" pitchFamily="18" charset="0"/>
              </a:rPr>
              <a:t>forcefully reproachful protest</a:t>
            </a:r>
          </a:p>
          <a:p>
            <a:pPr lvl="0"/>
            <a:r>
              <a:rPr lang="en-US" sz="1400" b="1" dirty="0">
                <a:latin typeface="Perpetua" pitchFamily="18" charset="0"/>
              </a:rPr>
              <a:t>Imprecation</a:t>
            </a:r>
            <a:r>
              <a:rPr lang="en-US" sz="1400" dirty="0">
                <a:latin typeface="Perpetua" pitchFamily="18" charset="0"/>
              </a:rPr>
              <a:t>: </a:t>
            </a:r>
            <a:r>
              <a:rPr lang="en-US" sz="1400" dirty="0" smtClean="0">
                <a:latin typeface="Perpetua" pitchFamily="18" charset="0"/>
              </a:rPr>
              <a:t>a </a:t>
            </a:r>
            <a:r>
              <a:rPr lang="en-US" sz="1400" dirty="0">
                <a:latin typeface="Perpetua" pitchFamily="18" charset="0"/>
              </a:rPr>
              <a:t>spoken curse</a:t>
            </a:r>
          </a:p>
          <a:p>
            <a:pPr lvl="0"/>
            <a:r>
              <a:rPr lang="en-US" sz="1400" b="1" dirty="0">
                <a:latin typeface="Perpetua" pitchFamily="18" charset="0"/>
              </a:rPr>
              <a:t>Penitent</a:t>
            </a:r>
            <a:r>
              <a:rPr lang="en-US" sz="1400" dirty="0">
                <a:latin typeface="Perpetua" pitchFamily="18" charset="0"/>
              </a:rPr>
              <a:t>: </a:t>
            </a:r>
            <a:r>
              <a:rPr lang="en-US" sz="1400" dirty="0" smtClean="0">
                <a:latin typeface="Perpetua" pitchFamily="18" charset="0"/>
              </a:rPr>
              <a:t>feeling </a:t>
            </a:r>
            <a:r>
              <a:rPr lang="en-US" sz="1400" dirty="0">
                <a:latin typeface="Perpetua" pitchFamily="18" charset="0"/>
              </a:rPr>
              <a:t>or showing sorrow or regret for having done wrong</a:t>
            </a:r>
          </a:p>
          <a:p>
            <a:pPr lvl="0"/>
            <a:r>
              <a:rPr lang="en-US" sz="1400" b="1" dirty="0">
                <a:latin typeface="Perpetua" pitchFamily="18" charset="0"/>
              </a:rPr>
              <a:t>Presentiment</a:t>
            </a:r>
            <a:r>
              <a:rPr lang="en-US" sz="1400" dirty="0">
                <a:latin typeface="Perpetua" pitchFamily="18" charset="0"/>
              </a:rPr>
              <a:t>: </a:t>
            </a:r>
            <a:r>
              <a:rPr lang="en-US" sz="1400" dirty="0" smtClean="0">
                <a:latin typeface="Perpetua" pitchFamily="18" charset="0"/>
              </a:rPr>
              <a:t>an </a:t>
            </a:r>
            <a:r>
              <a:rPr lang="en-US" sz="1400" dirty="0">
                <a:latin typeface="Perpetua" pitchFamily="18" charset="0"/>
              </a:rPr>
              <a:t>intuitive feeling about the future</a:t>
            </a:r>
          </a:p>
          <a:p>
            <a:pPr lvl="0"/>
            <a:r>
              <a:rPr lang="en-US" sz="1400" b="1" dirty="0">
                <a:latin typeface="Perpetua" pitchFamily="18" charset="0"/>
              </a:rPr>
              <a:t>Abhorrence</a:t>
            </a:r>
            <a:r>
              <a:rPr lang="en-US" sz="1400" dirty="0">
                <a:latin typeface="Perpetua" pitchFamily="18" charset="0"/>
              </a:rPr>
              <a:t>: </a:t>
            </a:r>
            <a:r>
              <a:rPr lang="en-US" sz="1400" dirty="0" smtClean="0">
                <a:latin typeface="Perpetua" pitchFamily="18" charset="0"/>
              </a:rPr>
              <a:t>a </a:t>
            </a:r>
            <a:r>
              <a:rPr lang="en-US" sz="1400" dirty="0">
                <a:latin typeface="Perpetua" pitchFamily="18" charset="0"/>
              </a:rPr>
              <a:t>feeling of repulsion</a:t>
            </a:r>
          </a:p>
          <a:p>
            <a:pPr lvl="0"/>
            <a:r>
              <a:rPr lang="en-US" sz="1400" b="1" dirty="0" smtClean="0">
                <a:latin typeface="Perpetua" pitchFamily="18" charset="0"/>
              </a:rPr>
              <a:t>Apparition</a:t>
            </a:r>
            <a:r>
              <a:rPr lang="en-US" sz="1400" dirty="0" smtClean="0">
                <a:latin typeface="Perpetua" pitchFamily="18" charset="0"/>
              </a:rPr>
              <a:t>: a </a:t>
            </a:r>
            <a:r>
              <a:rPr lang="en-US" sz="1400" dirty="0">
                <a:latin typeface="Perpetua" pitchFamily="18" charset="0"/>
              </a:rPr>
              <a:t>ghost or ghostlike image of a person</a:t>
            </a:r>
          </a:p>
          <a:p>
            <a:pPr lvl="0"/>
            <a:r>
              <a:rPr lang="en-US" sz="1400" b="1" dirty="0">
                <a:latin typeface="Perpetua" pitchFamily="18" charset="0"/>
              </a:rPr>
              <a:t>Apprehension</a:t>
            </a:r>
            <a:r>
              <a:rPr lang="en-US" sz="1400" dirty="0">
                <a:latin typeface="Perpetua" pitchFamily="18" charset="0"/>
              </a:rPr>
              <a:t>: </a:t>
            </a:r>
            <a:r>
              <a:rPr lang="en-US" sz="1400" dirty="0" smtClean="0">
                <a:latin typeface="Perpetua" pitchFamily="18" charset="0"/>
              </a:rPr>
              <a:t>anxiety </a:t>
            </a:r>
            <a:r>
              <a:rPr lang="en-US" sz="1400" dirty="0">
                <a:latin typeface="Perpetua" pitchFamily="18" charset="0"/>
              </a:rPr>
              <a:t>or fear that something bad or unpleasant will happen</a:t>
            </a:r>
          </a:p>
          <a:p>
            <a:pPr lvl="0"/>
            <a:r>
              <a:rPr lang="en-US" sz="1400" b="1" dirty="0">
                <a:latin typeface="Perpetua" pitchFamily="18" charset="0"/>
              </a:rPr>
              <a:t>Disdainfully</a:t>
            </a:r>
            <a:r>
              <a:rPr lang="en-US" sz="1400" dirty="0">
                <a:latin typeface="Perpetua" pitchFamily="18" charset="0"/>
              </a:rPr>
              <a:t>: </a:t>
            </a:r>
            <a:r>
              <a:rPr lang="en-US" sz="1400" dirty="0" smtClean="0">
                <a:latin typeface="Perpetua" pitchFamily="18" charset="0"/>
              </a:rPr>
              <a:t>showing </a:t>
            </a:r>
            <a:r>
              <a:rPr lang="en-US" sz="1400" dirty="0">
                <a:latin typeface="Perpetua" pitchFamily="18" charset="0"/>
              </a:rPr>
              <a:t>contempt or lack of respect</a:t>
            </a:r>
          </a:p>
          <a:p>
            <a:pPr lvl="0"/>
            <a:r>
              <a:rPr lang="en-US" sz="1400" b="1" dirty="0">
                <a:latin typeface="Perpetua" pitchFamily="18" charset="0"/>
              </a:rPr>
              <a:t>Exonerate</a:t>
            </a:r>
            <a:r>
              <a:rPr lang="en-US" sz="1400" dirty="0">
                <a:latin typeface="Perpetua" pitchFamily="18" charset="0"/>
              </a:rPr>
              <a:t>: </a:t>
            </a:r>
            <a:r>
              <a:rPr lang="en-US" sz="1400" dirty="0" smtClean="0">
                <a:latin typeface="Perpetua" pitchFamily="18" charset="0"/>
              </a:rPr>
              <a:t>absolve </a:t>
            </a:r>
            <a:r>
              <a:rPr lang="en-US" sz="1400" dirty="0">
                <a:latin typeface="Perpetua" pitchFamily="18" charset="0"/>
              </a:rPr>
              <a:t>from blame for a fault or wrongdoing</a:t>
            </a:r>
          </a:p>
          <a:p>
            <a:pPr lvl="0"/>
            <a:r>
              <a:rPr lang="en-US" sz="1400" b="1" dirty="0">
                <a:latin typeface="Perpetua" pitchFamily="18" charset="0"/>
              </a:rPr>
              <a:t>Contemptible</a:t>
            </a:r>
            <a:r>
              <a:rPr lang="en-US" sz="1400" dirty="0">
                <a:latin typeface="Perpetua" pitchFamily="18" charset="0"/>
              </a:rPr>
              <a:t>: </a:t>
            </a:r>
            <a:r>
              <a:rPr lang="en-US" sz="1400" dirty="0" smtClean="0">
                <a:latin typeface="Perpetua" pitchFamily="18" charset="0"/>
              </a:rPr>
              <a:t>despicable</a:t>
            </a:r>
            <a:endParaRPr lang="en-US" sz="1400" dirty="0">
              <a:latin typeface="Perpetua" pitchFamily="18" charset="0"/>
            </a:endParaRPr>
          </a:p>
          <a:p>
            <a:pPr lvl="0"/>
            <a:r>
              <a:rPr lang="en-US" sz="1400" b="1" dirty="0">
                <a:latin typeface="Perpetua" pitchFamily="18" charset="0"/>
              </a:rPr>
              <a:t>Placid</a:t>
            </a:r>
            <a:r>
              <a:rPr lang="en-US" sz="1400" dirty="0">
                <a:latin typeface="Perpetua" pitchFamily="18" charset="0"/>
              </a:rPr>
              <a:t>: </a:t>
            </a:r>
            <a:r>
              <a:rPr lang="en-US" sz="1400" dirty="0" smtClean="0">
                <a:latin typeface="Perpetua" pitchFamily="18" charset="0"/>
              </a:rPr>
              <a:t>calm</a:t>
            </a:r>
            <a:r>
              <a:rPr lang="en-US" sz="1400" dirty="0">
                <a:latin typeface="Perpetua" pitchFamily="18" charset="0"/>
              </a:rPr>
              <a:t>, peaceful</a:t>
            </a:r>
          </a:p>
          <a:p>
            <a:pPr lvl="0"/>
            <a:r>
              <a:rPr lang="en-US" sz="1400" b="1" dirty="0">
                <a:latin typeface="Perpetua" pitchFamily="18" charset="0"/>
              </a:rPr>
              <a:t>Mortifying</a:t>
            </a:r>
            <a:r>
              <a:rPr lang="en-US" sz="1400" dirty="0">
                <a:latin typeface="Perpetua" pitchFamily="18" charset="0"/>
              </a:rPr>
              <a:t>: </a:t>
            </a:r>
            <a:r>
              <a:rPr lang="en-US" sz="1400" dirty="0" smtClean="0">
                <a:latin typeface="Perpetua" pitchFamily="18" charset="0"/>
              </a:rPr>
              <a:t>cause </a:t>
            </a:r>
            <a:r>
              <a:rPr lang="en-US" sz="1400" dirty="0">
                <a:latin typeface="Perpetua" pitchFamily="18" charset="0"/>
              </a:rPr>
              <a:t>(someone) to feel embarrassed</a:t>
            </a:r>
          </a:p>
          <a:p>
            <a:pPr lvl="0"/>
            <a:r>
              <a:rPr lang="en-US" sz="1400" b="1" dirty="0">
                <a:latin typeface="Perpetua" pitchFamily="18" charset="0"/>
              </a:rPr>
              <a:t>Discomfited</a:t>
            </a:r>
            <a:r>
              <a:rPr lang="en-US" sz="1400" dirty="0">
                <a:latin typeface="Perpetua" pitchFamily="18" charset="0"/>
              </a:rPr>
              <a:t>: </a:t>
            </a:r>
            <a:r>
              <a:rPr lang="en-US" sz="1400" dirty="0" smtClean="0">
                <a:latin typeface="Perpetua" pitchFamily="18" charset="0"/>
              </a:rPr>
              <a:t>make </a:t>
            </a:r>
            <a:r>
              <a:rPr lang="en-US" sz="1400" dirty="0">
                <a:latin typeface="Perpetua" pitchFamily="18" charset="0"/>
              </a:rPr>
              <a:t>(someone) feel uneasy or embarrassed</a:t>
            </a:r>
          </a:p>
          <a:p>
            <a:pPr lvl="0"/>
            <a:r>
              <a:rPr lang="en-US" sz="1400" b="1" dirty="0">
                <a:latin typeface="Perpetua" pitchFamily="18" charset="0"/>
              </a:rPr>
              <a:t>Coercion</a:t>
            </a:r>
            <a:r>
              <a:rPr lang="en-US" sz="1400" dirty="0">
                <a:latin typeface="Perpetua" pitchFamily="18" charset="0"/>
              </a:rPr>
              <a:t>: </a:t>
            </a:r>
            <a:r>
              <a:rPr lang="en-US" sz="1400" dirty="0" smtClean="0">
                <a:latin typeface="Perpetua" pitchFamily="18" charset="0"/>
              </a:rPr>
              <a:t>practice </a:t>
            </a:r>
            <a:r>
              <a:rPr lang="en-US" sz="1400" dirty="0">
                <a:latin typeface="Perpetua" pitchFamily="18" charset="0"/>
              </a:rPr>
              <a:t>of persuading someone to do something by using force or threats</a:t>
            </a:r>
          </a:p>
          <a:p>
            <a:pPr lvl="0"/>
            <a:r>
              <a:rPr lang="en-US" sz="1400" b="1" dirty="0">
                <a:latin typeface="Perpetua" pitchFamily="18" charset="0"/>
              </a:rPr>
              <a:t>Reticence</a:t>
            </a:r>
            <a:r>
              <a:rPr lang="en-US" sz="1400" dirty="0">
                <a:latin typeface="Perpetua" pitchFamily="18" charset="0"/>
              </a:rPr>
              <a:t>: </a:t>
            </a:r>
            <a:r>
              <a:rPr lang="en-US" sz="1400" dirty="0" smtClean="0">
                <a:latin typeface="Perpetua" pitchFamily="18" charset="0"/>
              </a:rPr>
              <a:t>not </a:t>
            </a:r>
            <a:r>
              <a:rPr lang="en-US" sz="1400" dirty="0">
                <a:latin typeface="Perpetua" pitchFamily="18" charset="0"/>
              </a:rPr>
              <a:t>revealing one’s thoughts or feelings </a:t>
            </a:r>
            <a:r>
              <a:rPr lang="en-US" sz="1400" dirty="0" smtClean="0">
                <a:latin typeface="Perpetua" pitchFamily="18" charset="0"/>
              </a:rPr>
              <a:t>readily; reserve</a:t>
            </a:r>
            <a:endParaRPr lang="en-US" sz="1400" dirty="0">
              <a:latin typeface="Perpetua" pitchFamily="18" charset="0"/>
            </a:endParaRPr>
          </a:p>
          <a:p>
            <a:pPr lvl="0"/>
            <a:r>
              <a:rPr lang="en-US" sz="1400" b="1" dirty="0">
                <a:latin typeface="Perpetua" pitchFamily="18" charset="0"/>
              </a:rPr>
              <a:t>Patronize</a:t>
            </a:r>
            <a:r>
              <a:rPr lang="en-US" sz="1400" dirty="0">
                <a:latin typeface="Perpetua" pitchFamily="18" charset="0"/>
              </a:rPr>
              <a:t>: </a:t>
            </a:r>
            <a:r>
              <a:rPr lang="en-US" sz="1400" dirty="0" smtClean="0">
                <a:latin typeface="Perpetua" pitchFamily="18" charset="0"/>
              </a:rPr>
              <a:t>treat </a:t>
            </a:r>
            <a:r>
              <a:rPr lang="en-US" sz="1400" dirty="0">
                <a:latin typeface="Perpetua" pitchFamily="18" charset="0"/>
              </a:rPr>
              <a:t>with an apparent kindness that betrays a feeling of </a:t>
            </a:r>
            <a:r>
              <a:rPr lang="en-US" sz="1400" dirty="0" smtClean="0">
                <a:latin typeface="Perpetua" pitchFamily="18" charset="0"/>
              </a:rPr>
              <a:t>superiority; condescend </a:t>
            </a:r>
            <a:endParaRPr lang="en-US" sz="1400" dirty="0">
              <a:latin typeface="Perpetua" pitchFamily="18" charset="0"/>
            </a:endParaRPr>
          </a:p>
          <a:p>
            <a:pPr lvl="0"/>
            <a:r>
              <a:rPr lang="en-US" sz="1400" b="1" dirty="0">
                <a:latin typeface="Perpetua" pitchFamily="18" charset="0"/>
              </a:rPr>
              <a:t>Propriety</a:t>
            </a:r>
            <a:r>
              <a:rPr lang="en-US" sz="1400" dirty="0">
                <a:latin typeface="Perpetua" pitchFamily="18" charset="0"/>
              </a:rPr>
              <a:t>: </a:t>
            </a:r>
            <a:r>
              <a:rPr lang="en-US" sz="1400" dirty="0" smtClean="0">
                <a:latin typeface="Perpetua" pitchFamily="18" charset="0"/>
              </a:rPr>
              <a:t>the </a:t>
            </a:r>
            <a:r>
              <a:rPr lang="en-US" sz="1400" dirty="0">
                <a:latin typeface="Perpetua" pitchFamily="18" charset="0"/>
              </a:rPr>
              <a:t>condition of begin right, appropriate, or fitting</a:t>
            </a:r>
          </a:p>
          <a:p>
            <a:pPr lvl="0"/>
            <a:r>
              <a:rPr lang="en-US" sz="1400" b="1" dirty="0" smtClean="0">
                <a:latin typeface="Perpetua" pitchFamily="18" charset="0"/>
              </a:rPr>
              <a:t>Condescend</a:t>
            </a:r>
            <a:r>
              <a:rPr lang="en-US" sz="1400" dirty="0" smtClean="0">
                <a:latin typeface="Perpetua" pitchFamily="18" charset="0"/>
              </a:rPr>
              <a:t>: show </a:t>
            </a:r>
            <a:r>
              <a:rPr lang="en-US" sz="1400" dirty="0">
                <a:latin typeface="Perpetua" pitchFamily="18" charset="0"/>
              </a:rPr>
              <a:t>feelings of superiority </a:t>
            </a:r>
            <a:r>
              <a:rPr lang="en-US" sz="1400" dirty="0" smtClean="0">
                <a:latin typeface="Perpetua" pitchFamily="18" charset="0"/>
              </a:rPr>
              <a:t>; demean</a:t>
            </a:r>
            <a:endParaRPr lang="en-US" sz="1400" dirty="0">
              <a:latin typeface="Perpetua" pitchFamily="18" charset="0"/>
            </a:endParaRPr>
          </a:p>
          <a:p>
            <a:pPr lvl="0"/>
            <a:r>
              <a:rPr lang="en-US" sz="1400" b="1" dirty="0">
                <a:latin typeface="Perpetua" pitchFamily="18" charset="0"/>
              </a:rPr>
              <a:t>Ostentatious: </a:t>
            </a:r>
            <a:r>
              <a:rPr lang="en-US" sz="1400" dirty="0" smtClean="0">
                <a:latin typeface="Perpetua" pitchFamily="18" charset="0"/>
              </a:rPr>
              <a:t>designed </a:t>
            </a:r>
            <a:r>
              <a:rPr lang="en-US" sz="1400" dirty="0">
                <a:latin typeface="Perpetua" pitchFamily="18" charset="0"/>
              </a:rPr>
              <a:t>to impress or attract notice </a:t>
            </a:r>
          </a:p>
          <a:p>
            <a:endParaRPr lang="en-US" sz="1400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257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14-19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Malignant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Aberration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Clemency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Deferential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Repudiate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14-19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752600"/>
            <a:ext cx="8001000" cy="4876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5780" indent="-457200">
              <a:buFont typeface="+mj-lt"/>
              <a:buAutoNum type="arabicPeriod"/>
            </a:pPr>
            <a:r>
              <a:rPr lang="en-US" sz="2400" b="1" dirty="0" smtClean="0"/>
              <a:t>Malignant</a:t>
            </a:r>
            <a:r>
              <a:rPr lang="en-US" sz="2400" dirty="0" smtClean="0"/>
              <a:t>: very dangerous or harmful in influence or effect 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b="1" dirty="0" smtClean="0"/>
              <a:t>Aberration</a:t>
            </a:r>
            <a:r>
              <a:rPr lang="en-US" sz="2400" dirty="0" smtClean="0"/>
              <a:t>: the act of departing from the right, normal, or usual course 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b="1" dirty="0" smtClean="0"/>
              <a:t>Compassion</a:t>
            </a:r>
            <a:r>
              <a:rPr lang="en-US" sz="2400" dirty="0" smtClean="0"/>
              <a:t>: a feeling of deep sympathy and sorrow for another who is stricken by misfortune, accompanied by a strong desire to alleviate the suffering.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b="1" dirty="0" smtClean="0"/>
              <a:t>Clemency</a:t>
            </a:r>
            <a:r>
              <a:rPr lang="en-US" sz="2400" dirty="0" smtClean="0"/>
              <a:t>: an act or deed showing mercy or leniency 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b="1" dirty="0" smtClean="0"/>
              <a:t>Deferential</a:t>
            </a:r>
            <a:r>
              <a:rPr lang="en-US" sz="2400" dirty="0" smtClean="0"/>
              <a:t>: showing deference; respectful 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400" b="1" dirty="0" smtClean="0"/>
              <a:t>Repudiate</a:t>
            </a:r>
            <a:r>
              <a:rPr lang="en-US" sz="2400" dirty="0" smtClean="0"/>
              <a:t>: to cast off or disown </a:t>
            </a:r>
          </a:p>
          <a:p>
            <a:pPr marL="68580" indent="0">
              <a:buFont typeface="Wingdings"/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19061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II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Chapters 20-31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 numCol="1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Avaricious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Acquiesce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Felonious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Pernicious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Composure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Extort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2545</TotalTime>
  <Words>509</Words>
  <Application>Microsoft Office PowerPoint</Application>
  <PresentationFormat>On-screen Show (4:3)</PresentationFormat>
  <Paragraphs>125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Great Expectations</vt:lpstr>
      <vt:lpstr>Vocab Cards</vt:lpstr>
      <vt:lpstr>STAGE I</vt:lpstr>
      <vt:lpstr>Chapters 1-13</vt:lpstr>
      <vt:lpstr>Slide 5</vt:lpstr>
      <vt:lpstr>Chapters 14-19</vt:lpstr>
      <vt:lpstr>Chapters 14-19</vt:lpstr>
      <vt:lpstr>STAGE II</vt:lpstr>
      <vt:lpstr>Chapters 20-31</vt:lpstr>
      <vt:lpstr>Chapters 20-31</vt:lpstr>
      <vt:lpstr>Chapters 32-39</vt:lpstr>
      <vt:lpstr>Chapters 32-39</vt:lpstr>
      <vt:lpstr>STAGE III</vt:lpstr>
      <vt:lpstr>Chapters 40-59</vt:lpstr>
      <vt:lpstr>Chapters 40-59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Gatsby</dc:title>
  <dc:creator>annag</dc:creator>
  <cp:lastModifiedBy>annag</cp:lastModifiedBy>
  <cp:revision>31</cp:revision>
  <dcterms:created xsi:type="dcterms:W3CDTF">2012-01-04T23:00:15Z</dcterms:created>
  <dcterms:modified xsi:type="dcterms:W3CDTF">2013-01-09T17:39:39Z</dcterms:modified>
</cp:coreProperties>
</file>