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8" r:id="rId4"/>
    <p:sldId id="282" r:id="rId5"/>
    <p:sldId id="277" r:id="rId6"/>
    <p:sldId id="283" r:id="rId7"/>
    <p:sldId id="284" r:id="rId8"/>
    <p:sldId id="285" r:id="rId9"/>
    <p:sldId id="286" r:id="rId10"/>
    <p:sldId id="279" r:id="rId11"/>
    <p:sldId id="287" r:id="rId12"/>
    <p:sldId id="289" r:id="rId13"/>
    <p:sldId id="288" r:id="rId14"/>
    <p:sldId id="264" r:id="rId15"/>
    <p:sldId id="257" r:id="rId16"/>
    <p:sldId id="260" r:id="rId17"/>
    <p:sldId id="259" r:id="rId18"/>
    <p:sldId id="258" r:id="rId19"/>
    <p:sldId id="292" r:id="rId20"/>
    <p:sldId id="295" r:id="rId21"/>
    <p:sldId id="293" r:id="rId22"/>
    <p:sldId id="296" r:id="rId23"/>
    <p:sldId id="290" r:id="rId24"/>
    <p:sldId id="291" r:id="rId25"/>
    <p:sldId id="297" r:id="rId26"/>
    <p:sldId id="308" r:id="rId27"/>
    <p:sldId id="298" r:id="rId28"/>
    <p:sldId id="301" r:id="rId29"/>
    <p:sldId id="304" r:id="rId30"/>
    <p:sldId id="307" r:id="rId31"/>
    <p:sldId id="294" r:id="rId3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6" d="100"/>
          <a:sy n="76" d="100"/>
        </p:scale>
        <p:origin x="-350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CEE02-1DD4-4C3A-9F1A-DB4866D4CCA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5EBE-AD85-4EEB-9B6F-DB52ABCCF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955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5759FA-2B6D-45BF-AA5D-810750B65EE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9FB1E5-1D19-4136-BA42-FD05F0CC96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11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12806-7767-455F-8D97-9F9E4103CAD6}" type="datetimeFigureOut">
              <a:rPr lang="en-US" smtClean="0">
                <a:solidFill>
                  <a:srgbClr val="ECE9C6"/>
                </a:solidFill>
              </a:rPr>
              <a:pPr/>
              <a:t>1/9/2013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C57312-7B4E-4737-AEB8-56F12F101CBB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3B4BEC3-2532-43CB-B64B-9A89FF5DB02D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71FC5F-FFE0-45D5-8CB6-DBE5DEEF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912806-7767-455F-8D97-9F9E4103CAD6}" type="datetimeFigureOut">
              <a:rPr lang="en-US" smtClean="0">
                <a:solidFill>
                  <a:srgbClr val="895D1D"/>
                </a:solidFill>
              </a:rPr>
              <a:pPr/>
              <a:t>1/9/2013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C57312-7B4E-4737-AEB8-56F12F101CBB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rknotes.com/lit/twociti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A Tale of Two Cities</a:t>
            </a:r>
            <a:endParaRPr lang="en-US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24400" y="4572000"/>
            <a:ext cx="4267200" cy="2057400"/>
          </a:xfrm>
          <a:prstGeom prst="rect">
            <a:avLst/>
          </a:prstGeom>
        </p:spPr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lumMod val="40000"/>
                      <a:lumOff val="60000"/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by Charles Dickens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lumMod val="40000"/>
                    <a:lumOff val="60000"/>
                    <a:alpha val="40000"/>
                  </a:schemeClr>
                </a:glow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0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Thermidorean</a:t>
            </a:r>
            <a:r>
              <a:rPr lang="en-US" dirty="0"/>
              <a:t> </a:t>
            </a:r>
            <a:r>
              <a:rPr lang="en-US" dirty="0" smtClean="0"/>
              <a:t>Reaction was a period of the fall of Robespierre’s power. He was executed in 1794.</a:t>
            </a:r>
          </a:p>
          <a:p>
            <a:r>
              <a:rPr lang="en-US" dirty="0" smtClean="0"/>
              <a:t>The moderate Directory period from 1795 to 1799 was opposed by remaining radical Jacobins and royalists.</a:t>
            </a:r>
          </a:p>
          <a:p>
            <a:r>
              <a:rPr lang="en-US" dirty="0" smtClean="0"/>
              <a:t>In 1799, Napoleon Bonaparte took control of the French government.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44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7" t="-5230" r="-1167" b="2958"/>
          <a:stretch/>
        </p:blipFill>
        <p:spPr>
          <a:xfrm>
            <a:off x="-533400" y="-449893"/>
            <a:ext cx="11444224" cy="7315200"/>
          </a:xfrm>
        </p:spPr>
      </p:pic>
      <p:sp>
        <p:nvSpPr>
          <p:cNvPr id="5" name="TextBox 4"/>
          <p:cNvSpPr txBox="1"/>
          <p:nvPr/>
        </p:nvSpPr>
        <p:spPr>
          <a:xfrm>
            <a:off x="29227" y="1066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Jacques-Louis David, </a:t>
            </a:r>
            <a:r>
              <a:rPr lang="en-US" i="1" dirty="0" smtClean="0"/>
              <a:t>The Coronation of Napoleon</a:t>
            </a:r>
            <a:r>
              <a:rPr lang="en-US" dirty="0" smtClean="0"/>
              <a:t>, 1804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8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322"/>
            <a:ext cx="5547653" cy="6603678"/>
          </a:xfrm>
        </p:spPr>
      </p:pic>
      <p:sp>
        <p:nvSpPr>
          <p:cNvPr id="5" name="TextBox 4"/>
          <p:cNvSpPr txBox="1"/>
          <p:nvPr/>
        </p:nvSpPr>
        <p:spPr>
          <a:xfrm>
            <a:off x="5562600" y="685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Jacques-Louis David, </a:t>
            </a:r>
            <a:r>
              <a:rPr lang="en-US" sz="2400" i="1" dirty="0"/>
              <a:t>Napoleon at the Saint-Bernard Pass</a:t>
            </a:r>
            <a:r>
              <a:rPr lang="en-US" sz="2400" dirty="0" smtClean="0"/>
              <a:t>, 1801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7432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Napoleon led his army into Italy in 1800 through the Saint-Bernard Pass. Napoleon conquered much of Europe in the early 1800s, but was opposed and eventually defeated by a coalition led by the British and Austrians.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8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of the 1850s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Crimean War (1853-1856) was the most significant European war between the Napoleonic Wars (1803-1815) and World War I (1914-1918).</a:t>
            </a:r>
          </a:p>
          <a:p>
            <a:r>
              <a:rPr lang="en-US" dirty="0" smtClean="0"/>
              <a:t>Prime ministers in the 1850s came from four different parties, including the first from the Liberal party (which advocated classical liberalism or </a:t>
            </a:r>
            <a:r>
              <a:rPr lang="en-US" i="1" dirty="0" smtClean="0"/>
              <a:t>laissez-faire</a:t>
            </a:r>
            <a:r>
              <a:rPr lang="en-US" dirty="0" smtClean="0"/>
              <a:t>).</a:t>
            </a:r>
          </a:p>
          <a:p>
            <a:pPr lvl="1"/>
            <a:r>
              <a:rPr lang="en-US" b="1" dirty="0" smtClean="0"/>
              <a:t>Laissez-Faire: </a:t>
            </a:r>
            <a:r>
              <a:rPr lang="en-US" dirty="0" smtClean="0"/>
              <a:t>the economy works best if private industry is not regulated and markets are free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33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upload.wikimedia.org/wikipedia/commons/0/02/Charles_Dickens_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562039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Dickens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320"/>
            <a:ext cx="4038600" cy="45262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b. 1812 in Portsmouth</a:t>
            </a:r>
          </a:p>
          <a:p>
            <a:r>
              <a:rPr lang="en-US" dirty="0" smtClean="0"/>
              <a:t>d. 1870. Buried in Westminster Abbey</a:t>
            </a:r>
          </a:p>
          <a:p>
            <a:r>
              <a:rPr lang="en-US" dirty="0" smtClean="0"/>
              <a:t>Wrote novels, short stories, plays, and non-fiction</a:t>
            </a:r>
          </a:p>
          <a:p>
            <a:r>
              <a:rPr lang="en-US" dirty="0" smtClean="0"/>
              <a:t>Very popular during his time</a:t>
            </a:r>
          </a:p>
          <a:p>
            <a:r>
              <a:rPr lang="en-US" dirty="0" smtClean="0"/>
              <a:t>Created characters from his own experiences and observations while walking around London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96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Dickens’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 from a poor family</a:t>
            </a:r>
          </a:p>
          <a:p>
            <a:r>
              <a:rPr lang="en-US" dirty="0" smtClean="0"/>
              <a:t>Father sent to debtor's prison</a:t>
            </a:r>
          </a:p>
          <a:p>
            <a:r>
              <a:rPr lang="en-US" dirty="0" smtClean="0"/>
              <a:t>Worked in a factory as a child</a:t>
            </a:r>
          </a:p>
          <a:p>
            <a:r>
              <a:rPr lang="en-US" dirty="0" smtClean="0"/>
              <a:t>Didn’t see his family often</a:t>
            </a:r>
          </a:p>
          <a:p>
            <a:r>
              <a:rPr lang="en-US" dirty="0" smtClean="0"/>
              <a:t>He expressed feelings of humiliation, loneliness, and rejection in the children of his novels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861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Novels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Chapters of the novel were published in monthly magazines</a:t>
            </a:r>
          </a:p>
          <a:p>
            <a:r>
              <a:rPr lang="en-US" dirty="0" smtClean="0"/>
              <a:t>Allowed authors to refine the novel based on popular taste</a:t>
            </a:r>
          </a:p>
          <a:p>
            <a:r>
              <a:rPr lang="en-US" dirty="0" smtClean="0"/>
              <a:t>Chapters generally ended with a cliffhanger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39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Pickwick Papers</a:t>
            </a:r>
            <a:r>
              <a:rPr lang="en-US" dirty="0" smtClean="0"/>
              <a:t> (1836-7)</a:t>
            </a:r>
          </a:p>
          <a:p>
            <a:r>
              <a:rPr lang="en-US" i="1" dirty="0" smtClean="0"/>
              <a:t>The Adventures of Oliver Twist </a:t>
            </a:r>
            <a:r>
              <a:rPr lang="en-US" dirty="0" smtClean="0"/>
              <a:t>(1837-9)</a:t>
            </a:r>
          </a:p>
          <a:p>
            <a:r>
              <a:rPr lang="en-US" i="1" dirty="0" smtClean="0"/>
              <a:t>Nicholas </a:t>
            </a:r>
            <a:r>
              <a:rPr lang="en-US" i="1" dirty="0" err="1" smtClean="0"/>
              <a:t>Nickleby</a:t>
            </a:r>
            <a:r>
              <a:rPr lang="en-US" i="1" dirty="0" smtClean="0"/>
              <a:t> </a:t>
            </a:r>
            <a:r>
              <a:rPr lang="en-US" dirty="0" smtClean="0"/>
              <a:t>(1838-9)</a:t>
            </a:r>
          </a:p>
          <a:p>
            <a:r>
              <a:rPr lang="en-US" i="1" dirty="0" smtClean="0"/>
              <a:t>A Christmas Carol </a:t>
            </a:r>
            <a:r>
              <a:rPr lang="en-US" dirty="0" smtClean="0"/>
              <a:t>(1843)</a:t>
            </a:r>
          </a:p>
          <a:p>
            <a:r>
              <a:rPr lang="en-US" i="1" dirty="0" smtClean="0"/>
              <a:t>David Copperfield</a:t>
            </a:r>
            <a:r>
              <a:rPr lang="en-US" dirty="0" smtClean="0"/>
              <a:t> (1849-50)</a:t>
            </a:r>
          </a:p>
          <a:p>
            <a:r>
              <a:rPr lang="en-US" i="1" dirty="0" smtClean="0"/>
              <a:t>Bleak House</a:t>
            </a:r>
            <a:r>
              <a:rPr lang="en-US" dirty="0" smtClean="0"/>
              <a:t> (1852-1853)</a:t>
            </a:r>
          </a:p>
          <a:p>
            <a:r>
              <a:rPr lang="en-US" i="1" dirty="0" smtClean="0"/>
              <a:t>Hard Times</a:t>
            </a:r>
            <a:r>
              <a:rPr lang="en-US" dirty="0" smtClean="0"/>
              <a:t> (1854)</a:t>
            </a:r>
          </a:p>
          <a:p>
            <a:r>
              <a:rPr lang="en-US" i="1" dirty="0" smtClean="0"/>
              <a:t>A Tale of Two Cities</a:t>
            </a:r>
            <a:r>
              <a:rPr lang="en-US" dirty="0" smtClean="0"/>
              <a:t> (1859)</a:t>
            </a:r>
          </a:p>
          <a:p>
            <a:r>
              <a:rPr lang="en-US" i="1" dirty="0" smtClean="0"/>
              <a:t>Great Expectations </a:t>
            </a:r>
            <a:r>
              <a:rPr lang="en-US" dirty="0" smtClean="0"/>
              <a:t>(1860-1)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9445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A Tale of Two Cities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Published in weekly serial form between April 20, 1859, and November 26, 1859</a:t>
            </a:r>
          </a:p>
          <a:p>
            <a:endParaRPr lang="en-US" dirty="0" smtClean="0"/>
          </a:p>
          <a:p>
            <a:r>
              <a:rPr lang="en-US" dirty="0" smtClean="0"/>
              <a:t>When Dickens published this novel, he may have been the most popular author of his time and throughout the Victorian Age.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“It </a:t>
            </a:r>
            <a:r>
              <a:rPr lang="en-US" i="1" dirty="0"/>
              <a:t>was the best of times, it was the worst </a:t>
            </a:r>
            <a:r>
              <a:rPr lang="en-US" i="1" dirty="0" smtClean="0"/>
              <a:t>of times </a:t>
            </a:r>
            <a:r>
              <a:rPr lang="en-US" i="1" dirty="0"/>
              <a:t>. . . it was the season of Light, it was </a:t>
            </a:r>
            <a:r>
              <a:rPr lang="en-US" i="1" dirty="0" smtClean="0"/>
              <a:t>the season </a:t>
            </a:r>
            <a:r>
              <a:rPr lang="en-US" i="1" dirty="0"/>
              <a:t>of Darkness, it was the spring of hope, </a:t>
            </a:r>
            <a:r>
              <a:rPr lang="en-US" i="1" dirty="0" smtClean="0"/>
              <a:t>it was </a:t>
            </a:r>
            <a:r>
              <a:rPr lang="en-US" i="1" dirty="0"/>
              <a:t>the winter of despair . . </a:t>
            </a:r>
            <a:r>
              <a:rPr lang="en-US" i="1" dirty="0" smtClean="0"/>
              <a:t>.” </a:t>
            </a:r>
            <a:r>
              <a:rPr lang="en-US" dirty="0" smtClean="0"/>
              <a:t>—</a:t>
            </a:r>
            <a:r>
              <a:rPr lang="en-US" dirty="0"/>
              <a:t>from </a:t>
            </a:r>
            <a:r>
              <a:rPr lang="en-US" i="1" dirty="0"/>
              <a:t>A Tale of Two </a:t>
            </a:r>
            <a:r>
              <a:rPr lang="en-US" i="1" dirty="0" smtClean="0"/>
              <a:t>Cities</a:t>
            </a:r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Background for </a:t>
            </a:r>
            <a:r>
              <a:rPr lang="en-US" sz="3600" i="1" dirty="0"/>
              <a:t>A Tale of Two Cities</a:t>
            </a:r>
            <a:br>
              <a:rPr lang="en-US" sz="3600" i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3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Based on Thomas Carlyle’s history of the events during the French Revolution.</a:t>
            </a:r>
          </a:p>
          <a:p>
            <a:endParaRPr lang="en-US" dirty="0" smtClean="0"/>
          </a:p>
          <a:p>
            <a:r>
              <a:rPr lang="en-US" dirty="0" smtClean="0"/>
              <a:t>Many events in the novel actually took place.</a:t>
            </a:r>
          </a:p>
          <a:p>
            <a:endParaRPr lang="en-US" dirty="0" smtClean="0"/>
          </a:p>
          <a:p>
            <a:r>
              <a:rPr lang="en-US" dirty="0" smtClean="0"/>
              <a:t>Dickens may have been “influenced </a:t>
            </a:r>
            <a:r>
              <a:rPr lang="en-US" dirty="0"/>
              <a:t>by Carlyle’s belief that the </a:t>
            </a:r>
            <a:r>
              <a:rPr lang="en-US" dirty="0" smtClean="0"/>
              <a:t>revolution was </a:t>
            </a:r>
            <a:r>
              <a:rPr lang="en-US" dirty="0"/>
              <a:t>inspired by the centuries of cruelty and poverty the French poor had to endure at the hands of </a:t>
            </a:r>
            <a:r>
              <a:rPr lang="en-US" dirty="0" smtClean="0"/>
              <a:t>the corrupt </a:t>
            </a:r>
            <a:r>
              <a:rPr lang="en-US" dirty="0"/>
              <a:t>nobility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Dickens shows the violence of the French Revolution.</a:t>
            </a:r>
          </a:p>
          <a:p>
            <a:pPr lvl="1"/>
            <a:r>
              <a:rPr lang="en-US" dirty="0" smtClean="0"/>
              <a:t>The violence of overthrowing a government leads to more violence.</a:t>
            </a:r>
          </a:p>
        </p:txBody>
      </p:sp>
    </p:spTree>
    <p:extLst>
      <p:ext uri="{BB962C8B-B14F-4D97-AF65-F5344CB8AC3E}">
        <p14:creationId xmlns="" xmlns:p14="http://schemas.microsoft.com/office/powerpoint/2010/main" val="103148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8"/>
            <a:ext cx="9407047" cy="74560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81000"/>
            <a:ext cx="3352800" cy="2057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lumMod val="40000"/>
                      <a:lumOff val="60000"/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 Antiqua" pitchFamily="18" charset="0"/>
              </a:rPr>
              <a:t>The</a:t>
            </a:r>
            <a:br>
              <a:rPr lang="en-US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lumMod val="40000"/>
                      <a:lumOff val="60000"/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lumMod val="40000"/>
                      <a:lumOff val="60000"/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 Antiqua" pitchFamily="18" charset="0"/>
              </a:rPr>
              <a:t>French</a:t>
            </a:r>
            <a:br>
              <a:rPr lang="en-US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lumMod val="40000"/>
                      <a:lumOff val="60000"/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4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lumMod val="40000"/>
                      <a:lumOff val="60000"/>
                      <a:alpha val="40000"/>
                    </a:schemeClr>
                  </a:glow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Book Antiqua" pitchFamily="18" charset="0"/>
              </a:rPr>
              <a:t>Revolution</a:t>
            </a:r>
            <a:endParaRPr lang="en-US" sz="44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lumMod val="40000"/>
                    <a:lumOff val="60000"/>
                    <a:alpha val="40000"/>
                  </a:schemeClr>
                </a:glow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A Tale of Two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b="1" cap="small" dirty="0" smtClean="0"/>
              <a:t>Setting:</a:t>
            </a:r>
            <a:r>
              <a:rPr lang="en-US" dirty="0" smtClean="0"/>
              <a:t>1775–1793 in London &amp; Paris</a:t>
            </a:r>
          </a:p>
          <a:p>
            <a:pPr lvl="1"/>
            <a:r>
              <a:rPr lang="en-US" dirty="0" smtClean="0"/>
              <a:t>Some of the story takes place earlier, as told in the flashback. </a:t>
            </a:r>
            <a:endParaRPr lang="en-US" b="1" dirty="0" smtClean="0"/>
          </a:p>
          <a:p>
            <a:pPr lvl="2"/>
            <a:r>
              <a:rPr lang="en-US" b="1" dirty="0" smtClean="0"/>
              <a:t>Flashback</a:t>
            </a:r>
            <a:r>
              <a:rPr lang="en-US" dirty="0" smtClean="0"/>
              <a:t>: “Reveals something that happened before that point in the story or before the story began. It provides information to help explain key events in the story.” (Glencoe)</a:t>
            </a:r>
          </a:p>
          <a:p>
            <a:pPr fontAlgn="base">
              <a:buNone/>
            </a:pPr>
            <a:endParaRPr lang="en-US" dirty="0" smtClean="0"/>
          </a:p>
          <a:p>
            <a:pPr fontAlgn="base"/>
            <a:r>
              <a:rPr lang="en-US" b="1" cap="small" dirty="0" smtClean="0"/>
              <a:t>Narrator: </a:t>
            </a:r>
            <a:r>
              <a:rPr lang="en-US" dirty="0" smtClean="0"/>
              <a:t>Anonymous</a:t>
            </a:r>
          </a:p>
          <a:p>
            <a:pPr lvl="1" fontAlgn="base"/>
            <a:r>
              <a:rPr lang="en-US" dirty="0" smtClean="0"/>
              <a:t>Can be thought of as Dickens</a:t>
            </a:r>
          </a:p>
          <a:p>
            <a:pPr lvl="1" fontAlgn="base">
              <a:buNone/>
            </a:pPr>
            <a:endParaRPr lang="en-US" dirty="0" smtClean="0"/>
          </a:p>
          <a:p>
            <a:pPr fontAlgn="base"/>
            <a:r>
              <a:rPr lang="en-US" b="1" cap="small" dirty="0" smtClean="0"/>
              <a:t>point of view: </a:t>
            </a:r>
            <a:r>
              <a:rPr lang="en-US" dirty="0" smtClean="0"/>
              <a:t>Third person omniscient </a:t>
            </a:r>
          </a:p>
          <a:p>
            <a:pPr lvl="1" fontAlgn="base"/>
            <a:r>
              <a:rPr lang="en-US" dirty="0" smtClean="0"/>
              <a:t>Omniscient: all-knowing</a:t>
            </a:r>
          </a:p>
          <a:p>
            <a:pPr lvl="2" fontAlgn="base"/>
            <a:r>
              <a:rPr lang="en-US" dirty="0" smtClean="0"/>
              <a:t>Reveals the thoughts, emotions, and motives of the characters</a:t>
            </a:r>
          </a:p>
          <a:p>
            <a:pPr lvl="2" fontAlgn="base"/>
            <a:r>
              <a:rPr lang="en-US" dirty="0" smtClean="0"/>
              <a:t>Comments on the historical events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Themes, Symbols, &amp; Motifs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/>
              <a:t>A Tale of Two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Resurrection</a:t>
            </a:r>
          </a:p>
          <a:p>
            <a:r>
              <a:rPr lang="en-US" dirty="0" smtClean="0"/>
              <a:t>Sacrifice </a:t>
            </a:r>
          </a:p>
          <a:p>
            <a:r>
              <a:rPr lang="en-US" dirty="0" smtClean="0"/>
              <a:t>Violence &amp; Oppression </a:t>
            </a:r>
          </a:p>
          <a:p>
            <a:r>
              <a:rPr lang="en-US" dirty="0" smtClean="0"/>
              <a:t>Doubles</a:t>
            </a:r>
          </a:p>
          <a:p>
            <a:r>
              <a:rPr lang="en-US" dirty="0"/>
              <a:t>Madame </a:t>
            </a:r>
            <a:r>
              <a:rPr lang="en-US" dirty="0" err="1"/>
              <a:t>Defarge’s</a:t>
            </a:r>
            <a:r>
              <a:rPr lang="en-US" dirty="0"/>
              <a:t> </a:t>
            </a:r>
            <a:r>
              <a:rPr lang="en-US" dirty="0" smtClean="0"/>
              <a:t>Knitting: </a:t>
            </a:r>
            <a:r>
              <a:rPr lang="en-US" dirty="0" smtClean="0"/>
              <a:t>vengeance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882291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4" y="35446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Character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71600"/>
            <a:ext cx="4724400" cy="27057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Back: 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Main facts</a:t>
            </a:r>
          </a:p>
          <a:p>
            <a:pPr lvl="1"/>
            <a:r>
              <a:rPr lang="en-US" dirty="0" smtClean="0"/>
              <a:t>Personality</a:t>
            </a:r>
          </a:p>
          <a:p>
            <a:pPr lvl="1"/>
            <a:r>
              <a:rPr lang="en-US" dirty="0" smtClean="0"/>
              <a:t>Important Quotes</a:t>
            </a:r>
          </a:p>
          <a:p>
            <a:pPr lvl="1"/>
            <a:r>
              <a:rPr lang="en-US" dirty="0" smtClean="0"/>
              <a:t>Add Information as you learn more about the character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3138"/>
            <a:ext cx="3657600" cy="66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fansnap.com/blog/wp-content/uploads/2011/07/Derek-Jeter-Baseball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105150" cy="2244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rekjeterrookiecards.net/wp-content/uploads/2009/06/jeterrookie1-214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02" y="3733800"/>
            <a:ext cx="1930898" cy="2706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86200" y="4077358"/>
            <a:ext cx="4724400" cy="2171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Front: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Sketch (based on description- try to visualize the character)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0612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24" y="35446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</a:t>
            </a:r>
            <a:br>
              <a:rPr lang="en-US" dirty="0" smtClean="0"/>
            </a:br>
            <a:r>
              <a:rPr lang="en-US" dirty="0" smtClean="0"/>
              <a:t>Character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Characters: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Charles </a:t>
            </a:r>
            <a:r>
              <a:rPr lang="en-US" dirty="0" err="1" smtClean="0"/>
              <a:t>Darnay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Sydney Carton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Dr. </a:t>
            </a:r>
            <a:r>
              <a:rPr lang="en-US" dirty="0" err="1" smtClean="0"/>
              <a:t>Manette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Lucie </a:t>
            </a:r>
            <a:r>
              <a:rPr lang="en-US" dirty="0" err="1" smtClean="0"/>
              <a:t>Manette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Monsieur </a:t>
            </a:r>
            <a:r>
              <a:rPr lang="en-US" dirty="0" err="1" smtClean="0"/>
              <a:t>Defarge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Madame </a:t>
            </a:r>
            <a:r>
              <a:rPr lang="en-US" dirty="0" err="1" smtClean="0"/>
              <a:t>Defarge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Jarvis Lorry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Jerry Cruncher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Miss </a:t>
            </a:r>
            <a:r>
              <a:rPr lang="en-US" dirty="0" err="1" smtClean="0"/>
              <a:t>Pross</a:t>
            </a:r>
            <a:endParaRPr lang="en-US" dirty="0" smtClean="0"/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Mr. </a:t>
            </a:r>
            <a:r>
              <a:rPr lang="en-US" dirty="0" err="1" smtClean="0"/>
              <a:t>Stryver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9753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A Tale of Two Cities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Novel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911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dam-mcfarland.net/wp-content/uploads/2009/03/blank-index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38300"/>
            <a:ext cx="5524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5867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Definition: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Synonym/Antonym: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From the dictionary</a:t>
            </a:r>
          </a:p>
          <a:p>
            <a:pPr marL="0" indent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Sentence used in the novel:</a:t>
            </a:r>
          </a:p>
          <a:p>
            <a:pPr marL="0" indent="0">
              <a:buNone/>
            </a:pPr>
            <a:r>
              <a:rPr lang="en-US" b="1" dirty="0" smtClean="0">
                <a:latin typeface="Bradley Hand ITC" pitchFamily="66" charset="0"/>
              </a:rPr>
              <a:t>Visual Example: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 Cards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1293" y="3886200"/>
            <a:ext cx="4762500" cy="2857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191000" y="4686300"/>
            <a:ext cx="44958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Vocabulary Word</a:t>
            </a:r>
          </a:p>
          <a:p>
            <a:pPr marL="0" indent="0" algn="ctr">
              <a:buFont typeface="Wingdings" pitchFamily="2" charset="2"/>
              <a:buNone/>
            </a:pPr>
            <a:endParaRPr lang="en-US" b="1" dirty="0" smtClean="0">
              <a:latin typeface="Bradley Hand ITC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b="1" dirty="0" smtClean="0">
                <a:latin typeface="Bradley Hand ITC" pitchFamily="66" charset="0"/>
              </a:rPr>
              <a:t>Part of Speech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33400" y="13716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Back</a:t>
            </a:r>
            <a:endParaRPr lang="en-US" sz="3200" b="1" dirty="0">
              <a:latin typeface="Bradley Hand ITC" pitchFamily="66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574593" y="3355932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latin typeface="Bradley Hand ITC" pitchFamily="66" charset="0"/>
              </a:rPr>
              <a:t>Front</a:t>
            </a:r>
            <a:endParaRPr lang="en-US" sz="3200" b="1" dirty="0">
              <a:latin typeface="Bradley Hand ITC" pitchFamily="66" charset="0"/>
            </a:endParaRPr>
          </a:p>
        </p:txBody>
      </p:sp>
      <p:pic>
        <p:nvPicPr>
          <p:cNvPr id="2053" name="Picture 5" descr="C:\Users\Anna Grace Graves\AppData\Local\Microsoft\Windows\Temporary Internet Files\Content.IE5\E1M9H1BZ\MC9003666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050" y="4027029"/>
            <a:ext cx="1066236" cy="9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8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EPOCH (period of time) 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ADJURE </a:t>
            </a:r>
            <a:r>
              <a:rPr lang="en-US" dirty="0"/>
              <a:t>(to appeal to; to charge) 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CESSATION </a:t>
            </a:r>
            <a:r>
              <a:rPr lang="en-US" dirty="0"/>
              <a:t>(a ceasing, a stopping) </a:t>
            </a:r>
            <a:r>
              <a:rPr lang="en-US" dirty="0" smtClean="0"/>
              <a:t>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LEVITY </a:t>
            </a:r>
            <a:r>
              <a:rPr lang="en-US" dirty="0"/>
              <a:t>(lightness, gaiety, frivolity) 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STOLID </a:t>
            </a:r>
            <a:r>
              <a:rPr lang="en-US" dirty="0"/>
              <a:t>(not easily excited) adj.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EXPOSTULATE </a:t>
            </a:r>
            <a:r>
              <a:rPr lang="en-US" dirty="0"/>
              <a:t>(to object, to reason earnestly) 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SUPPLICATORY </a:t>
            </a:r>
            <a:r>
              <a:rPr lang="en-US" dirty="0"/>
              <a:t>(beseeching, praying) adj.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FEIGN </a:t>
            </a:r>
            <a:r>
              <a:rPr lang="en-US" dirty="0"/>
              <a:t>(pretend) 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LETHARGY </a:t>
            </a:r>
            <a:r>
              <a:rPr lang="en-US" dirty="0"/>
              <a:t>(a state of inaction) 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SAGACITY </a:t>
            </a:r>
            <a:r>
              <a:rPr lang="en-US" dirty="0"/>
              <a:t>(cleverness, wisdom, shrewdness) n.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the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4375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48347"/>
            <a:ext cx="8762999" cy="3877815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INVARIABLY (without exception, constantly) adv.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EXTEMPORIZE </a:t>
            </a:r>
            <a:r>
              <a:rPr lang="en-US" dirty="0"/>
              <a:t>(improvise, to make without preparation) 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DEPRECATE (to express disapproval) v.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COGITATE </a:t>
            </a:r>
            <a:r>
              <a:rPr lang="en-US" dirty="0"/>
              <a:t>(ponder, think) 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APHORISM </a:t>
            </a:r>
            <a:r>
              <a:rPr lang="en-US" dirty="0"/>
              <a:t>(short pithy sentence, proverb) 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PERNICIOUS </a:t>
            </a:r>
            <a:r>
              <a:rPr lang="en-US" dirty="0"/>
              <a:t>(highly injurious, causing injury) adj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MALIGN </a:t>
            </a:r>
            <a:r>
              <a:rPr lang="en-US" dirty="0"/>
              <a:t>(to speak evil of) 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LACONIC </a:t>
            </a:r>
            <a:r>
              <a:rPr lang="en-US" dirty="0"/>
              <a:t>(concise, terse, brief) adj.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PROPENSITIES </a:t>
            </a:r>
            <a:r>
              <a:rPr lang="en-US" dirty="0"/>
              <a:t>(a natural inclination, a liking, a bent, a bias) 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PROPITIATE </a:t>
            </a:r>
            <a:r>
              <a:rPr lang="en-US" dirty="0"/>
              <a:t>(appease, pacify, calm) v.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the Second Part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7525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686799" cy="3877815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ELICIT </a:t>
            </a:r>
            <a:r>
              <a:rPr lang="en-US" dirty="0"/>
              <a:t>(to draw forth, to evoke) 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REGENERATION </a:t>
            </a:r>
            <a:r>
              <a:rPr lang="en-US" dirty="0"/>
              <a:t>(rebirth) 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MANIFEST </a:t>
            </a:r>
            <a:r>
              <a:rPr lang="en-US" dirty="0"/>
              <a:t>(obvious, clear, plain, evident) adj.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DUBIOUS </a:t>
            </a:r>
            <a:r>
              <a:rPr lang="en-US" dirty="0"/>
              <a:t>(doubtful) adj.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RUMINATE </a:t>
            </a:r>
            <a:r>
              <a:rPr lang="en-US" dirty="0"/>
              <a:t>(ponder) 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RECOMPENSE </a:t>
            </a:r>
            <a:r>
              <a:rPr lang="en-US" dirty="0"/>
              <a:t>(a return for something, a reward) 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PRECIPITATE </a:t>
            </a:r>
            <a:r>
              <a:rPr lang="en-US" dirty="0"/>
              <a:t>(hurl headlong) adj.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AMICABLE </a:t>
            </a:r>
            <a:r>
              <a:rPr lang="en-US" dirty="0"/>
              <a:t>(friendly, peaceable) adj.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ANTECEDENTS </a:t>
            </a:r>
            <a:r>
              <a:rPr lang="en-US" dirty="0"/>
              <a:t>(previous history, immediate ancestry) n.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FURTIVE </a:t>
            </a:r>
            <a:r>
              <a:rPr lang="en-US" dirty="0"/>
              <a:t>(sly, stealthy) adj.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the Second 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939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48347"/>
            <a:ext cx="8686799" cy="4381053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DOGGEDLY (stubbornly) adv.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BLIGHTED </a:t>
            </a:r>
            <a:r>
              <a:rPr lang="en-US" dirty="0"/>
              <a:t>(ruined, withered) </a:t>
            </a:r>
            <a:r>
              <a:rPr lang="en-US" dirty="0" smtClean="0"/>
              <a:t>adj.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INVIOLATE </a:t>
            </a:r>
            <a:r>
              <a:rPr lang="en-US" dirty="0"/>
              <a:t>(unharmed, unimpaired) adj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JOCOSELY </a:t>
            </a:r>
            <a:r>
              <a:rPr lang="en-US" dirty="0"/>
              <a:t>(wittily, jokingly) adv.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PRODIGIOUS </a:t>
            </a:r>
            <a:r>
              <a:rPr lang="en-US" dirty="0"/>
              <a:t>(extraordinary, vast) adj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the Third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26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33403" y="-651354"/>
            <a:ext cx="9753600" cy="7703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495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Jacques-Louis David (1748-1825)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David was the foremost artist during the French Revolution and in the Neoclassical style. He lived through the entire French Revolution and the Napoleonic era.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3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Sparknotes</a:t>
            </a:r>
            <a:r>
              <a:rPr lang="en-US" dirty="0" smtClean="0"/>
              <a:t>: </a:t>
            </a:r>
            <a:r>
              <a:rPr lang="en-US" sz="2000" dirty="0" smtClean="0">
                <a:hlinkClick r:id="rId2"/>
              </a:rPr>
              <a:t>http://www.sparknotes.com/lit/twocities/</a:t>
            </a: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 smtClean="0"/>
              <a:t>The Glencoe Literature Library</a:t>
            </a:r>
          </a:p>
          <a:p>
            <a:r>
              <a:rPr lang="en-US" dirty="0" smtClean="0"/>
              <a:t>Signet Classic Teacher’s Guide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King Louis XVI called the Estates-General to find a solution to tax problems:</a:t>
            </a:r>
          </a:p>
          <a:p>
            <a:pPr lvl="1"/>
            <a:r>
              <a:rPr lang="en-US" dirty="0" smtClean="0"/>
              <a:t>Three Estates:</a:t>
            </a:r>
          </a:p>
          <a:p>
            <a:pPr lvl="2"/>
            <a:r>
              <a:rPr lang="en-US" dirty="0" smtClean="0"/>
              <a:t>First Estate: Clergy, 0.5% of population</a:t>
            </a:r>
          </a:p>
          <a:p>
            <a:pPr lvl="2"/>
            <a:r>
              <a:rPr lang="en-US" dirty="0" smtClean="0"/>
              <a:t>Second Estate: Nobility, 2% of population</a:t>
            </a:r>
          </a:p>
          <a:p>
            <a:pPr lvl="2"/>
            <a:r>
              <a:rPr lang="en-US" dirty="0" smtClean="0"/>
              <a:t>Third Estate: Everyone else, 97.5% of population</a:t>
            </a:r>
          </a:p>
          <a:p>
            <a:pPr marL="630936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3391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Estate General of 1789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representatives of the Third Estate, wanting a republican government, declared themselves to be a National Assembly.</a:t>
            </a:r>
          </a:p>
          <a:p>
            <a:r>
              <a:rPr lang="en-US" dirty="0" smtClean="0"/>
              <a:t>These delegates made an oath (The Tennis Court Oath) that they would create a constitution, ending the absolute monarchy in France.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3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175"/>
            <a:ext cx="1052763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62400" y="64770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Jacques-Louis David, </a:t>
            </a:r>
            <a:r>
              <a:rPr lang="en-US" i="1" dirty="0" smtClean="0">
                <a:solidFill>
                  <a:schemeClr val="bg1"/>
                </a:solidFill>
              </a:rPr>
              <a:t>The Tennis Court Oath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0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Escalation of the French Revolution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Storming of the Bastille on 14 July 1789 is the first major violent act of the Revolution. The Bastille was a royal prison that represented the King’s power in Paris.</a:t>
            </a:r>
          </a:p>
          <a:p>
            <a:r>
              <a:rPr lang="en-US" dirty="0" smtClean="0"/>
              <a:t>Revolutionaries solidify power over the next couple of years, eventually executing the King in 1793.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90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major factions of revolutionaries (the Jacobins and the </a:t>
            </a:r>
            <a:r>
              <a:rPr lang="en-US" dirty="0" err="1" smtClean="0"/>
              <a:t>Girondists</a:t>
            </a:r>
            <a:r>
              <a:rPr lang="en-US" dirty="0" smtClean="0"/>
              <a:t>) begin fighting with each other later in 1793.</a:t>
            </a:r>
          </a:p>
          <a:p>
            <a:r>
              <a:rPr lang="en-US" dirty="0" err="1" smtClean="0"/>
              <a:t>Maximilien</a:t>
            </a:r>
            <a:r>
              <a:rPr lang="en-US" dirty="0" smtClean="0"/>
              <a:t> Robespierre, leader of the Jacobin party, took power.</a:t>
            </a:r>
          </a:p>
          <a:p>
            <a:r>
              <a:rPr lang="en-US" dirty="0" smtClean="0"/>
              <a:t>Between September 1793 and July 1794, tens of thousands of people were executed by guillotine.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6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62600" y="685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Jacques-Louis David, </a:t>
            </a:r>
            <a:r>
              <a:rPr lang="en-US" sz="2400" i="1" dirty="0" smtClean="0"/>
              <a:t>The Death of Marat</a:t>
            </a:r>
            <a:r>
              <a:rPr lang="en-US" sz="2400" dirty="0" smtClean="0"/>
              <a:t>, 1793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743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Marat, a journalist of the Jacobin faction, was murdered in his bathtub by a </a:t>
            </a:r>
            <a:r>
              <a:rPr lang="en-US" dirty="0" err="1" smtClean="0"/>
              <a:t>Girondist</a:t>
            </a:r>
            <a:r>
              <a:rPr lang="en-US" dirty="0"/>
              <a:t> </a:t>
            </a:r>
            <a:r>
              <a:rPr lang="en-US" dirty="0" smtClean="0"/>
              <a:t>in 1793.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06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1188</TotalTime>
  <Words>1359</Words>
  <Application>Microsoft Office PowerPoint</Application>
  <PresentationFormat>On-screen Show (4:3)</PresentationFormat>
  <Paragraphs>171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Foundry</vt:lpstr>
      <vt:lpstr>Hardcover</vt:lpstr>
      <vt:lpstr>A Tale of Two Cities</vt:lpstr>
      <vt:lpstr>The French Revolution</vt:lpstr>
      <vt:lpstr>Jacques-Louis David (1748-1825)</vt:lpstr>
      <vt:lpstr>The French Revolution</vt:lpstr>
      <vt:lpstr>The Estate General of 1789</vt:lpstr>
      <vt:lpstr>Slide 6</vt:lpstr>
      <vt:lpstr>Escalation of the French Revolution</vt:lpstr>
      <vt:lpstr>The Reign of Terror</vt:lpstr>
      <vt:lpstr>Slide 9</vt:lpstr>
      <vt:lpstr>Later French Revolution</vt:lpstr>
      <vt:lpstr>Slide 11</vt:lpstr>
      <vt:lpstr>Slide 12</vt:lpstr>
      <vt:lpstr>England of the 1850s</vt:lpstr>
      <vt:lpstr>Charles Dickens</vt:lpstr>
      <vt:lpstr>Charles Dickens’ Childhood</vt:lpstr>
      <vt:lpstr>Serial Novels</vt:lpstr>
      <vt:lpstr>Major Works</vt:lpstr>
      <vt:lpstr>A Tale of Two Cities</vt:lpstr>
      <vt:lpstr>Background for A Tale of Two Cities </vt:lpstr>
      <vt:lpstr>A Tale of Two Cities</vt:lpstr>
      <vt:lpstr>Themes, Symbols, &amp; Motifs  in A Tale of Two Cities</vt:lpstr>
      <vt:lpstr> Character Cards</vt:lpstr>
      <vt:lpstr>Create  Character Cards</vt:lpstr>
      <vt:lpstr>A Tale of Two Cities</vt:lpstr>
      <vt:lpstr>Vocab Cards</vt:lpstr>
      <vt:lpstr>Book the First</vt:lpstr>
      <vt:lpstr>Book the Second Part I</vt:lpstr>
      <vt:lpstr>Book the Second Part II</vt:lpstr>
      <vt:lpstr>Book the Third</vt:lpstr>
      <vt:lpstr>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Dickens &amp; Victorian England</dc:title>
  <dc:creator>Nicholas Graves</dc:creator>
  <cp:lastModifiedBy>annag</cp:lastModifiedBy>
  <cp:revision>49</cp:revision>
  <dcterms:created xsi:type="dcterms:W3CDTF">2011-12-16T04:09:12Z</dcterms:created>
  <dcterms:modified xsi:type="dcterms:W3CDTF">2013-01-09T16:09:38Z</dcterms:modified>
</cp:coreProperties>
</file>