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4"/>
  </p:handoutMasterIdLst>
  <p:sldIdLst>
    <p:sldId id="262" r:id="rId2"/>
    <p:sldId id="288" r:id="rId3"/>
    <p:sldId id="289" r:id="rId4"/>
    <p:sldId id="257" r:id="rId5"/>
    <p:sldId id="258" r:id="rId6"/>
    <p:sldId id="29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59" r:id="rId16"/>
    <p:sldId id="260" r:id="rId17"/>
    <p:sldId id="287" r:id="rId18"/>
    <p:sldId id="276" r:id="rId19"/>
    <p:sldId id="278" r:id="rId20"/>
    <p:sldId id="279" r:id="rId21"/>
    <p:sldId id="261" r:id="rId22"/>
    <p:sldId id="266" r:id="rId23"/>
    <p:sldId id="263" r:id="rId24"/>
    <p:sldId id="264" r:id="rId25"/>
    <p:sldId id="280" r:id="rId26"/>
    <p:sldId id="281" r:id="rId27"/>
    <p:sldId id="282" r:id="rId28"/>
    <p:sldId id="283" r:id="rId29"/>
    <p:sldId id="284" r:id="rId30"/>
    <p:sldId id="265" r:id="rId31"/>
    <p:sldId id="298" r:id="rId32"/>
    <p:sldId id="285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78" d="100"/>
          <a:sy n="78" d="100"/>
        </p:scale>
        <p:origin x="-27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8D045A-3D7B-4A88-967A-EA550002FD16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4706909-AEF1-46F5-AE04-633CF7B21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916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807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88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832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1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10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8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45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43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86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849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B46FE-F784-4C8B-A7E6-B6938C92307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C19D3-4969-47FD-8053-6D8EA60FB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74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a/Carta_Marina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pload.wikimedia.org/wikipedia/commons/b/b2/Mercator_1569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e/e2/OrteliusWorldMap157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b/b5/Nova_totius_Terrarum_Orbis_geographica_ac_hydrographica_tabula_%28Hendrik_Hondius%29_balanced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mejn/cartogram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ltable.com/vts/h/hwess/im/83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s.flowingdata.com/walmar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a/a5/Baylonianmap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5/50/TabulaPeutingerian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I. Introduction to Maps &amp; </a:t>
            </a:r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East to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Adonia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5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Carta</a:t>
            </a:r>
            <a:r>
              <a:rPr lang="en-US" dirty="0" smtClean="0"/>
              <a:t> Marina Map (16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983164"/>
            <a:ext cx="77724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http://upload.wikimedia.org/wikipedia/commons/e/ea/Carta_Marina.jpeg</a:t>
            </a:r>
            <a:endParaRPr lang="en-US" dirty="0"/>
          </a:p>
        </p:txBody>
      </p:sp>
      <p:pic>
        <p:nvPicPr>
          <p:cNvPr id="1026" name="Picture 2" descr="qr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25613"/>
            <a:ext cx="3276600" cy="3276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88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nna Grace Graves\Desktop\political_world_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223053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Mercator World Map (1569)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534400" cy="563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http://upload.wikimedia.org/wikipedia/commons/b/b2/Mercator_1569.png</a:t>
            </a:r>
            <a:endParaRPr lang="en-US" dirty="0"/>
          </a:p>
        </p:txBody>
      </p:sp>
      <p:pic>
        <p:nvPicPr>
          <p:cNvPr id="4098" name="Picture 2" descr="qr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7513"/>
            <a:ext cx="3276600" cy="3276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7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Ortilelius</a:t>
            </a:r>
            <a:r>
              <a:rPr lang="en-US" dirty="0" smtClean="0"/>
              <a:t> World Map (1570)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http://upload.wikimedia.org/wikipedia/commons/e/e2/OrteliusWorldMap1570.jpg</a:t>
            </a:r>
            <a:endParaRPr lang="en-US" dirty="0"/>
          </a:p>
        </p:txBody>
      </p:sp>
      <p:pic>
        <p:nvPicPr>
          <p:cNvPr id="5122" name="Picture 2" descr="qr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3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336"/>
            <a:ext cx="9144000" cy="1111664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</a:rPr>
              <a:t>"Nova </a:t>
            </a:r>
            <a:r>
              <a:rPr lang="en-US" sz="4000" dirty="0" err="1">
                <a:effectLst/>
              </a:rPr>
              <a:t>totius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Terrarum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Orbis</a:t>
            </a:r>
            <a:r>
              <a:rPr lang="en-US" sz="4000" dirty="0">
                <a:effectLst/>
              </a:rPr>
              <a:t>" by </a:t>
            </a:r>
            <a:r>
              <a:rPr lang="en-US" sz="4000" dirty="0" err="1">
                <a:effectLst/>
              </a:rPr>
              <a:t>Hendrik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Hondius</a:t>
            </a:r>
            <a:r>
              <a:rPr lang="en-US" sz="4000" dirty="0">
                <a:effectLst/>
              </a:rPr>
              <a:t> (1630)</a:t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9637"/>
            <a:ext cx="8229600" cy="792163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http://upload.wikimedia.org/wikipedia/commons/b/b5/Nova_totius_Terrarum_Orbis_geographica_ac_hydrographica_tabula_%28Hendrik_Hondius%29_balanced.jpg</a:t>
            </a:r>
            <a:endParaRPr lang="en-US" dirty="0"/>
          </a:p>
        </p:txBody>
      </p:sp>
      <p:pic>
        <p:nvPicPr>
          <p:cNvPr id="3074" name="Picture 2" descr="qr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6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latin typeface="Constantia" pitchFamily="18" charset="0"/>
              </a:rPr>
              <a:t>2008 Presidential Election (Standard County)</a:t>
            </a:r>
            <a:endParaRPr lang="en-US" sz="3100" dirty="0">
              <a:latin typeface="Constant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7970244" cy="4872433"/>
          </a:xfrm>
        </p:spPr>
      </p:pic>
    </p:spTree>
    <p:extLst>
      <p:ext uri="{BB962C8B-B14F-4D97-AF65-F5344CB8AC3E}">
        <p14:creationId xmlns="" xmlns:p14="http://schemas.microsoft.com/office/powerpoint/2010/main" val="4744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latin typeface="Constantia" pitchFamily="18" charset="0"/>
              </a:rPr>
              <a:t>2008 Presidential Election (Cartogram County)</a:t>
            </a:r>
            <a:endParaRPr lang="en-US" sz="3100" dirty="0">
              <a:latin typeface="Constant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371600"/>
            <a:ext cx="7594194" cy="5132013"/>
          </a:xfrm>
        </p:spPr>
      </p:pic>
    </p:spTree>
    <p:extLst>
      <p:ext uri="{BB962C8B-B14F-4D97-AF65-F5344CB8AC3E}">
        <p14:creationId xmlns="" xmlns:p14="http://schemas.microsoft.com/office/powerpoint/2010/main" val="33230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624" y="0"/>
            <a:ext cx="9770132" cy="6888707"/>
          </a:xfr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tantia" pitchFamily="18" charset="0"/>
              </a:rPr>
              <a:t>Twitter Language Map of Europe</a:t>
            </a:r>
            <a:endParaRPr lang="en-US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9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nstantia" pitchFamily="18" charset="0"/>
              </a:rPr>
              <a:t>Images of the Social &amp; Economic World</a:t>
            </a:r>
            <a:endParaRPr lang="en-US" sz="3600" dirty="0">
              <a:latin typeface="Constantia" pitchFamily="18" charset="0"/>
            </a:endParaRPr>
          </a:p>
        </p:txBody>
      </p:sp>
      <p:pic>
        <p:nvPicPr>
          <p:cNvPr id="1026" name="Picture 2" descr="C:\Users\Nicholas Graves\Downloads\qrcode.41597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421935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http://www-personal.umich.edu/~mejn/cartograms/</a:t>
            </a:r>
            <a:endParaRPr lang="en-US" dirty="0"/>
          </a:p>
        </p:txBody>
      </p:sp>
      <p:pic>
        <p:nvPicPr>
          <p:cNvPr id="5" name="Picture 2" descr="C:\Users\Nicholas Graves\Downloads\qrcode.4159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World Maps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Map 1 is a map of the world based on the actual geographic size.</a:t>
            </a:r>
          </a:p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Map 2 is a cartogram in which countries are re-sized based on their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65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Did you go anywhere for your Christmas Break vacation</a:t>
            </a:r>
            <a:r>
              <a:rPr lang="en-US" sz="3600" dirty="0"/>
              <a:t>?</a:t>
            </a:r>
            <a:endParaRPr lang="en-US" sz="3600" dirty="0" smtClean="0"/>
          </a:p>
          <a:p>
            <a:pPr lvl="1"/>
            <a:r>
              <a:rPr lang="en-US" sz="3200" dirty="0" smtClean="0"/>
              <a:t>If so, where did you go? </a:t>
            </a:r>
          </a:p>
          <a:p>
            <a:pPr lvl="1"/>
            <a:r>
              <a:rPr lang="en-US" sz="3200" dirty="0" smtClean="0"/>
              <a:t>How did you get there?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8400" y="175539"/>
            <a:ext cx="3657600" cy="66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Monday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1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Questions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Find a country with a big population, but small land area (more densely populated).</a:t>
            </a:r>
          </a:p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Find a country with a small population, but a large land area (less densely populated).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4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304800"/>
            <a:ext cx="11707550" cy="883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3620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II. Maps in Literature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2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553200" cy="1325562"/>
          </a:xfrm>
        </p:spPr>
        <p:txBody>
          <a:bodyPr>
            <a:normAutofit fontScale="90000"/>
          </a:bodyPr>
          <a:lstStyle/>
          <a:p>
            <a:pPr algn="r"/>
            <a:r>
              <a:rPr lang="en-US" sz="9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Wessex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nstantia" pitchFamily="18" charset="0"/>
              </a:rPr>
              <a:t>A</a:t>
            </a:r>
            <a:r>
              <a:rPr lang="en-US" sz="3600" dirty="0" smtClean="0">
                <a:solidFill>
                  <a:schemeClr val="bg1"/>
                </a:solidFill>
                <a:latin typeface="Constantia" pitchFamily="18" charset="0"/>
              </a:rPr>
              <a:t> fictionalized version of southwest England in the Victorian period created by Thomas Hardy (1840-1928).</a:t>
            </a:r>
            <a:endParaRPr lang="en-US" sz="36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0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2" y="457200"/>
            <a:ext cx="9145541" cy="5867400"/>
          </a:xfrm>
        </p:spPr>
      </p:pic>
    </p:spTree>
    <p:extLst>
      <p:ext uri="{BB962C8B-B14F-4D97-AF65-F5344CB8AC3E}">
        <p14:creationId xmlns="" xmlns:p14="http://schemas.microsoft.com/office/powerpoint/2010/main" val="10198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" y="457200"/>
            <a:ext cx="9139518" cy="6030020"/>
          </a:xfrm>
        </p:spPr>
      </p:pic>
    </p:spTree>
    <p:extLst>
      <p:ext uri="{BB962C8B-B14F-4D97-AF65-F5344CB8AC3E}">
        <p14:creationId xmlns="" xmlns:p14="http://schemas.microsoft.com/office/powerpoint/2010/main" val="3700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1</a:t>
            </a:r>
            <a:endParaRPr lang="en-US" dirty="0"/>
          </a:p>
        </p:txBody>
      </p:sp>
      <p:pic>
        <p:nvPicPr>
          <p:cNvPr id="3074" name="Picture 2" descr="C:\Users\Nicholas Graves\Downloads\qrcode.415976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504666"/>
            <a:ext cx="4711700" cy="471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379" y="638913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http://www.fulltable.com/vts/h/hwess/im/83.jpg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94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2</a:t>
            </a:r>
            <a:endParaRPr lang="en-US" dirty="0"/>
          </a:p>
        </p:txBody>
      </p:sp>
      <p:pic>
        <p:nvPicPr>
          <p:cNvPr id="4098" name="Picture 2" descr="C:\Users\Nicholas Graves\Downloads\qrcode.41597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72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Wessex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 vs. Southwestern England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Person 1 has a map of Thomas Hardy’s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Wessex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Person 2 has a Google Maps location for Dorchester, England. In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Wessex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, Dorchester is renamed as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Casterbridge</a:t>
            </a:r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622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Exercise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2887980"/>
              </p:ext>
            </p:extLst>
          </p:nvPr>
        </p:nvGraphicFramePr>
        <p:xfrm>
          <a:off x="533400" y="1219200"/>
          <a:ext cx="8229600" cy="539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Wessex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nstantia" pitchFamily="18" charset="0"/>
                        </a:rPr>
                        <a:t>SW</a:t>
                      </a:r>
                      <a:r>
                        <a:rPr lang="en-US" sz="4000" baseline="0" dirty="0" smtClean="0">
                          <a:latin typeface="Constantia" pitchFamily="18" charset="0"/>
                        </a:rPr>
                        <a:t> England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Casterbridge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nstantia" pitchFamily="18" charset="0"/>
                        </a:rPr>
                        <a:t>Dorchester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Melchester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nstantia" pitchFamily="18" charset="0"/>
                        </a:rPr>
                        <a:t>?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Christminster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nstantia" pitchFamily="18" charset="0"/>
                        </a:rPr>
                        <a:t>?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Exonbury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nstantia" pitchFamily="18" charset="0"/>
                        </a:rPr>
                        <a:t>?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Wintoncester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nstantia" pitchFamily="18" charset="0"/>
                        </a:rPr>
                        <a:t>?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267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Answers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1871659"/>
              </p:ext>
            </p:extLst>
          </p:nvPr>
        </p:nvGraphicFramePr>
        <p:xfrm>
          <a:off x="533400" y="1219200"/>
          <a:ext cx="8229600" cy="539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Wessex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nstantia" pitchFamily="18" charset="0"/>
                        </a:rPr>
                        <a:t>SW</a:t>
                      </a:r>
                      <a:r>
                        <a:rPr lang="en-US" sz="4000" baseline="0" dirty="0" smtClean="0">
                          <a:latin typeface="Constantia" pitchFamily="18" charset="0"/>
                        </a:rPr>
                        <a:t> England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Casterbridge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Constantia" pitchFamily="18" charset="0"/>
                        </a:rPr>
                        <a:t>Dorchester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Melchester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u="sng" dirty="0" smtClean="0">
                          <a:latin typeface="Constantia" pitchFamily="18" charset="0"/>
                        </a:rPr>
                        <a:t>Salisbury</a:t>
                      </a:r>
                      <a:endParaRPr lang="en-US" sz="4000" b="0" u="sng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Christminster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u="sng" dirty="0" smtClean="0">
                          <a:latin typeface="Constantia" pitchFamily="18" charset="0"/>
                        </a:rPr>
                        <a:t>Oxford</a:t>
                      </a:r>
                      <a:endParaRPr lang="en-US" sz="4000" b="0" u="sng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Exonbury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u="sng" dirty="0" smtClean="0">
                          <a:latin typeface="Constantia" pitchFamily="18" charset="0"/>
                        </a:rPr>
                        <a:t>Exeter</a:t>
                      </a:r>
                      <a:endParaRPr lang="en-US" sz="4000" b="0" u="sng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Constantia" pitchFamily="18" charset="0"/>
                        </a:rPr>
                        <a:t>Wintoncester</a:t>
                      </a:r>
                      <a:endParaRPr lang="en-US" sz="40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u="sng" dirty="0" smtClean="0">
                          <a:latin typeface="Constantia" pitchFamily="18" charset="0"/>
                        </a:rPr>
                        <a:t>Winchester</a:t>
                      </a:r>
                      <a:endParaRPr lang="en-US" sz="4000" b="0" u="sng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96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are maps? </a:t>
            </a: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Why do we use maps?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What kinds of maps are there?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have maps changed from the ancient </a:t>
            </a:r>
            <a:r>
              <a:rPr lang="en-US" sz="2800" dirty="0" smtClean="0"/>
              <a:t>world to </a:t>
            </a:r>
            <a:r>
              <a:rPr lang="en-US" sz="2800" dirty="0"/>
              <a:t>the present? </a:t>
            </a:r>
            <a:endParaRPr lang="en-US" sz="2800" dirty="0" smtClean="0"/>
          </a:p>
          <a:p>
            <a:pPr marL="857250" lvl="1" indent="-457200"/>
            <a:r>
              <a:rPr lang="en-US" sz="2400" dirty="0" smtClean="0"/>
              <a:t>What </a:t>
            </a:r>
            <a:r>
              <a:rPr lang="en-US" sz="2400" dirty="0"/>
              <a:t>technology has </a:t>
            </a:r>
            <a:r>
              <a:rPr lang="en-US" sz="2400" dirty="0" smtClean="0"/>
              <a:t>affected the </a:t>
            </a:r>
            <a:r>
              <a:rPr lang="en-US" sz="2400" dirty="0"/>
              <a:t>accuracy of </a:t>
            </a:r>
            <a:r>
              <a:rPr lang="en-US" sz="2400" dirty="0" smtClean="0"/>
              <a:t>maps?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48400" y="175539"/>
            <a:ext cx="3657600" cy="66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Monday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3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9227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62075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onstantia" pitchFamily="18" charset="0"/>
              </a:rPr>
              <a:t>East to </a:t>
            </a:r>
            <a:r>
              <a:rPr lang="en-US" i="1" dirty="0" err="1" smtClean="0">
                <a:solidFill>
                  <a:schemeClr val="bg1"/>
                </a:solidFill>
                <a:latin typeface="Constantia" pitchFamily="18" charset="0"/>
              </a:rPr>
              <a:t>Adonia</a:t>
            </a:r>
            <a:endParaRPr lang="en-US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143000"/>
            <a:ext cx="8686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Author: Jenny </a:t>
            </a:r>
            <a:r>
              <a:rPr lang="en-US" dirty="0" err="1" smtClean="0">
                <a:solidFill>
                  <a:schemeClr val="bg1"/>
                </a:solidFill>
                <a:latin typeface="Constantia" pitchFamily="18" charset="0"/>
              </a:rPr>
              <a:t>Bellington</a:t>
            </a:r>
            <a:endParaRPr lang="en-US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Protagonist: Mercator Robinson</a:t>
            </a:r>
          </a:p>
          <a:p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Overview: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Mercator Robinson can draw maps of anywhere in the world whether he’s been there or not. When his uncle gives him a mapping kit for his twelfth birthday, Mercator is thrown into a strange, fantastic world of pirate, princesses, and magic. Now Mercator has to find his way home out of a world he didn’t know existed. It’s one problem his unique gift hasn’t prepared him for—how to survive when the picture become reality.</a:t>
            </a:r>
          </a:p>
        </p:txBody>
      </p:sp>
    </p:spTree>
    <p:extLst>
      <p:ext uri="{BB962C8B-B14F-4D97-AF65-F5344CB8AC3E}">
        <p14:creationId xmlns="" xmlns:p14="http://schemas.microsoft.com/office/powerpoint/2010/main" val="15604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http://projects.flowingdata.com/walmart/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65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2" y="0"/>
            <a:ext cx="90893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What are </a:t>
            </a:r>
            <a:b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US" sz="1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maps?</a:t>
            </a:r>
            <a:endParaRPr lang="en-US" sz="1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1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Maps are representations of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some or all of the surface of the Earth (or some other celestial body) or the sky.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They may be accurate depictions, or they may be distorted to convey information in a simpler way.</a:t>
            </a:r>
            <a:endParaRPr lang="en-US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2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Figurative Maps: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The Bible (Psalm 119: 105)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Constantia" pitchFamily="18" charset="0"/>
              </a:rPr>
              <a:t>Your word is a lamp to my feet</a:t>
            </a:r>
            <a:br>
              <a:rPr lang="en-US" sz="4000" dirty="0">
                <a:solidFill>
                  <a:schemeClr val="bg1"/>
                </a:solidFill>
                <a:latin typeface="Constantia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onstantia" pitchFamily="18" charset="0"/>
              </a:rPr>
              <a:t>    and a light to my path</a:t>
            </a:r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.”</a:t>
            </a:r>
            <a:endParaRPr lang="en-US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r>
              <a:rPr lang="en-US" dirty="0" smtClean="0"/>
              <a:t>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“Cartographer”: definition</a:t>
            </a:r>
          </a:p>
          <a:p>
            <a:r>
              <a:rPr lang="en-US" dirty="0" smtClean="0"/>
              <a:t>Oldest Known World Map</a:t>
            </a:r>
          </a:p>
          <a:p>
            <a:r>
              <a:rPr lang="en-US" dirty="0" smtClean="0"/>
              <a:t>Early World Maps</a:t>
            </a:r>
          </a:p>
          <a:p>
            <a:r>
              <a:rPr lang="en-US" dirty="0"/>
              <a:t>Tabula </a:t>
            </a:r>
            <a:r>
              <a:rPr lang="en-US" dirty="0" err="1" smtClean="0"/>
              <a:t>Peutingeriana</a:t>
            </a:r>
            <a:endParaRPr lang="en-US" dirty="0" smtClean="0"/>
          </a:p>
          <a:p>
            <a:pPr lvl="1"/>
            <a:r>
              <a:rPr lang="en-US" dirty="0" smtClean="0"/>
              <a:t>Find countries</a:t>
            </a:r>
          </a:p>
          <a:p>
            <a:pPr lvl="1"/>
            <a:r>
              <a:rPr lang="en-US" dirty="0" smtClean="0"/>
              <a:t>“Pillars of Hercules”</a:t>
            </a:r>
          </a:p>
          <a:p>
            <a:r>
              <a:rPr lang="en-US" dirty="0" err="1" smtClean="0"/>
              <a:t>Carta</a:t>
            </a:r>
            <a:r>
              <a:rPr lang="en-US" dirty="0" smtClean="0"/>
              <a:t> </a:t>
            </a:r>
            <a:r>
              <a:rPr lang="en-US" dirty="0"/>
              <a:t>Marina </a:t>
            </a:r>
            <a:r>
              <a:rPr lang="en-US" dirty="0" smtClean="0"/>
              <a:t>Map</a:t>
            </a:r>
          </a:p>
          <a:p>
            <a:pPr lvl="1"/>
            <a:r>
              <a:rPr lang="en-US" dirty="0" smtClean="0"/>
              <a:t>Find sea creatures</a:t>
            </a:r>
          </a:p>
          <a:p>
            <a:pPr lvl="1"/>
            <a:r>
              <a:rPr lang="en-US" dirty="0" smtClean="0"/>
              <a:t>Discuss meaning, reality, and purpose</a:t>
            </a:r>
          </a:p>
          <a:p>
            <a:r>
              <a:rPr lang="en-US" dirty="0" err="1" smtClean="0"/>
              <a:t>Gerardus</a:t>
            </a:r>
            <a:r>
              <a:rPr lang="en-US" dirty="0" smtClean="0"/>
              <a:t> Mercator</a:t>
            </a:r>
          </a:p>
          <a:p>
            <a:r>
              <a:rPr lang="en-US" dirty="0" smtClean="0"/>
              <a:t>Distortion:</a:t>
            </a:r>
          </a:p>
          <a:p>
            <a:pPr lvl="1"/>
            <a:r>
              <a:rPr lang="en-US" dirty="0" err="1" smtClean="0"/>
              <a:t>Ortilelius</a:t>
            </a:r>
            <a:r>
              <a:rPr lang="en-US" dirty="0" smtClean="0"/>
              <a:t> </a:t>
            </a:r>
            <a:r>
              <a:rPr lang="en-US" dirty="0"/>
              <a:t>World </a:t>
            </a:r>
            <a:r>
              <a:rPr lang="en-US" dirty="0" smtClean="0"/>
              <a:t>Map</a:t>
            </a:r>
          </a:p>
          <a:p>
            <a:pPr lvl="1"/>
            <a:r>
              <a:rPr lang="en-US" dirty="0"/>
              <a:t>"Nova </a:t>
            </a:r>
            <a:r>
              <a:rPr lang="en-US" dirty="0" err="1"/>
              <a:t>totius</a:t>
            </a:r>
            <a:r>
              <a:rPr lang="en-US" dirty="0"/>
              <a:t> </a:t>
            </a:r>
            <a:r>
              <a:rPr lang="en-US" dirty="0" err="1"/>
              <a:t>Terrarum</a:t>
            </a:r>
            <a:r>
              <a:rPr lang="en-US" dirty="0"/>
              <a:t> </a:t>
            </a:r>
            <a:r>
              <a:rPr lang="en-US" dirty="0" err="1"/>
              <a:t>Orbis</a:t>
            </a:r>
            <a:r>
              <a:rPr lang="en-US" dirty="0"/>
              <a:t>" by </a:t>
            </a:r>
            <a:r>
              <a:rPr lang="en-US" dirty="0" err="1"/>
              <a:t>Hendrik</a:t>
            </a:r>
            <a:r>
              <a:rPr lang="en-US" dirty="0"/>
              <a:t> </a:t>
            </a:r>
            <a:r>
              <a:rPr lang="en-US" dirty="0" err="1"/>
              <a:t>Hondius</a:t>
            </a:r>
            <a:endParaRPr lang="en-US" dirty="0" smtClean="0"/>
          </a:p>
          <a:p>
            <a:r>
              <a:rPr lang="en-US" dirty="0" smtClean="0"/>
              <a:t>Scavenger Hunt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251739"/>
            <a:ext cx="3657600" cy="66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Tuesday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4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Babylonian Map</a:t>
            </a:r>
            <a:r>
              <a:rPr lang="en-US" sz="4400" b="1" i="1" dirty="0">
                <a:effectLst/>
              </a:rPr>
              <a:t>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Imago Mundi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(c. 600 BCE)</a:t>
            </a:r>
            <a:r>
              <a:rPr lang="en-US" sz="4400" b="1" dirty="0">
                <a:effectLst/>
              </a:rPr>
              <a:t/>
            </a:r>
            <a:br>
              <a:rPr lang="en-US" sz="4400" b="1" dirty="0">
                <a:effectLst/>
              </a:rPr>
            </a:br>
            <a:r>
              <a:rPr lang="en-US" sz="4400" dirty="0" smtClean="0"/>
              <a:t> (oldest known world map)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http://upload.wikimedia.org/wikipedia/commons/a/a5/Baylonianmaps.JPG</a:t>
            </a:r>
            <a:endParaRPr lang="en-US" dirty="0"/>
          </a:p>
        </p:txBody>
      </p:sp>
      <p:pic>
        <p:nvPicPr>
          <p:cNvPr id="6146" name="Picture 2" descr="qr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599"/>
            <a:ext cx="3276600" cy="3276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23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 </a:t>
            </a:r>
            <a:r>
              <a:rPr lang="en-US" dirty="0" err="1" smtClean="0"/>
              <a:t>Peutingeriana</a:t>
            </a:r>
            <a:r>
              <a:rPr lang="en-US" dirty="0" smtClean="0"/>
              <a:t> (4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86400"/>
            <a:ext cx="8839200" cy="1096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http://upload.wikimedia.org/wikipedia/commons/5/50/TabulaPeutingeriana.jpg</a:t>
            </a:r>
            <a:endParaRPr lang="en-US" dirty="0"/>
          </a:p>
        </p:txBody>
      </p:sp>
      <p:pic>
        <p:nvPicPr>
          <p:cNvPr id="2050" name="Picture 2" descr="qr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98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549</Words>
  <Application>Microsoft Office PowerPoint</Application>
  <PresentationFormat>On-screen Show (4:3)</PresentationFormat>
  <Paragraphs>101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I. Introduction to Maps &amp; East to Adonia</vt:lpstr>
      <vt:lpstr>Journal</vt:lpstr>
      <vt:lpstr>Maps Brainstorming</vt:lpstr>
      <vt:lpstr>What are  maps?</vt:lpstr>
      <vt:lpstr>Slide 5</vt:lpstr>
      <vt:lpstr>Slide 6</vt:lpstr>
      <vt:lpstr>iPad Research</vt:lpstr>
      <vt:lpstr>Babylonian Map Imago Mundi (c. 600 BCE)  (oldest known world map)</vt:lpstr>
      <vt:lpstr>Tabula Peutingeriana (4th Century)</vt:lpstr>
      <vt:lpstr>Carta Marina Map (16th Century)</vt:lpstr>
      <vt:lpstr>Slide 11</vt:lpstr>
      <vt:lpstr>Mercator World Map (1569)</vt:lpstr>
      <vt:lpstr>Ortilelius World Map (1570)</vt:lpstr>
      <vt:lpstr>"Nova totius Terrarum Orbis" by Hendrik Hondius (1630) </vt:lpstr>
      <vt:lpstr>2008 Presidential Election (Standard County)</vt:lpstr>
      <vt:lpstr>2008 Presidential Election (Cartogram County)</vt:lpstr>
      <vt:lpstr>Slide 17</vt:lpstr>
      <vt:lpstr>Images of the Social &amp; Economic World</vt:lpstr>
      <vt:lpstr>World Maps</vt:lpstr>
      <vt:lpstr>Questions</vt:lpstr>
      <vt:lpstr>II. Maps in Literature</vt:lpstr>
      <vt:lpstr>Wessex </vt:lpstr>
      <vt:lpstr>Slide 23</vt:lpstr>
      <vt:lpstr>Slide 24</vt:lpstr>
      <vt:lpstr>Map 1</vt:lpstr>
      <vt:lpstr>Map 2</vt:lpstr>
      <vt:lpstr>Wessex vs. Southwestern England</vt:lpstr>
      <vt:lpstr>Exercise</vt:lpstr>
      <vt:lpstr>Answers</vt:lpstr>
      <vt:lpstr>Slide 30</vt:lpstr>
      <vt:lpstr>East to Adonia</vt:lpstr>
      <vt:lpstr>Slide 32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Maps</dc:title>
  <dc:creator>Nicholas Graves</dc:creator>
  <cp:lastModifiedBy>annag</cp:lastModifiedBy>
  <cp:revision>68</cp:revision>
  <dcterms:created xsi:type="dcterms:W3CDTF">2012-03-27T00:19:44Z</dcterms:created>
  <dcterms:modified xsi:type="dcterms:W3CDTF">2013-01-09T16:01:18Z</dcterms:modified>
</cp:coreProperties>
</file>