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82" r:id="rId3"/>
    <p:sldId id="265" r:id="rId4"/>
    <p:sldId id="267" r:id="rId5"/>
    <p:sldId id="261" r:id="rId6"/>
    <p:sldId id="262" r:id="rId7"/>
    <p:sldId id="263" r:id="rId8"/>
    <p:sldId id="272" r:id="rId9"/>
    <p:sldId id="259" r:id="rId10"/>
    <p:sldId id="258" r:id="rId11"/>
    <p:sldId id="257" r:id="rId12"/>
    <p:sldId id="268" r:id="rId13"/>
    <p:sldId id="269" r:id="rId14"/>
    <p:sldId id="271" r:id="rId15"/>
    <p:sldId id="270" r:id="rId16"/>
    <p:sldId id="273" r:id="rId17"/>
    <p:sldId id="274" r:id="rId18"/>
    <p:sldId id="275" r:id="rId19"/>
    <p:sldId id="276" r:id="rId20"/>
    <p:sldId id="277" r:id="rId21"/>
    <p:sldId id="278" r:id="rId22"/>
    <p:sldId id="281" r:id="rId23"/>
    <p:sldId id="279" r:id="rId24"/>
    <p:sldId id="280" r:id="rId25"/>
    <p:sldId id="264"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82" d="100"/>
          <a:sy n="82" d="100"/>
        </p:scale>
        <p:origin x="-1020" y="4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085C06-503C-4F6E-B3A6-4041E286155C}" type="datetimeFigureOut">
              <a:rPr lang="en-US" smtClean="0"/>
              <a:t>10/20/2012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AC0C-5072-4313-B667-1C606C637459}" type="slidenum">
              <a:rPr lang="en-US" smtClean="0"/>
              <a:t>‹#›</a:t>
            </a:fld>
            <a:endParaRPr lang="en-US"/>
          </a:p>
        </p:txBody>
      </p:sp>
    </p:spTree>
    <p:extLst>
      <p:ext uri="{BB962C8B-B14F-4D97-AF65-F5344CB8AC3E}">
        <p14:creationId xmlns:p14="http://schemas.microsoft.com/office/powerpoint/2010/main" val="415424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085C06-503C-4F6E-B3A6-4041E286155C}" type="datetimeFigureOut">
              <a:rPr lang="en-US" smtClean="0"/>
              <a:t>10/20/2012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AC0C-5072-4313-B667-1C606C637459}" type="slidenum">
              <a:rPr lang="en-US" smtClean="0"/>
              <a:t>‹#›</a:t>
            </a:fld>
            <a:endParaRPr lang="en-US"/>
          </a:p>
        </p:txBody>
      </p:sp>
    </p:spTree>
    <p:extLst>
      <p:ext uri="{BB962C8B-B14F-4D97-AF65-F5344CB8AC3E}">
        <p14:creationId xmlns:p14="http://schemas.microsoft.com/office/powerpoint/2010/main" val="3886833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085C06-503C-4F6E-B3A6-4041E286155C}" type="datetimeFigureOut">
              <a:rPr lang="en-US" smtClean="0"/>
              <a:t>10/20/2012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AC0C-5072-4313-B667-1C606C637459}" type="slidenum">
              <a:rPr lang="en-US" smtClean="0"/>
              <a:t>‹#›</a:t>
            </a:fld>
            <a:endParaRPr lang="en-US"/>
          </a:p>
        </p:txBody>
      </p:sp>
    </p:spTree>
    <p:extLst>
      <p:ext uri="{BB962C8B-B14F-4D97-AF65-F5344CB8AC3E}">
        <p14:creationId xmlns:p14="http://schemas.microsoft.com/office/powerpoint/2010/main" val="44979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085C06-503C-4F6E-B3A6-4041E286155C}" type="datetimeFigureOut">
              <a:rPr lang="en-US" smtClean="0"/>
              <a:t>10/20/2012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AC0C-5072-4313-B667-1C606C637459}" type="slidenum">
              <a:rPr lang="en-US" smtClean="0"/>
              <a:t>‹#›</a:t>
            </a:fld>
            <a:endParaRPr lang="en-US"/>
          </a:p>
        </p:txBody>
      </p:sp>
    </p:spTree>
    <p:extLst>
      <p:ext uri="{BB962C8B-B14F-4D97-AF65-F5344CB8AC3E}">
        <p14:creationId xmlns:p14="http://schemas.microsoft.com/office/powerpoint/2010/main" val="3085047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085C06-503C-4F6E-B3A6-4041E286155C}" type="datetimeFigureOut">
              <a:rPr lang="en-US" smtClean="0"/>
              <a:t>10/20/2012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AAC0C-5072-4313-B667-1C606C637459}" type="slidenum">
              <a:rPr lang="en-US" smtClean="0"/>
              <a:t>‹#›</a:t>
            </a:fld>
            <a:endParaRPr lang="en-US"/>
          </a:p>
        </p:txBody>
      </p:sp>
    </p:spTree>
    <p:extLst>
      <p:ext uri="{BB962C8B-B14F-4D97-AF65-F5344CB8AC3E}">
        <p14:creationId xmlns:p14="http://schemas.microsoft.com/office/powerpoint/2010/main" val="421526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085C06-503C-4F6E-B3A6-4041E286155C}" type="datetimeFigureOut">
              <a:rPr lang="en-US" smtClean="0"/>
              <a:t>10/20/2012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AAC0C-5072-4313-B667-1C606C637459}" type="slidenum">
              <a:rPr lang="en-US" smtClean="0"/>
              <a:t>‹#›</a:t>
            </a:fld>
            <a:endParaRPr lang="en-US"/>
          </a:p>
        </p:txBody>
      </p:sp>
    </p:spTree>
    <p:extLst>
      <p:ext uri="{BB962C8B-B14F-4D97-AF65-F5344CB8AC3E}">
        <p14:creationId xmlns:p14="http://schemas.microsoft.com/office/powerpoint/2010/main" val="9112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085C06-503C-4F6E-B3A6-4041E286155C}" type="datetimeFigureOut">
              <a:rPr lang="en-US" smtClean="0"/>
              <a:t>10/20/2012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AAC0C-5072-4313-B667-1C606C637459}" type="slidenum">
              <a:rPr lang="en-US" smtClean="0"/>
              <a:t>‹#›</a:t>
            </a:fld>
            <a:endParaRPr lang="en-US"/>
          </a:p>
        </p:txBody>
      </p:sp>
    </p:spTree>
    <p:extLst>
      <p:ext uri="{BB962C8B-B14F-4D97-AF65-F5344CB8AC3E}">
        <p14:creationId xmlns:p14="http://schemas.microsoft.com/office/powerpoint/2010/main" val="138734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085C06-503C-4F6E-B3A6-4041E286155C}" type="datetimeFigureOut">
              <a:rPr lang="en-US" smtClean="0"/>
              <a:t>10/20/2012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AAC0C-5072-4313-B667-1C606C637459}" type="slidenum">
              <a:rPr lang="en-US" smtClean="0"/>
              <a:t>‹#›</a:t>
            </a:fld>
            <a:endParaRPr lang="en-US"/>
          </a:p>
        </p:txBody>
      </p:sp>
    </p:spTree>
    <p:extLst>
      <p:ext uri="{BB962C8B-B14F-4D97-AF65-F5344CB8AC3E}">
        <p14:creationId xmlns:p14="http://schemas.microsoft.com/office/powerpoint/2010/main" val="4284735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85C06-503C-4F6E-B3A6-4041E286155C}" type="datetimeFigureOut">
              <a:rPr lang="en-US" smtClean="0"/>
              <a:t>10/20/2012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AAC0C-5072-4313-B667-1C606C637459}" type="slidenum">
              <a:rPr lang="en-US" smtClean="0"/>
              <a:t>‹#›</a:t>
            </a:fld>
            <a:endParaRPr lang="en-US"/>
          </a:p>
        </p:txBody>
      </p:sp>
    </p:spTree>
    <p:extLst>
      <p:ext uri="{BB962C8B-B14F-4D97-AF65-F5344CB8AC3E}">
        <p14:creationId xmlns:p14="http://schemas.microsoft.com/office/powerpoint/2010/main" val="41189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85C06-503C-4F6E-B3A6-4041E286155C}" type="datetimeFigureOut">
              <a:rPr lang="en-US" smtClean="0"/>
              <a:t>10/20/2012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AAC0C-5072-4313-B667-1C606C637459}" type="slidenum">
              <a:rPr lang="en-US" smtClean="0"/>
              <a:t>‹#›</a:t>
            </a:fld>
            <a:endParaRPr lang="en-US"/>
          </a:p>
        </p:txBody>
      </p:sp>
    </p:spTree>
    <p:extLst>
      <p:ext uri="{BB962C8B-B14F-4D97-AF65-F5344CB8AC3E}">
        <p14:creationId xmlns:p14="http://schemas.microsoft.com/office/powerpoint/2010/main" val="154945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85C06-503C-4F6E-B3A6-4041E286155C}" type="datetimeFigureOut">
              <a:rPr lang="en-US" smtClean="0"/>
              <a:t>10/20/2012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AAC0C-5072-4313-B667-1C606C637459}" type="slidenum">
              <a:rPr lang="en-US" smtClean="0"/>
              <a:t>‹#›</a:t>
            </a:fld>
            <a:endParaRPr lang="en-US"/>
          </a:p>
        </p:txBody>
      </p:sp>
    </p:spTree>
    <p:extLst>
      <p:ext uri="{BB962C8B-B14F-4D97-AF65-F5344CB8AC3E}">
        <p14:creationId xmlns:p14="http://schemas.microsoft.com/office/powerpoint/2010/main" val="276122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85C06-503C-4F6E-B3A6-4041E286155C}" type="datetimeFigureOut">
              <a:rPr lang="en-US" smtClean="0"/>
              <a:t>10/20/2012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AAC0C-5072-4313-B667-1C606C637459}" type="slidenum">
              <a:rPr lang="en-US" smtClean="0"/>
              <a:t>‹#›</a:t>
            </a:fld>
            <a:endParaRPr lang="en-US"/>
          </a:p>
        </p:txBody>
      </p:sp>
    </p:spTree>
    <p:extLst>
      <p:ext uri="{BB962C8B-B14F-4D97-AF65-F5344CB8AC3E}">
        <p14:creationId xmlns:p14="http://schemas.microsoft.com/office/powerpoint/2010/main" val="10134525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youtube.com/watch?v=kwRVR-TmKYw" TargetMode="Externa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pemberley.com/images/landt/maps/pp/Cary-1812-Eng-map.html" TargetMode="External"/><Relationship Id="rId3" Type="http://schemas.openxmlformats.org/officeDocument/2006/relationships/image" Target="../media/image24.png"/><Relationship Id="rId7" Type="http://schemas.openxmlformats.org/officeDocument/2006/relationships/hyperlink" Target="http://www.jasna.org/info/maps.html"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www.nvcc.edu/home/ataormina/novels/history/default.htm" TargetMode="External"/><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hyperlink" Target="http://janeaustensworld.wordpress.com/2008/02/10/the-economics-of-pride-and-prejudice-or-why-a-single-man-with-a-fortune-of-4000-per-year-is-a-desirable-husban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janeaustensworld.wordpress.com/" TargetMode="External"/><Relationship Id="rId7" Type="http://schemas.openxmlformats.org/officeDocument/2006/relationships/image" Target="../media/image4.png"/><Relationship Id="rId2" Type="http://schemas.openxmlformats.org/officeDocument/2006/relationships/hyperlink" Target="http://www.erasofelegance.com/history/regency.html"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lkwdpl.org/lhs/regencyperiod/" TargetMode="External"/><Relationship Id="rId4" Type="http://schemas.openxmlformats.org/officeDocument/2006/relationships/hyperlink" Target="http://www.pemberley.com/"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992" r="30858" b="-1"/>
          <a:stretch/>
        </p:blipFill>
        <p:spPr>
          <a:xfrm>
            <a:off x="0" y="-76200"/>
            <a:ext cx="9144000" cy="6961031"/>
          </a:xfrm>
        </p:spPr>
      </p:pic>
      <p:sp>
        <p:nvSpPr>
          <p:cNvPr id="4" name="Title 3"/>
          <p:cNvSpPr>
            <a:spLocks noGrp="1"/>
          </p:cNvSpPr>
          <p:nvPr>
            <p:ph type="title"/>
          </p:nvPr>
        </p:nvSpPr>
        <p:spPr>
          <a:xfrm>
            <a:off x="457200" y="274638"/>
            <a:ext cx="8229600" cy="2620962"/>
          </a:xfrm>
        </p:spPr>
        <p:txBody>
          <a:bodyPr>
            <a:normAutofit/>
          </a:bodyPr>
          <a:lstStyle/>
          <a:p>
            <a:r>
              <a:rPr lang="en-US" sz="4800" dirty="0" smtClean="0">
                <a:solidFill>
                  <a:schemeClr val="tx2">
                    <a:lumMod val="10000"/>
                  </a:schemeClr>
                </a:solidFill>
                <a:latin typeface="Baskerville Old Face" pitchFamily="18" charset="0"/>
              </a:rPr>
              <a:t>Jane Austen, The Georgian Era,</a:t>
            </a:r>
            <a:br>
              <a:rPr lang="en-US" sz="4800" dirty="0" smtClean="0">
                <a:solidFill>
                  <a:schemeClr val="tx2">
                    <a:lumMod val="10000"/>
                  </a:schemeClr>
                </a:solidFill>
                <a:latin typeface="Baskerville Old Face" pitchFamily="18" charset="0"/>
              </a:rPr>
            </a:br>
            <a:r>
              <a:rPr lang="en-US" sz="4800" dirty="0" smtClean="0">
                <a:solidFill>
                  <a:schemeClr val="tx2">
                    <a:lumMod val="10000"/>
                  </a:schemeClr>
                </a:solidFill>
                <a:latin typeface="Baskerville Old Face" pitchFamily="18" charset="0"/>
              </a:rPr>
              <a:t>and </a:t>
            </a:r>
            <a:r>
              <a:rPr lang="en-US" sz="4800" i="1" dirty="0" smtClean="0">
                <a:solidFill>
                  <a:schemeClr val="tx2">
                    <a:lumMod val="10000"/>
                  </a:schemeClr>
                </a:solidFill>
                <a:latin typeface="Baskerville Old Face" pitchFamily="18" charset="0"/>
              </a:rPr>
              <a:t>Pride and Prejudice</a:t>
            </a:r>
            <a:endParaRPr lang="en-US" sz="4800" dirty="0">
              <a:solidFill>
                <a:schemeClr val="tx2">
                  <a:lumMod val="10000"/>
                </a:schemeClr>
              </a:solidFill>
              <a:latin typeface="Baskerville Old Face" pitchFamily="18" charset="0"/>
            </a:endParaRPr>
          </a:p>
        </p:txBody>
      </p:sp>
      <p:sp>
        <p:nvSpPr>
          <p:cNvPr id="6" name="TextBox 5"/>
          <p:cNvSpPr txBox="1"/>
          <p:nvPr/>
        </p:nvSpPr>
        <p:spPr>
          <a:xfrm>
            <a:off x="5257800" y="6443246"/>
            <a:ext cx="4572000" cy="338554"/>
          </a:xfrm>
          <a:prstGeom prst="rect">
            <a:avLst/>
          </a:prstGeom>
          <a:noFill/>
        </p:spPr>
        <p:txBody>
          <a:bodyPr wrap="square" rtlCol="0">
            <a:spAutoFit/>
          </a:bodyPr>
          <a:lstStyle/>
          <a:p>
            <a:r>
              <a:rPr lang="en-US" sz="1600" dirty="0" smtClean="0"/>
              <a:t>John Constable, </a:t>
            </a:r>
            <a:r>
              <a:rPr lang="en-US" sz="1600" i="1" dirty="0" err="1" smtClean="0"/>
              <a:t>Wivenhoe</a:t>
            </a:r>
            <a:r>
              <a:rPr lang="en-US" sz="1600" i="1" dirty="0" smtClean="0"/>
              <a:t> Park, Essex</a:t>
            </a:r>
            <a:r>
              <a:rPr lang="en-US" sz="1600" dirty="0" smtClean="0"/>
              <a:t>, 1816.</a:t>
            </a:r>
            <a:endParaRPr lang="en-US" sz="1600" i="1" dirty="0"/>
          </a:p>
        </p:txBody>
      </p:sp>
    </p:spTree>
    <p:extLst>
      <p:ext uri="{BB962C8B-B14F-4D97-AF65-F5344CB8AC3E}">
        <p14:creationId xmlns:p14="http://schemas.microsoft.com/office/powerpoint/2010/main" val="520998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3200" dirty="0" smtClean="0">
                <a:latin typeface="Baskerville Old Face" pitchFamily="18" charset="0"/>
              </a:rPr>
              <a:t>J. M. W. Turner, </a:t>
            </a:r>
            <a:r>
              <a:rPr lang="en-US" sz="3200" i="1" dirty="0" smtClean="0">
                <a:latin typeface="Baskerville Old Face" pitchFamily="18" charset="0"/>
              </a:rPr>
              <a:t>The Battle of Trafalgar </a:t>
            </a:r>
            <a:r>
              <a:rPr lang="en-US" sz="3200" dirty="0" smtClean="0">
                <a:latin typeface="Baskerville Old Face" pitchFamily="18" charset="0"/>
              </a:rPr>
              <a:t>(1822)</a:t>
            </a:r>
            <a:endParaRPr lang="en-US" sz="3200" dirty="0">
              <a:latin typeface="Baskerville Old Face"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65199"/>
            <a:ext cx="9144000" cy="6446521"/>
          </a:xfrm>
        </p:spPr>
      </p:pic>
    </p:spTree>
    <p:extLst>
      <p:ext uri="{BB962C8B-B14F-4D97-AF65-F5344CB8AC3E}">
        <p14:creationId xmlns:p14="http://schemas.microsoft.com/office/powerpoint/2010/main" val="630804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3200" dirty="0" smtClean="0">
                <a:latin typeface="Baskerville Old Face" pitchFamily="18" charset="0"/>
              </a:rPr>
              <a:t>John Constable, </a:t>
            </a:r>
            <a:r>
              <a:rPr lang="en-US" sz="3200" i="1" dirty="0" smtClean="0">
                <a:latin typeface="Baskerville Old Face" pitchFamily="18" charset="0"/>
              </a:rPr>
              <a:t>The Hay </a:t>
            </a:r>
            <a:r>
              <a:rPr lang="en-US" sz="3200" i="1" dirty="0" err="1" smtClean="0">
                <a:latin typeface="Baskerville Old Face" pitchFamily="18" charset="0"/>
              </a:rPr>
              <a:t>Wain</a:t>
            </a:r>
            <a:r>
              <a:rPr lang="en-US" sz="3200" dirty="0" smtClean="0">
                <a:latin typeface="Baskerville Old Face" pitchFamily="18" charset="0"/>
              </a:rPr>
              <a:t> (1821)</a:t>
            </a:r>
            <a:endParaRPr lang="en-US" sz="3200" dirty="0">
              <a:latin typeface="Baskerville Old Face"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27" y="533400"/>
            <a:ext cx="9173551" cy="6324600"/>
          </a:xfrm>
        </p:spPr>
      </p:pic>
    </p:spTree>
    <p:extLst>
      <p:ext uri="{BB962C8B-B14F-4D97-AF65-F5344CB8AC3E}">
        <p14:creationId xmlns:p14="http://schemas.microsoft.com/office/powerpoint/2010/main" val="1904819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1143000"/>
          </a:xfrm>
        </p:spPr>
        <p:txBody>
          <a:bodyPr>
            <a:normAutofit fontScale="90000"/>
          </a:bodyPr>
          <a:lstStyle/>
          <a:p>
            <a:r>
              <a:rPr lang="en-US" dirty="0" smtClean="0">
                <a:latin typeface="Baskerville Old Face" pitchFamily="18" charset="0"/>
              </a:rPr>
              <a:t>Jane Austen (1775-1817)</a:t>
            </a:r>
            <a:endParaRPr lang="en-US" dirty="0">
              <a:latin typeface="Baskerville Old Face" pitchFamily="18" charset="0"/>
            </a:endParaRPr>
          </a:p>
        </p:txBody>
      </p:sp>
      <p:sp>
        <p:nvSpPr>
          <p:cNvPr id="3" name="Content Placeholder 2"/>
          <p:cNvSpPr>
            <a:spLocks noGrp="1"/>
          </p:cNvSpPr>
          <p:nvPr>
            <p:ph idx="1"/>
          </p:nvPr>
        </p:nvSpPr>
        <p:spPr>
          <a:xfrm>
            <a:off x="152400" y="1600200"/>
            <a:ext cx="3733800" cy="4800600"/>
          </a:xfrm>
        </p:spPr>
        <p:txBody>
          <a:bodyPr>
            <a:normAutofit/>
          </a:bodyPr>
          <a:lstStyle/>
          <a:p>
            <a:r>
              <a:rPr lang="en-US" sz="2400" dirty="0" smtClean="0">
                <a:latin typeface="Baskerville Old Face" pitchFamily="18" charset="0"/>
              </a:rPr>
              <a:t>Born in </a:t>
            </a:r>
            <a:r>
              <a:rPr lang="en-US" sz="2400" dirty="0" err="1" smtClean="0">
                <a:latin typeface="Baskerville Old Face" pitchFamily="18" charset="0"/>
              </a:rPr>
              <a:t>Steventon</a:t>
            </a:r>
            <a:r>
              <a:rPr lang="en-US" sz="2400" dirty="0" smtClean="0">
                <a:latin typeface="Baskerville Old Face" pitchFamily="18" charset="0"/>
              </a:rPr>
              <a:t>, England</a:t>
            </a:r>
          </a:p>
          <a:p>
            <a:r>
              <a:rPr lang="en-US" sz="2400" dirty="0" smtClean="0">
                <a:latin typeface="Baskerville Old Face" pitchFamily="18" charset="0"/>
              </a:rPr>
              <a:t>George Austen (father) was the clergyman of the local parish.</a:t>
            </a:r>
          </a:p>
          <a:p>
            <a:r>
              <a:rPr lang="en-US" sz="2400" dirty="0" smtClean="0">
                <a:latin typeface="Baskerville Old Face" pitchFamily="18" charset="0"/>
              </a:rPr>
              <a:t>She was educated mostly at home by her father with her seven siblings.</a:t>
            </a:r>
          </a:p>
          <a:p>
            <a:r>
              <a:rPr lang="en-US" sz="2400" dirty="0" smtClean="0">
                <a:latin typeface="Baskerville Old Face" pitchFamily="18" charset="0"/>
              </a:rPr>
              <a:t>Her writing began in her teens with parodies and skits to entertain her family.</a:t>
            </a:r>
            <a:endParaRPr lang="en-US" sz="2400" dirty="0">
              <a:latin typeface="Baskerville Old Face" pitchFamily="18" charset="0"/>
            </a:endParaRPr>
          </a:p>
        </p:txBody>
      </p:sp>
      <p:pic>
        <p:nvPicPr>
          <p:cNvPr id="3074" name="Picture 2" descr="File:CassandraAusten-JaneAusten(c.1810) h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270" y="326923"/>
            <a:ext cx="5002530" cy="64548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80535" y="5638800"/>
            <a:ext cx="4572000" cy="923330"/>
          </a:xfrm>
          <a:prstGeom prst="rect">
            <a:avLst/>
          </a:prstGeom>
        </p:spPr>
        <p:txBody>
          <a:bodyPr>
            <a:spAutoFit/>
          </a:bodyPr>
          <a:lstStyle/>
          <a:p>
            <a:r>
              <a:rPr lang="en-US" dirty="0">
                <a:solidFill>
                  <a:schemeClr val="bg1">
                    <a:lumMod val="85000"/>
                    <a:lumOff val="15000"/>
                  </a:schemeClr>
                </a:solidFill>
                <a:latin typeface="Baskerville Old Face" pitchFamily="18" charset="0"/>
              </a:rPr>
              <a:t>A </a:t>
            </a:r>
            <a:r>
              <a:rPr lang="en-US" dirty="0" smtClean="0">
                <a:solidFill>
                  <a:schemeClr val="bg1">
                    <a:lumMod val="85000"/>
                    <a:lumOff val="15000"/>
                  </a:schemeClr>
                </a:solidFill>
                <a:latin typeface="Baskerville Old Face" pitchFamily="18" charset="0"/>
              </a:rPr>
              <a:t>water color </a:t>
            </a:r>
            <a:r>
              <a:rPr lang="en-US" dirty="0">
                <a:solidFill>
                  <a:schemeClr val="bg1">
                    <a:lumMod val="85000"/>
                    <a:lumOff val="15000"/>
                  </a:schemeClr>
                </a:solidFill>
                <a:latin typeface="Baskerville Old Face" pitchFamily="18" charset="0"/>
              </a:rPr>
              <a:t>and pencil sketch of Austen, believed to have been drawn from life by her sister Cassandra (c. 1810</a:t>
            </a:r>
            <a:r>
              <a:rPr lang="en-US" dirty="0" smtClean="0">
                <a:solidFill>
                  <a:schemeClr val="bg1">
                    <a:lumMod val="85000"/>
                    <a:lumOff val="15000"/>
                  </a:schemeClr>
                </a:solidFill>
                <a:latin typeface="Baskerville Old Face" pitchFamily="18" charset="0"/>
              </a:rPr>
              <a:t>).</a:t>
            </a:r>
            <a:endParaRPr lang="en-US" dirty="0">
              <a:solidFill>
                <a:schemeClr val="bg1">
                  <a:lumMod val="85000"/>
                  <a:lumOff val="15000"/>
                </a:schemeClr>
              </a:solidFill>
              <a:latin typeface="Baskerville Old Face" pitchFamily="18" charset="0"/>
            </a:endParaRPr>
          </a:p>
        </p:txBody>
      </p:sp>
    </p:spTree>
    <p:extLst>
      <p:ext uri="{BB962C8B-B14F-4D97-AF65-F5344CB8AC3E}">
        <p14:creationId xmlns:p14="http://schemas.microsoft.com/office/powerpoint/2010/main" val="2803893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Austen’s Writings</a:t>
            </a:r>
            <a:endParaRPr lang="en-US" dirty="0">
              <a:latin typeface="Baskerville Old Face" pitchFamily="18" charset="0"/>
            </a:endParaRPr>
          </a:p>
        </p:txBody>
      </p:sp>
      <p:sp>
        <p:nvSpPr>
          <p:cNvPr id="3" name="Content Placeholder 2"/>
          <p:cNvSpPr>
            <a:spLocks noGrp="1"/>
          </p:cNvSpPr>
          <p:nvPr>
            <p:ph idx="1"/>
          </p:nvPr>
        </p:nvSpPr>
        <p:spPr>
          <a:xfrm>
            <a:off x="457200" y="1600200"/>
            <a:ext cx="5334000" cy="4525963"/>
          </a:xfrm>
        </p:spPr>
        <p:txBody>
          <a:bodyPr>
            <a:normAutofit fontScale="85000" lnSpcReduction="10000"/>
          </a:bodyPr>
          <a:lstStyle/>
          <a:p>
            <a:r>
              <a:rPr lang="en-US" i="1" dirty="0" smtClean="0">
                <a:latin typeface="Baskerville Old Face" pitchFamily="18" charset="0"/>
              </a:rPr>
              <a:t>Sense </a:t>
            </a:r>
            <a:r>
              <a:rPr lang="en-US" i="1" dirty="0">
                <a:latin typeface="Baskerville Old Face" pitchFamily="18" charset="0"/>
              </a:rPr>
              <a:t>and Sensibility </a:t>
            </a:r>
            <a:r>
              <a:rPr lang="en-US" dirty="0">
                <a:latin typeface="Baskerville Old Face" pitchFamily="18" charset="0"/>
              </a:rPr>
              <a:t>(</a:t>
            </a:r>
            <a:r>
              <a:rPr lang="en-US" dirty="0" smtClean="0">
                <a:latin typeface="Baskerville Old Face" pitchFamily="18" charset="0"/>
              </a:rPr>
              <a:t>1811)</a:t>
            </a:r>
          </a:p>
          <a:p>
            <a:r>
              <a:rPr lang="en-US" i="1" dirty="0" smtClean="0">
                <a:latin typeface="Baskerville Old Face" pitchFamily="18" charset="0"/>
              </a:rPr>
              <a:t>Pride </a:t>
            </a:r>
            <a:r>
              <a:rPr lang="en-US" i="1" dirty="0">
                <a:latin typeface="Baskerville Old Face" pitchFamily="18" charset="0"/>
              </a:rPr>
              <a:t>and Prejudice </a:t>
            </a:r>
            <a:r>
              <a:rPr lang="en-US" dirty="0">
                <a:latin typeface="Baskerville Old Face" pitchFamily="18" charset="0"/>
              </a:rPr>
              <a:t>(</a:t>
            </a:r>
            <a:r>
              <a:rPr lang="en-US" dirty="0" smtClean="0">
                <a:latin typeface="Baskerville Old Face" pitchFamily="18" charset="0"/>
              </a:rPr>
              <a:t>1813)</a:t>
            </a:r>
          </a:p>
          <a:p>
            <a:r>
              <a:rPr lang="en-US" i="1" dirty="0" smtClean="0">
                <a:latin typeface="Baskerville Old Face" pitchFamily="18" charset="0"/>
              </a:rPr>
              <a:t>Mansfield </a:t>
            </a:r>
            <a:r>
              <a:rPr lang="en-US" i="1" dirty="0">
                <a:latin typeface="Baskerville Old Face" pitchFamily="18" charset="0"/>
              </a:rPr>
              <a:t>Park </a:t>
            </a:r>
            <a:r>
              <a:rPr lang="en-US" dirty="0">
                <a:latin typeface="Baskerville Old Face" pitchFamily="18" charset="0"/>
              </a:rPr>
              <a:t>(</a:t>
            </a:r>
            <a:r>
              <a:rPr lang="en-US" dirty="0" smtClean="0">
                <a:latin typeface="Baskerville Old Face" pitchFamily="18" charset="0"/>
              </a:rPr>
              <a:t>1814)</a:t>
            </a:r>
          </a:p>
          <a:p>
            <a:r>
              <a:rPr lang="en-US" i="1" dirty="0" smtClean="0">
                <a:latin typeface="Baskerville Old Face" pitchFamily="18" charset="0"/>
              </a:rPr>
              <a:t>Emma</a:t>
            </a:r>
            <a:r>
              <a:rPr lang="en-US" dirty="0" smtClean="0">
                <a:latin typeface="Baskerville Old Face" pitchFamily="18" charset="0"/>
              </a:rPr>
              <a:t> </a:t>
            </a:r>
            <a:r>
              <a:rPr lang="en-US" dirty="0">
                <a:latin typeface="Baskerville Old Face" pitchFamily="18" charset="0"/>
              </a:rPr>
              <a:t>(</a:t>
            </a:r>
            <a:r>
              <a:rPr lang="en-US" dirty="0" smtClean="0">
                <a:latin typeface="Baskerville Old Face" pitchFamily="18" charset="0"/>
              </a:rPr>
              <a:t>1816)</a:t>
            </a:r>
          </a:p>
          <a:p>
            <a:r>
              <a:rPr lang="en-US" i="1" dirty="0" smtClean="0">
                <a:latin typeface="Baskerville Old Face" pitchFamily="18" charset="0"/>
              </a:rPr>
              <a:t>Northanger </a:t>
            </a:r>
            <a:r>
              <a:rPr lang="en-US" i="1" dirty="0">
                <a:latin typeface="Baskerville Old Face" pitchFamily="18" charset="0"/>
              </a:rPr>
              <a:t>Abbey </a:t>
            </a:r>
            <a:r>
              <a:rPr lang="en-US" dirty="0">
                <a:latin typeface="Baskerville Old Face" pitchFamily="18" charset="0"/>
              </a:rPr>
              <a:t>and </a:t>
            </a:r>
            <a:r>
              <a:rPr lang="en-US" i="1" dirty="0" smtClean="0">
                <a:latin typeface="Baskerville Old Face" pitchFamily="18" charset="0"/>
              </a:rPr>
              <a:t>Persuasion</a:t>
            </a:r>
            <a:r>
              <a:rPr lang="en-US" dirty="0" smtClean="0">
                <a:latin typeface="Baskerville Old Face" pitchFamily="18" charset="0"/>
              </a:rPr>
              <a:t> were both </a:t>
            </a:r>
            <a:r>
              <a:rPr lang="en-US" dirty="0">
                <a:latin typeface="Baskerville Old Face" pitchFamily="18" charset="0"/>
              </a:rPr>
              <a:t>published posthumously in </a:t>
            </a:r>
            <a:r>
              <a:rPr lang="en-US" dirty="0" smtClean="0">
                <a:latin typeface="Baskerville Old Face" pitchFamily="18" charset="0"/>
              </a:rPr>
              <a:t>1818.</a:t>
            </a:r>
          </a:p>
          <a:p>
            <a:r>
              <a:rPr lang="en-US" dirty="0" smtClean="0">
                <a:latin typeface="Baskerville Old Face" pitchFamily="18" charset="0"/>
              </a:rPr>
              <a:t>She began </a:t>
            </a:r>
            <a:r>
              <a:rPr lang="en-US" dirty="0">
                <a:latin typeface="Baskerville Old Face" pitchFamily="18" charset="0"/>
              </a:rPr>
              <a:t>a </a:t>
            </a:r>
            <a:r>
              <a:rPr lang="en-US" dirty="0" smtClean="0">
                <a:latin typeface="Baskerville Old Face" pitchFamily="18" charset="0"/>
              </a:rPr>
              <a:t>another novel, </a:t>
            </a:r>
            <a:r>
              <a:rPr lang="en-US" dirty="0">
                <a:latin typeface="Baskerville Old Face" pitchFamily="18" charset="0"/>
              </a:rPr>
              <a:t>which was eventually titled </a:t>
            </a:r>
            <a:r>
              <a:rPr lang="en-US" i="1" dirty="0" err="1">
                <a:latin typeface="Baskerville Old Face" pitchFamily="18" charset="0"/>
              </a:rPr>
              <a:t>Sanditon</a:t>
            </a:r>
            <a:r>
              <a:rPr lang="en-US" dirty="0">
                <a:latin typeface="Baskerville Old Face" pitchFamily="18" charset="0"/>
              </a:rPr>
              <a:t>, but died before completing it.</a:t>
            </a:r>
          </a:p>
        </p:txBody>
      </p:sp>
      <p:pic>
        <p:nvPicPr>
          <p:cNvPr id="6146" name="Picture 2" descr="http://cf.foreveryoungadult.com/_uploads/images/prideandprejudic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447800"/>
            <a:ext cx="299085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90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J.M.W. Turner - Off Margat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1486" r="14635"/>
          <a:stretch/>
        </p:blipFill>
        <p:spPr bwMode="auto">
          <a:xfrm>
            <a:off x="0" y="-53926"/>
            <a:ext cx="9144000" cy="6911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43000"/>
          </a:xfrm>
        </p:spPr>
        <p:txBody>
          <a:bodyPr/>
          <a:lstStyle/>
          <a:p>
            <a:r>
              <a:rPr lang="en-US" dirty="0" smtClean="0">
                <a:solidFill>
                  <a:schemeClr val="bg1"/>
                </a:solidFill>
                <a:latin typeface="Baskerville Old Face" pitchFamily="18" charset="0"/>
              </a:rPr>
              <a:t>Anonymous Writer</a:t>
            </a:r>
            <a:endParaRPr lang="en-US" dirty="0">
              <a:solidFill>
                <a:schemeClr val="bg1"/>
              </a:solidFill>
              <a:latin typeface="Baskerville Old Face" pitchFamily="18" charset="0"/>
            </a:endParaRPr>
          </a:p>
        </p:txBody>
      </p:sp>
      <p:sp>
        <p:nvSpPr>
          <p:cNvPr id="3" name="Content Placeholder 2"/>
          <p:cNvSpPr>
            <a:spLocks noGrp="1"/>
          </p:cNvSpPr>
          <p:nvPr>
            <p:ph idx="1"/>
          </p:nvPr>
        </p:nvSpPr>
        <p:spPr>
          <a:xfrm>
            <a:off x="76200" y="609600"/>
            <a:ext cx="9067800" cy="4953000"/>
          </a:xfrm>
        </p:spPr>
        <p:txBody>
          <a:bodyPr>
            <a:normAutofit/>
          </a:bodyPr>
          <a:lstStyle/>
          <a:p>
            <a:pPr marL="0" indent="0">
              <a:buNone/>
            </a:pPr>
            <a:r>
              <a:rPr lang="en-US" dirty="0" smtClean="0">
                <a:solidFill>
                  <a:schemeClr val="bg1"/>
                </a:solidFill>
                <a:latin typeface="Baskerville Old Face" pitchFamily="18" charset="0"/>
              </a:rPr>
              <a:t>Austen published her novels anonymously, and only her family knew that she was the author of these novels.</a:t>
            </a:r>
          </a:p>
          <a:p>
            <a:pPr lvl="1"/>
            <a:r>
              <a:rPr lang="en-US" dirty="0" smtClean="0">
                <a:solidFill>
                  <a:schemeClr val="bg1"/>
                </a:solidFill>
                <a:latin typeface="Baskerville Old Face" pitchFamily="18" charset="0"/>
              </a:rPr>
              <a:t>Prevented her from acquiring and authorial reputation, but it enabled her to preserve her privacy. </a:t>
            </a:r>
          </a:p>
          <a:p>
            <a:pPr lvl="2"/>
            <a:r>
              <a:rPr lang="en-US" dirty="0" smtClean="0">
                <a:solidFill>
                  <a:schemeClr val="bg1"/>
                </a:solidFill>
                <a:latin typeface="Baskerville Old Face" pitchFamily="18" charset="0"/>
              </a:rPr>
              <a:t>English society associated a female’s entrance into the public sphere with a reprehensible loss of femininity. </a:t>
            </a:r>
          </a:p>
          <a:p>
            <a:pPr lvl="1"/>
            <a:r>
              <a:rPr lang="en-US" dirty="0" smtClean="0">
                <a:solidFill>
                  <a:schemeClr val="bg1"/>
                </a:solidFill>
                <a:latin typeface="Baskerville Old Face" pitchFamily="18" charset="0"/>
              </a:rPr>
              <a:t>Napoleonic Wars (1800-1815) threatened the safety of monarchies throughout Europe, so the government censored literature.</a:t>
            </a:r>
          </a:p>
        </p:txBody>
      </p:sp>
      <p:sp>
        <p:nvSpPr>
          <p:cNvPr id="6" name="Rectangle 5"/>
          <p:cNvSpPr/>
          <p:nvPr/>
        </p:nvSpPr>
        <p:spPr>
          <a:xfrm>
            <a:off x="4267200" y="6491013"/>
            <a:ext cx="3313728" cy="369332"/>
          </a:xfrm>
          <a:prstGeom prst="rect">
            <a:avLst/>
          </a:prstGeom>
        </p:spPr>
        <p:txBody>
          <a:bodyPr wrap="none">
            <a:spAutoFit/>
          </a:bodyPr>
          <a:lstStyle/>
          <a:p>
            <a:r>
              <a:rPr lang="en-US" dirty="0">
                <a:solidFill>
                  <a:schemeClr val="bg1"/>
                </a:solidFill>
              </a:rPr>
              <a:t>J.M.W. </a:t>
            </a:r>
            <a:r>
              <a:rPr lang="en-US" dirty="0" smtClean="0">
                <a:solidFill>
                  <a:schemeClr val="bg1"/>
                </a:solidFill>
              </a:rPr>
              <a:t>Turner</a:t>
            </a:r>
            <a:r>
              <a:rPr lang="en-US" i="1" dirty="0" smtClean="0">
                <a:solidFill>
                  <a:schemeClr val="bg1"/>
                </a:solidFill>
              </a:rPr>
              <a:t>, Off Margate</a:t>
            </a:r>
            <a:r>
              <a:rPr lang="en-US" dirty="0" smtClean="0">
                <a:solidFill>
                  <a:schemeClr val="bg1"/>
                </a:solidFill>
              </a:rPr>
              <a:t>, 1840</a:t>
            </a:r>
            <a:endParaRPr lang="en-US" dirty="0">
              <a:solidFill>
                <a:schemeClr val="bg1"/>
              </a:solidFill>
            </a:endParaRPr>
          </a:p>
        </p:txBody>
      </p:sp>
    </p:spTree>
    <p:extLst>
      <p:ext uri="{BB962C8B-B14F-4D97-AF65-F5344CB8AC3E}">
        <p14:creationId xmlns:p14="http://schemas.microsoft.com/office/powerpoint/2010/main" val="1368714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le:JMW Turner-Seascape with Storm Coming On-1840.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920536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1143000"/>
          </a:xfrm>
        </p:spPr>
        <p:txBody>
          <a:bodyPr/>
          <a:lstStyle/>
          <a:p>
            <a:r>
              <a:rPr lang="en-US" dirty="0" smtClean="0">
                <a:solidFill>
                  <a:schemeClr val="bg1"/>
                </a:solidFill>
                <a:latin typeface="Baskerville Old Face" pitchFamily="18" charset="0"/>
              </a:rPr>
              <a:t>Writing Style</a:t>
            </a:r>
            <a:endParaRPr lang="en-US" dirty="0">
              <a:solidFill>
                <a:schemeClr val="bg1"/>
              </a:solidFill>
              <a:latin typeface="Baskerville Old Face" pitchFamily="18" charset="0"/>
            </a:endParaRPr>
          </a:p>
        </p:txBody>
      </p:sp>
      <p:sp>
        <p:nvSpPr>
          <p:cNvPr id="3" name="Content Placeholder 2"/>
          <p:cNvSpPr>
            <a:spLocks noGrp="1"/>
          </p:cNvSpPr>
          <p:nvPr>
            <p:ph idx="1"/>
          </p:nvPr>
        </p:nvSpPr>
        <p:spPr>
          <a:xfrm>
            <a:off x="152400" y="1219200"/>
            <a:ext cx="8839200" cy="5257800"/>
          </a:xfrm>
        </p:spPr>
        <p:txBody>
          <a:bodyPr>
            <a:normAutofit fontScale="92500" lnSpcReduction="20000"/>
          </a:bodyPr>
          <a:lstStyle/>
          <a:p>
            <a:r>
              <a:rPr lang="en-US" dirty="0" smtClean="0">
                <a:solidFill>
                  <a:schemeClr val="bg1"/>
                </a:solidFill>
                <a:latin typeface="Baskerville Old Face" pitchFamily="18" charset="0"/>
              </a:rPr>
              <a:t>“Novels of Manners” critique social customs, conventions, and behaviors of a particular social class at a specific time and place. </a:t>
            </a:r>
          </a:p>
          <a:p>
            <a:r>
              <a:rPr lang="en-US" dirty="0" smtClean="0">
                <a:solidFill>
                  <a:schemeClr val="bg1"/>
                </a:solidFill>
                <a:latin typeface="Baskerville Old Face" pitchFamily="18" charset="0"/>
              </a:rPr>
              <a:t>Includes satirical wit (especially in the realities of love and marriage)</a:t>
            </a:r>
          </a:p>
          <a:p>
            <a:pPr lvl="1"/>
            <a:r>
              <a:rPr lang="en-US" dirty="0">
                <a:solidFill>
                  <a:schemeClr val="bg1"/>
                </a:solidFill>
                <a:latin typeface="Baskerville Old Face" pitchFamily="18" charset="0"/>
              </a:rPr>
              <a:t>S</a:t>
            </a:r>
            <a:r>
              <a:rPr lang="en-US" dirty="0" smtClean="0">
                <a:solidFill>
                  <a:schemeClr val="bg1"/>
                </a:solidFill>
                <a:latin typeface="Baskerville Old Face" pitchFamily="18" charset="0"/>
              </a:rPr>
              <a:t>atirizes snobs and the poor breeding of the lower social classes.</a:t>
            </a:r>
          </a:p>
          <a:p>
            <a:r>
              <a:rPr lang="en-US" dirty="0" smtClean="0">
                <a:solidFill>
                  <a:schemeClr val="bg1"/>
                </a:solidFill>
                <a:latin typeface="Baskerville Old Face" pitchFamily="18" charset="0"/>
              </a:rPr>
              <a:t>Often critical of the assumptions and prejudices of upper-class England.</a:t>
            </a:r>
          </a:p>
          <a:p>
            <a:r>
              <a:rPr lang="en-US" dirty="0" smtClean="0">
                <a:solidFill>
                  <a:schemeClr val="bg1"/>
                </a:solidFill>
                <a:latin typeface="Baskerville Old Face" pitchFamily="18" charset="0"/>
              </a:rPr>
              <a:t>Realistic about the lack of social mobility and the awareness of class.</a:t>
            </a:r>
          </a:p>
          <a:p>
            <a:pPr lvl="1"/>
            <a:r>
              <a:rPr lang="en-US" dirty="0" smtClean="0">
                <a:solidFill>
                  <a:schemeClr val="bg1"/>
                </a:solidFill>
                <a:latin typeface="Baskerville Old Face" pitchFamily="18" charset="0"/>
              </a:rPr>
              <a:t>Advancement for men: military, church, or law</a:t>
            </a:r>
          </a:p>
          <a:p>
            <a:pPr lvl="1"/>
            <a:r>
              <a:rPr lang="en-US" dirty="0" smtClean="0">
                <a:solidFill>
                  <a:schemeClr val="bg1"/>
                </a:solidFill>
                <a:latin typeface="Baskerville Old Face" pitchFamily="18" charset="0"/>
              </a:rPr>
              <a:t>Advancement for women: successful marriage</a:t>
            </a:r>
          </a:p>
          <a:p>
            <a:endParaRPr lang="en-US" dirty="0">
              <a:solidFill>
                <a:schemeClr val="bg1"/>
              </a:solidFill>
              <a:latin typeface="Baskerville Old Face" pitchFamily="18" charset="0"/>
            </a:endParaRPr>
          </a:p>
        </p:txBody>
      </p:sp>
      <p:sp>
        <p:nvSpPr>
          <p:cNvPr id="4" name="Rectangle 3"/>
          <p:cNvSpPr/>
          <p:nvPr/>
        </p:nvSpPr>
        <p:spPr>
          <a:xfrm>
            <a:off x="3581400" y="6412468"/>
            <a:ext cx="5791200" cy="369332"/>
          </a:xfrm>
          <a:prstGeom prst="rect">
            <a:avLst/>
          </a:prstGeom>
        </p:spPr>
        <p:txBody>
          <a:bodyPr wrap="square">
            <a:spAutoFit/>
          </a:bodyPr>
          <a:lstStyle/>
          <a:p>
            <a:r>
              <a:rPr lang="en-US" dirty="0"/>
              <a:t>J.M.W. </a:t>
            </a:r>
            <a:r>
              <a:rPr lang="en-US" dirty="0" smtClean="0"/>
              <a:t>Turner, </a:t>
            </a:r>
            <a:r>
              <a:rPr lang="en-US" i="1" dirty="0" smtClean="0"/>
              <a:t>Seascape </a:t>
            </a:r>
            <a:r>
              <a:rPr lang="en-US" i="1" dirty="0"/>
              <a:t>with Storm Coming </a:t>
            </a:r>
            <a:r>
              <a:rPr lang="en-US" i="1" dirty="0" smtClean="0"/>
              <a:t>On</a:t>
            </a:r>
            <a:r>
              <a:rPr lang="en-US" dirty="0" smtClean="0"/>
              <a:t>, </a:t>
            </a:r>
            <a:r>
              <a:rPr lang="en-US" dirty="0"/>
              <a:t>ca. 1840</a:t>
            </a:r>
            <a:endParaRPr lang="en-US" dirty="0"/>
          </a:p>
        </p:txBody>
      </p:sp>
    </p:spTree>
    <p:extLst>
      <p:ext uri="{BB962C8B-B14F-4D97-AF65-F5344CB8AC3E}">
        <p14:creationId xmlns:p14="http://schemas.microsoft.com/office/powerpoint/2010/main" val="976395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File:J.M.W. Turner - Off Margat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1486" r="14635"/>
          <a:stretch/>
        </p:blipFill>
        <p:spPr bwMode="auto">
          <a:xfrm>
            <a:off x="0" y="-53926"/>
            <a:ext cx="9144000" cy="6911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04800"/>
            <a:ext cx="8229600" cy="1143000"/>
          </a:xfrm>
        </p:spPr>
        <p:txBody>
          <a:bodyPr>
            <a:normAutofit/>
          </a:bodyPr>
          <a:lstStyle/>
          <a:p>
            <a:r>
              <a:rPr lang="en-US" sz="4000" i="1" dirty="0" smtClean="0">
                <a:solidFill>
                  <a:schemeClr val="bg1"/>
                </a:solidFill>
                <a:latin typeface="Baskerville Old Face" pitchFamily="18" charset="0"/>
              </a:rPr>
              <a:t>Pride &amp; Prejudice</a:t>
            </a:r>
            <a:endParaRPr lang="en-US" sz="4000" i="1" dirty="0">
              <a:solidFill>
                <a:schemeClr val="bg1"/>
              </a:solidFill>
              <a:latin typeface="Baskerville Old Face" pitchFamily="18" charset="0"/>
            </a:endParaRPr>
          </a:p>
        </p:txBody>
      </p:sp>
      <p:sp>
        <p:nvSpPr>
          <p:cNvPr id="3" name="Content Placeholder 2"/>
          <p:cNvSpPr>
            <a:spLocks noGrp="1"/>
          </p:cNvSpPr>
          <p:nvPr>
            <p:ph idx="1"/>
          </p:nvPr>
        </p:nvSpPr>
        <p:spPr>
          <a:xfrm>
            <a:off x="152400" y="457200"/>
            <a:ext cx="8839200" cy="5943600"/>
          </a:xfrm>
        </p:spPr>
        <p:txBody>
          <a:bodyPr>
            <a:normAutofit fontScale="85000" lnSpcReduction="20000"/>
          </a:bodyPr>
          <a:lstStyle/>
          <a:p>
            <a:r>
              <a:rPr lang="en-US" b="1" dirty="0" smtClean="0">
                <a:solidFill>
                  <a:schemeClr val="bg1"/>
                </a:solidFill>
                <a:latin typeface="Baskerville Old Face" pitchFamily="18" charset="0"/>
              </a:rPr>
              <a:t>History</a:t>
            </a:r>
            <a:r>
              <a:rPr lang="en-US" dirty="0" smtClean="0">
                <a:solidFill>
                  <a:schemeClr val="bg1"/>
                </a:solidFill>
                <a:latin typeface="Baskerville Old Face" pitchFamily="18" charset="0"/>
              </a:rPr>
              <a:t>: originally titled </a:t>
            </a:r>
            <a:r>
              <a:rPr lang="en-US" i="1" dirty="0" smtClean="0">
                <a:solidFill>
                  <a:schemeClr val="bg1"/>
                </a:solidFill>
                <a:latin typeface="Baskerville Old Face" pitchFamily="18" charset="0"/>
              </a:rPr>
              <a:t>First Impressions</a:t>
            </a:r>
            <a:r>
              <a:rPr lang="en-US" dirty="0" smtClean="0">
                <a:solidFill>
                  <a:schemeClr val="bg1"/>
                </a:solidFill>
                <a:latin typeface="Baskerville Old Face" pitchFamily="18" charset="0"/>
              </a:rPr>
              <a:t> (1796-1797)</a:t>
            </a:r>
          </a:p>
          <a:p>
            <a:pPr lvl="1"/>
            <a:r>
              <a:rPr lang="en-US" dirty="0" smtClean="0">
                <a:solidFill>
                  <a:schemeClr val="bg1"/>
                </a:solidFill>
                <a:latin typeface="Baskerville Old Face" pitchFamily="18" charset="0"/>
              </a:rPr>
              <a:t>Rejected by publishers</a:t>
            </a:r>
          </a:p>
          <a:p>
            <a:pPr lvl="1"/>
            <a:r>
              <a:rPr lang="en-US" dirty="0" smtClean="0">
                <a:solidFill>
                  <a:schemeClr val="bg1"/>
                </a:solidFill>
                <a:latin typeface="Baskerville Old Face" pitchFamily="18" charset="0"/>
              </a:rPr>
              <a:t>In 1809, Austen began revisions</a:t>
            </a:r>
          </a:p>
          <a:p>
            <a:pPr lvl="1"/>
            <a:r>
              <a:rPr lang="en-US" i="1" dirty="0" smtClean="0">
                <a:solidFill>
                  <a:schemeClr val="bg1"/>
                </a:solidFill>
                <a:latin typeface="Baskerville Old Face" pitchFamily="18" charset="0"/>
              </a:rPr>
              <a:t>Pride and Prejudice</a:t>
            </a:r>
            <a:r>
              <a:rPr lang="en-US" dirty="0" smtClean="0">
                <a:solidFill>
                  <a:schemeClr val="bg1"/>
                </a:solidFill>
                <a:latin typeface="Baskerville Old Face" pitchFamily="18" charset="0"/>
              </a:rPr>
              <a:t> published in January 1813</a:t>
            </a:r>
          </a:p>
          <a:p>
            <a:pPr marL="457200" lvl="1" indent="0">
              <a:buNone/>
            </a:pPr>
            <a:endParaRPr lang="en-US" dirty="0" smtClean="0">
              <a:solidFill>
                <a:schemeClr val="bg1"/>
              </a:solidFill>
              <a:latin typeface="Baskerville Old Face" pitchFamily="18" charset="0"/>
            </a:endParaRPr>
          </a:p>
          <a:p>
            <a:r>
              <a:rPr lang="en-US" b="1" dirty="0" smtClean="0">
                <a:solidFill>
                  <a:schemeClr val="bg1"/>
                </a:solidFill>
                <a:latin typeface="Baskerville Old Face" pitchFamily="18" charset="0"/>
              </a:rPr>
              <a:t>Genre</a:t>
            </a:r>
            <a:r>
              <a:rPr lang="en-US" dirty="0" smtClean="0">
                <a:solidFill>
                  <a:schemeClr val="bg1"/>
                </a:solidFill>
                <a:latin typeface="Baskerville Old Face" pitchFamily="18" charset="0"/>
              </a:rPr>
              <a:t>: Comedy of manners (not a tragic ending)</a:t>
            </a:r>
          </a:p>
          <a:p>
            <a:pPr marL="0" indent="0">
              <a:buNone/>
            </a:pPr>
            <a:endParaRPr lang="en-US" dirty="0" smtClean="0">
              <a:solidFill>
                <a:schemeClr val="bg1"/>
              </a:solidFill>
              <a:latin typeface="Baskerville Old Face" pitchFamily="18" charset="0"/>
            </a:endParaRPr>
          </a:p>
          <a:p>
            <a:r>
              <a:rPr lang="en-US" b="1" dirty="0" smtClean="0">
                <a:solidFill>
                  <a:schemeClr val="bg1"/>
                </a:solidFill>
                <a:latin typeface="Baskerville Old Face" pitchFamily="18" charset="0"/>
              </a:rPr>
              <a:t>Setting</a:t>
            </a:r>
            <a:r>
              <a:rPr lang="en-US" dirty="0" smtClean="0">
                <a:solidFill>
                  <a:schemeClr val="bg1"/>
                </a:solidFill>
                <a:latin typeface="Baskerville Old Face" pitchFamily="18" charset="0"/>
              </a:rPr>
              <a:t>: During Napoleonic Wars (1797-1815) in </a:t>
            </a:r>
            <a:r>
              <a:rPr lang="en-US" dirty="0" err="1" smtClean="0">
                <a:solidFill>
                  <a:schemeClr val="bg1"/>
                </a:solidFill>
                <a:latin typeface="Baskerville Old Face" pitchFamily="18" charset="0"/>
              </a:rPr>
              <a:t>Longbourn</a:t>
            </a:r>
            <a:r>
              <a:rPr lang="en-US" dirty="0" smtClean="0">
                <a:solidFill>
                  <a:schemeClr val="bg1"/>
                </a:solidFill>
                <a:latin typeface="Baskerville Old Face" pitchFamily="18" charset="0"/>
              </a:rPr>
              <a:t>, in rural England</a:t>
            </a:r>
          </a:p>
          <a:p>
            <a:pPr lvl="1"/>
            <a:r>
              <a:rPr lang="en-US" dirty="0" err="1" smtClean="0">
                <a:solidFill>
                  <a:schemeClr val="bg1"/>
                </a:solidFill>
                <a:latin typeface="Baskerville Old Face" pitchFamily="18" charset="0"/>
              </a:rPr>
              <a:t>Netherfield</a:t>
            </a:r>
            <a:r>
              <a:rPr lang="en-US" dirty="0">
                <a:solidFill>
                  <a:schemeClr val="bg1"/>
                </a:solidFill>
                <a:latin typeface="Baskerville Old Face" pitchFamily="18" charset="0"/>
              </a:rPr>
              <a:t> </a:t>
            </a:r>
            <a:r>
              <a:rPr lang="en-US" dirty="0" smtClean="0">
                <a:solidFill>
                  <a:schemeClr val="bg1"/>
                </a:solidFill>
                <a:latin typeface="Baskerville Old Face" pitchFamily="18" charset="0"/>
              </a:rPr>
              <a:t>Park, Bingley’s residence</a:t>
            </a:r>
          </a:p>
          <a:p>
            <a:pPr lvl="1"/>
            <a:r>
              <a:rPr lang="en-US" dirty="0" err="1" smtClean="0">
                <a:solidFill>
                  <a:schemeClr val="bg1"/>
                </a:solidFill>
                <a:latin typeface="Baskerville Old Face" pitchFamily="18" charset="0"/>
              </a:rPr>
              <a:t>Pemberly</a:t>
            </a:r>
            <a:r>
              <a:rPr lang="en-US" dirty="0" smtClean="0">
                <a:solidFill>
                  <a:schemeClr val="bg1"/>
                </a:solidFill>
                <a:latin typeface="Baskerville Old Face" pitchFamily="18" charset="0"/>
              </a:rPr>
              <a:t> House, Darcy’s Estate</a:t>
            </a:r>
          </a:p>
          <a:p>
            <a:pPr lvl="1"/>
            <a:r>
              <a:rPr lang="en-US" dirty="0" smtClean="0">
                <a:solidFill>
                  <a:schemeClr val="bg1"/>
                </a:solidFill>
                <a:latin typeface="Baskerville Old Face" pitchFamily="18" charset="0"/>
              </a:rPr>
              <a:t>The Derbyshire countryside</a:t>
            </a:r>
          </a:p>
          <a:p>
            <a:pPr lvl="1"/>
            <a:r>
              <a:rPr lang="en-US" dirty="0" err="1" smtClean="0">
                <a:solidFill>
                  <a:schemeClr val="bg1"/>
                </a:solidFill>
                <a:latin typeface="Baskerville Old Face" pitchFamily="18" charset="0"/>
              </a:rPr>
              <a:t>Rosings</a:t>
            </a:r>
            <a:r>
              <a:rPr lang="en-US" dirty="0" smtClean="0">
                <a:solidFill>
                  <a:schemeClr val="bg1"/>
                </a:solidFill>
                <a:latin typeface="Baskerville Old Face" pitchFamily="18" charset="0"/>
              </a:rPr>
              <a:t>, the home of Lady Catherine</a:t>
            </a:r>
          </a:p>
          <a:p>
            <a:pPr lvl="1"/>
            <a:endParaRPr lang="en-US" dirty="0" smtClean="0">
              <a:solidFill>
                <a:schemeClr val="bg1"/>
              </a:solidFill>
              <a:latin typeface="Baskerville Old Face" pitchFamily="18" charset="0"/>
            </a:endParaRPr>
          </a:p>
          <a:p>
            <a:r>
              <a:rPr lang="en-US" b="1" dirty="0" smtClean="0">
                <a:solidFill>
                  <a:schemeClr val="bg1"/>
                </a:solidFill>
                <a:latin typeface="Baskerville Old Face" pitchFamily="18" charset="0"/>
              </a:rPr>
              <a:t>Themes</a:t>
            </a:r>
            <a:r>
              <a:rPr lang="en-US" dirty="0" smtClean="0">
                <a:solidFill>
                  <a:schemeClr val="bg1"/>
                </a:solidFill>
                <a:latin typeface="Baskerville Old Face" pitchFamily="18" charset="0"/>
              </a:rPr>
              <a:t>: Love, Reputation, Class</a:t>
            </a:r>
          </a:p>
          <a:p>
            <a:endParaRPr lang="en-US" dirty="0">
              <a:solidFill>
                <a:schemeClr val="bg1"/>
              </a:solidFill>
              <a:latin typeface="Baskerville Old Face" pitchFamily="18" charset="0"/>
            </a:endParaRPr>
          </a:p>
        </p:txBody>
      </p:sp>
      <p:sp>
        <p:nvSpPr>
          <p:cNvPr id="5" name="Rectangle 4"/>
          <p:cNvSpPr/>
          <p:nvPr/>
        </p:nvSpPr>
        <p:spPr>
          <a:xfrm>
            <a:off x="4267200" y="6491013"/>
            <a:ext cx="3313728" cy="369332"/>
          </a:xfrm>
          <a:prstGeom prst="rect">
            <a:avLst/>
          </a:prstGeom>
        </p:spPr>
        <p:txBody>
          <a:bodyPr wrap="none">
            <a:spAutoFit/>
          </a:bodyPr>
          <a:lstStyle/>
          <a:p>
            <a:r>
              <a:rPr lang="en-US" dirty="0">
                <a:solidFill>
                  <a:schemeClr val="bg1"/>
                </a:solidFill>
              </a:rPr>
              <a:t>J.M.W. </a:t>
            </a:r>
            <a:r>
              <a:rPr lang="en-US" dirty="0" smtClean="0">
                <a:solidFill>
                  <a:schemeClr val="bg1"/>
                </a:solidFill>
              </a:rPr>
              <a:t>Turner</a:t>
            </a:r>
            <a:r>
              <a:rPr lang="en-US" i="1" dirty="0" smtClean="0">
                <a:solidFill>
                  <a:schemeClr val="bg1"/>
                </a:solidFill>
              </a:rPr>
              <a:t>, Off Margate</a:t>
            </a:r>
            <a:r>
              <a:rPr lang="en-US" dirty="0" smtClean="0">
                <a:solidFill>
                  <a:schemeClr val="bg1"/>
                </a:solidFill>
              </a:rPr>
              <a:t>, 1840</a:t>
            </a:r>
            <a:endParaRPr lang="en-US" dirty="0">
              <a:solidFill>
                <a:schemeClr val="bg1"/>
              </a:solidFill>
            </a:endParaRPr>
          </a:p>
        </p:txBody>
      </p:sp>
    </p:spTree>
    <p:extLst>
      <p:ext uri="{BB962C8B-B14F-4D97-AF65-F5344CB8AC3E}">
        <p14:creationId xmlns:p14="http://schemas.microsoft.com/office/powerpoint/2010/main" val="1937863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John Constable 017.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val="0"/>
              </a:ext>
            </a:extLst>
          </a:blip>
          <a:srcRect t="2143" b="1412"/>
          <a:stretch/>
        </p:blipFill>
        <p:spPr bwMode="auto">
          <a:xfrm>
            <a:off x="3220" y="0"/>
            <a:ext cx="91407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126" y="3733800"/>
            <a:ext cx="2663780" cy="1143000"/>
          </a:xfrm>
        </p:spPr>
        <p:txBody>
          <a:bodyPr/>
          <a:lstStyle/>
          <a:p>
            <a:r>
              <a:rPr lang="en-US" b="1" dirty="0" smtClean="0">
                <a:effectLst>
                  <a:outerShdw blurRad="38100" dist="38100" dir="2700000" algn="tl">
                    <a:srgbClr val="000000">
                      <a:alpha val="43137"/>
                    </a:srgbClr>
                  </a:outerShdw>
                </a:effectLst>
                <a:latin typeface="Baskerville Old Face" pitchFamily="18" charset="0"/>
              </a:rPr>
              <a:t>Characters</a:t>
            </a:r>
            <a:endParaRPr lang="en-US" b="1" dirty="0">
              <a:effectLst>
                <a:outerShdw blurRad="38100" dist="38100" dir="2700000" algn="tl">
                  <a:srgbClr val="000000">
                    <a:alpha val="43137"/>
                  </a:srgbClr>
                </a:outerShdw>
              </a:effectLst>
              <a:latin typeface="Baskerville Old Face" pitchFamily="18" charset="0"/>
            </a:endParaRPr>
          </a:p>
        </p:txBody>
      </p:sp>
      <p:sp>
        <p:nvSpPr>
          <p:cNvPr id="3" name="Content Placeholder 2"/>
          <p:cNvSpPr>
            <a:spLocks noGrp="1"/>
          </p:cNvSpPr>
          <p:nvPr>
            <p:ph idx="1"/>
          </p:nvPr>
        </p:nvSpPr>
        <p:spPr>
          <a:xfrm>
            <a:off x="0" y="4724400"/>
            <a:ext cx="8305800" cy="1828800"/>
          </a:xfrm>
        </p:spPr>
        <p:txBody>
          <a:bodyPr>
            <a:noAutofit/>
          </a:bodyPr>
          <a:lstStyle/>
          <a:p>
            <a:pPr marL="0" indent="0">
              <a:buNone/>
            </a:pPr>
            <a:r>
              <a:rPr lang="en-US" sz="2400" b="1" dirty="0">
                <a:effectLst>
                  <a:outerShdw blurRad="38100" dist="38100" dir="2700000" algn="tl">
                    <a:srgbClr val="000000">
                      <a:alpha val="43137"/>
                    </a:srgbClr>
                  </a:outerShdw>
                </a:effectLst>
                <a:latin typeface="Baskerville Old Face" pitchFamily="18" charset="0"/>
              </a:rPr>
              <a:t>Narrator: Third-person omniscient </a:t>
            </a:r>
            <a:endParaRPr lang="en-US" sz="2400" b="1" dirty="0" smtClean="0">
              <a:effectLst>
                <a:outerShdw blurRad="38100" dist="38100" dir="2700000" algn="tl">
                  <a:srgbClr val="000000">
                    <a:alpha val="43137"/>
                  </a:srgbClr>
                </a:outerShdw>
              </a:effectLst>
              <a:latin typeface="Baskerville Old Face" pitchFamily="18" charset="0"/>
            </a:endParaRPr>
          </a:p>
          <a:p>
            <a:pPr marL="0" indent="0">
              <a:buNone/>
            </a:pPr>
            <a:r>
              <a:rPr lang="en-US" sz="2400" b="1" dirty="0" smtClean="0">
                <a:effectLst>
                  <a:outerShdw blurRad="38100" dist="38100" dir="2700000" algn="tl">
                    <a:srgbClr val="000000">
                      <a:alpha val="43137"/>
                    </a:srgbClr>
                  </a:outerShdw>
                </a:effectLst>
                <a:latin typeface="Baskerville Old Face" pitchFamily="18" charset="0"/>
              </a:rPr>
              <a:t>Point of View: Elizabeth </a:t>
            </a:r>
            <a:r>
              <a:rPr lang="en-US" sz="2400" b="1" dirty="0" err="1" smtClean="0">
                <a:effectLst>
                  <a:outerShdw blurRad="38100" dist="38100" dir="2700000" algn="tl">
                    <a:srgbClr val="000000">
                      <a:alpha val="43137"/>
                    </a:srgbClr>
                  </a:outerShdw>
                </a:effectLst>
                <a:latin typeface="Baskerville Old Face" pitchFamily="18" charset="0"/>
              </a:rPr>
              <a:t>Bennet</a:t>
            </a:r>
            <a:r>
              <a:rPr lang="en-US" sz="2400" b="1" dirty="0" smtClean="0">
                <a:effectLst>
                  <a:outerShdw blurRad="38100" dist="38100" dir="2700000" algn="tl">
                    <a:srgbClr val="000000">
                      <a:alpha val="43137"/>
                    </a:srgbClr>
                  </a:outerShdw>
                </a:effectLst>
                <a:latin typeface="Baskerville Old Face" pitchFamily="18" charset="0"/>
              </a:rPr>
              <a:t> (primarily)</a:t>
            </a:r>
          </a:p>
          <a:p>
            <a:pPr marL="0" indent="0">
              <a:buNone/>
            </a:pPr>
            <a:r>
              <a:rPr lang="en-US" sz="2400" b="1" dirty="0" smtClean="0">
                <a:effectLst>
                  <a:outerShdw blurRad="38100" dist="38100" dir="2700000" algn="tl">
                    <a:srgbClr val="000000">
                      <a:alpha val="43137"/>
                    </a:srgbClr>
                  </a:outerShdw>
                </a:effectLst>
                <a:latin typeface="Baskerville Old Face" pitchFamily="18" charset="0"/>
              </a:rPr>
              <a:t>Protagonist: Elizabeth </a:t>
            </a:r>
            <a:r>
              <a:rPr lang="en-US" sz="2400" b="1" dirty="0" err="1" smtClean="0">
                <a:effectLst>
                  <a:outerShdw blurRad="38100" dist="38100" dir="2700000" algn="tl">
                    <a:srgbClr val="000000">
                      <a:alpha val="43137"/>
                    </a:srgbClr>
                  </a:outerShdw>
                </a:effectLst>
                <a:latin typeface="Baskerville Old Face" pitchFamily="18" charset="0"/>
              </a:rPr>
              <a:t>Bennet</a:t>
            </a:r>
            <a:endParaRPr lang="en-US" sz="2400" b="1" dirty="0" smtClean="0">
              <a:effectLst>
                <a:outerShdw blurRad="38100" dist="38100" dir="2700000" algn="tl">
                  <a:srgbClr val="000000">
                    <a:alpha val="43137"/>
                  </a:srgbClr>
                </a:outerShdw>
              </a:effectLst>
              <a:latin typeface="Baskerville Old Face" pitchFamily="18" charset="0"/>
            </a:endParaRPr>
          </a:p>
          <a:p>
            <a:pPr marL="0" indent="0">
              <a:buNone/>
            </a:pPr>
            <a:r>
              <a:rPr lang="en-US" sz="2400" b="1" dirty="0" smtClean="0">
                <a:effectLst>
                  <a:outerShdw blurRad="38100" dist="38100" dir="2700000" algn="tl">
                    <a:srgbClr val="000000">
                      <a:alpha val="43137"/>
                    </a:srgbClr>
                  </a:outerShdw>
                </a:effectLst>
                <a:latin typeface="Baskerville Old Face" pitchFamily="18" charset="0"/>
              </a:rPr>
              <a:t>Antagonist: Snobbish class-consciousness (epitomized by Lady Catherine de </a:t>
            </a:r>
            <a:r>
              <a:rPr lang="en-US" sz="2400" b="1" dirty="0" err="1" smtClean="0">
                <a:effectLst>
                  <a:outerShdw blurRad="38100" dist="38100" dir="2700000" algn="tl">
                    <a:srgbClr val="000000">
                      <a:alpha val="43137"/>
                    </a:srgbClr>
                  </a:outerShdw>
                </a:effectLst>
                <a:latin typeface="Baskerville Old Face" pitchFamily="18" charset="0"/>
              </a:rPr>
              <a:t>Bourgh</a:t>
            </a:r>
            <a:r>
              <a:rPr lang="en-US" sz="2400" b="1" dirty="0" smtClean="0">
                <a:effectLst>
                  <a:outerShdw blurRad="38100" dist="38100" dir="2700000" algn="tl">
                    <a:srgbClr val="000000">
                      <a:alpha val="43137"/>
                    </a:srgbClr>
                  </a:outerShdw>
                </a:effectLst>
                <a:latin typeface="Baskerville Old Face" pitchFamily="18" charset="0"/>
              </a:rPr>
              <a:t> and Miss Bingley)</a:t>
            </a:r>
            <a:endParaRPr lang="en-US" sz="2400" b="1" dirty="0">
              <a:effectLst>
                <a:outerShdw blurRad="38100" dist="38100" dir="2700000" algn="tl">
                  <a:srgbClr val="000000">
                    <a:alpha val="43137"/>
                  </a:srgbClr>
                </a:outerShdw>
              </a:effectLst>
              <a:latin typeface="Baskerville Old Face" pitchFamily="18" charset="0"/>
            </a:endParaRPr>
          </a:p>
          <a:p>
            <a:pPr marL="0" indent="0">
              <a:buNone/>
            </a:pPr>
            <a:endParaRPr lang="en-US" sz="2400" b="1" dirty="0">
              <a:effectLst>
                <a:outerShdw blurRad="38100" dist="38100" dir="2700000" algn="tl">
                  <a:srgbClr val="000000">
                    <a:alpha val="43137"/>
                  </a:srgbClr>
                </a:outerShdw>
              </a:effectLst>
            </a:endParaRPr>
          </a:p>
        </p:txBody>
      </p:sp>
      <p:sp>
        <p:nvSpPr>
          <p:cNvPr id="5" name="Rectangle 4"/>
          <p:cNvSpPr/>
          <p:nvPr/>
        </p:nvSpPr>
        <p:spPr>
          <a:xfrm>
            <a:off x="3581400" y="152400"/>
            <a:ext cx="5410200" cy="307777"/>
          </a:xfrm>
          <a:prstGeom prst="rect">
            <a:avLst/>
          </a:prstGeom>
        </p:spPr>
        <p:txBody>
          <a:bodyPr wrap="square">
            <a:spAutoFit/>
          </a:bodyPr>
          <a:lstStyle/>
          <a:p>
            <a:r>
              <a:rPr lang="en-US" sz="1400" dirty="0" smtClean="0"/>
              <a:t>John Constable, </a:t>
            </a:r>
            <a:r>
              <a:rPr lang="en-US" sz="1400" i="1" dirty="0" smtClean="0"/>
              <a:t>Salisbury </a:t>
            </a:r>
            <a:r>
              <a:rPr lang="en-US" sz="1400" i="1" dirty="0"/>
              <a:t>Cathedral from the Bishop's </a:t>
            </a:r>
            <a:r>
              <a:rPr lang="en-US" sz="1400" i="1" dirty="0" smtClean="0"/>
              <a:t>Grounds</a:t>
            </a:r>
            <a:r>
              <a:rPr lang="en-US" sz="1400" dirty="0" smtClean="0"/>
              <a:t>, 1823.</a:t>
            </a:r>
            <a:endParaRPr lang="en-US" sz="1400" dirty="0"/>
          </a:p>
        </p:txBody>
      </p:sp>
    </p:spTree>
    <p:extLst>
      <p:ext uri="{BB962C8B-B14F-4D97-AF65-F5344CB8AC3E}">
        <p14:creationId xmlns:p14="http://schemas.microsoft.com/office/powerpoint/2010/main" val="4187433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Fonthill Abbey from the southwest William Turner 1799.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333" r="9000"/>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solidFill>
                  <a:schemeClr val="bg1"/>
                </a:solidFill>
                <a:latin typeface="Baskerville Old Face" pitchFamily="18" charset="0"/>
              </a:rPr>
              <a:t>Characters: </a:t>
            </a:r>
            <a:r>
              <a:rPr lang="en-US" dirty="0" err="1" smtClean="0">
                <a:solidFill>
                  <a:schemeClr val="bg1"/>
                </a:solidFill>
                <a:latin typeface="Baskerville Old Face" pitchFamily="18" charset="0"/>
              </a:rPr>
              <a:t>Bennet</a:t>
            </a:r>
            <a:r>
              <a:rPr lang="en-US" dirty="0" smtClean="0">
                <a:solidFill>
                  <a:schemeClr val="bg1"/>
                </a:solidFill>
                <a:latin typeface="Baskerville Old Face" pitchFamily="18" charset="0"/>
              </a:rPr>
              <a:t> Family</a:t>
            </a:r>
            <a:endParaRPr lang="en-US" dirty="0">
              <a:solidFill>
                <a:schemeClr val="bg1"/>
              </a:solidFill>
              <a:latin typeface="Baskerville Old Face" pitchFamily="18" charset="0"/>
            </a:endParaRPr>
          </a:p>
        </p:txBody>
      </p:sp>
      <p:sp>
        <p:nvSpPr>
          <p:cNvPr id="3" name="Content Placeholder 2"/>
          <p:cNvSpPr>
            <a:spLocks noGrp="1"/>
          </p:cNvSpPr>
          <p:nvPr>
            <p:ph idx="1"/>
          </p:nvPr>
        </p:nvSpPr>
        <p:spPr>
          <a:xfrm>
            <a:off x="152400" y="1219200"/>
            <a:ext cx="8763000" cy="5486400"/>
          </a:xfrm>
        </p:spPr>
        <p:txBody>
          <a:bodyPr>
            <a:normAutofit fontScale="92500" lnSpcReduction="20000"/>
          </a:bodyPr>
          <a:lstStyle/>
          <a:p>
            <a:r>
              <a:rPr lang="en-US" b="1" dirty="0">
                <a:solidFill>
                  <a:schemeClr val="bg1"/>
                </a:solidFill>
                <a:latin typeface="Baskerville Old Face" pitchFamily="18" charset="0"/>
              </a:rPr>
              <a:t>Elizabeth </a:t>
            </a:r>
            <a:r>
              <a:rPr lang="en-US" b="1" dirty="0" err="1">
                <a:solidFill>
                  <a:schemeClr val="bg1"/>
                </a:solidFill>
                <a:latin typeface="Baskerville Old Face" pitchFamily="18" charset="0"/>
              </a:rPr>
              <a:t>Bennet</a:t>
            </a:r>
            <a:r>
              <a:rPr lang="en-US" dirty="0">
                <a:solidFill>
                  <a:schemeClr val="bg1"/>
                </a:solidFill>
                <a:latin typeface="Baskerville Old Face" pitchFamily="18" charset="0"/>
              </a:rPr>
              <a:t>—protagonist, the second of five daughters; pragmatic and </a:t>
            </a:r>
            <a:r>
              <a:rPr lang="en-US" dirty="0" smtClean="0">
                <a:solidFill>
                  <a:schemeClr val="bg1"/>
                </a:solidFill>
                <a:latin typeface="Baskerville Old Face" pitchFamily="18" charset="0"/>
              </a:rPr>
              <a:t>independent; her </a:t>
            </a:r>
            <a:r>
              <a:rPr lang="en-US" dirty="0">
                <a:solidFill>
                  <a:schemeClr val="bg1"/>
                </a:solidFill>
                <a:latin typeface="Baskerville Old Face" pitchFamily="18" charset="0"/>
              </a:rPr>
              <a:t>father’s favorite</a:t>
            </a:r>
          </a:p>
          <a:p>
            <a:r>
              <a:rPr lang="en-US" b="1" dirty="0">
                <a:solidFill>
                  <a:schemeClr val="bg1"/>
                </a:solidFill>
                <a:latin typeface="Baskerville Old Face" pitchFamily="18" charset="0"/>
              </a:rPr>
              <a:t>Miss Jane </a:t>
            </a:r>
            <a:r>
              <a:rPr lang="en-US" b="1" dirty="0" err="1">
                <a:solidFill>
                  <a:schemeClr val="bg1"/>
                </a:solidFill>
                <a:latin typeface="Baskerville Old Face" pitchFamily="18" charset="0"/>
              </a:rPr>
              <a:t>Bennet</a:t>
            </a:r>
            <a:r>
              <a:rPr lang="en-US" dirty="0">
                <a:solidFill>
                  <a:schemeClr val="bg1"/>
                </a:solidFill>
                <a:latin typeface="Baskerville Old Face" pitchFamily="18" charset="0"/>
              </a:rPr>
              <a:t>—Elizabeth’s older sister; wants to see the best in everyone;</a:t>
            </a:r>
          </a:p>
          <a:p>
            <a:r>
              <a:rPr lang="en-US" b="1" dirty="0">
                <a:solidFill>
                  <a:schemeClr val="bg1"/>
                </a:solidFill>
                <a:latin typeface="Baskerville Old Face" pitchFamily="18" charset="0"/>
              </a:rPr>
              <a:t>Mary Bennett</a:t>
            </a:r>
            <a:r>
              <a:rPr lang="en-US" dirty="0">
                <a:solidFill>
                  <a:schemeClr val="bg1"/>
                </a:solidFill>
                <a:latin typeface="Baskerville Old Face" pitchFamily="18" charset="0"/>
              </a:rPr>
              <a:t>—the plain, bookish middle sister</a:t>
            </a:r>
          </a:p>
          <a:p>
            <a:r>
              <a:rPr lang="en-US" b="1" dirty="0">
                <a:solidFill>
                  <a:schemeClr val="bg1"/>
                </a:solidFill>
                <a:latin typeface="Baskerville Old Face" pitchFamily="18" charset="0"/>
              </a:rPr>
              <a:t>Miss Catherine (Kitty) Bennett</a:t>
            </a:r>
            <a:r>
              <a:rPr lang="en-US" dirty="0">
                <a:solidFill>
                  <a:schemeClr val="bg1"/>
                </a:solidFill>
                <a:latin typeface="Baskerville Old Face" pitchFamily="18" charset="0"/>
              </a:rPr>
              <a:t>—easily led and shallow fourth daughter</a:t>
            </a:r>
          </a:p>
          <a:p>
            <a:r>
              <a:rPr lang="en-US" b="1" dirty="0">
                <a:solidFill>
                  <a:schemeClr val="bg1"/>
                </a:solidFill>
                <a:latin typeface="Baskerville Old Face" pitchFamily="18" charset="0"/>
              </a:rPr>
              <a:t>Lydia </a:t>
            </a:r>
            <a:r>
              <a:rPr lang="en-US" b="1" dirty="0" err="1">
                <a:solidFill>
                  <a:schemeClr val="bg1"/>
                </a:solidFill>
                <a:latin typeface="Baskerville Old Face" pitchFamily="18" charset="0"/>
              </a:rPr>
              <a:t>Bennet</a:t>
            </a:r>
            <a:r>
              <a:rPr lang="en-US" dirty="0">
                <a:solidFill>
                  <a:schemeClr val="bg1"/>
                </a:solidFill>
                <a:latin typeface="Baskerville Old Face" pitchFamily="18" charset="0"/>
              </a:rPr>
              <a:t>—the youngest sister, flirty and undisciplined</a:t>
            </a:r>
          </a:p>
          <a:p>
            <a:r>
              <a:rPr lang="en-US" b="1" dirty="0">
                <a:solidFill>
                  <a:schemeClr val="bg1"/>
                </a:solidFill>
                <a:latin typeface="Baskerville Old Face" pitchFamily="18" charset="0"/>
              </a:rPr>
              <a:t>Mr. </a:t>
            </a:r>
            <a:r>
              <a:rPr lang="en-US" b="1" dirty="0" err="1">
                <a:solidFill>
                  <a:schemeClr val="bg1"/>
                </a:solidFill>
                <a:latin typeface="Baskerville Old Face" pitchFamily="18" charset="0"/>
              </a:rPr>
              <a:t>Bennet</a:t>
            </a:r>
            <a:r>
              <a:rPr lang="en-US" dirty="0">
                <a:solidFill>
                  <a:schemeClr val="bg1"/>
                </a:solidFill>
                <a:latin typeface="Baskerville Old Face" pitchFamily="18" charset="0"/>
              </a:rPr>
              <a:t>—their father, cynical and permissive</a:t>
            </a:r>
          </a:p>
          <a:p>
            <a:r>
              <a:rPr lang="en-US" b="1" dirty="0">
                <a:solidFill>
                  <a:schemeClr val="bg1"/>
                </a:solidFill>
                <a:latin typeface="Baskerville Old Face" pitchFamily="18" charset="0"/>
              </a:rPr>
              <a:t>Mrs. </a:t>
            </a:r>
            <a:r>
              <a:rPr lang="en-US" b="1" dirty="0" err="1">
                <a:solidFill>
                  <a:schemeClr val="bg1"/>
                </a:solidFill>
                <a:latin typeface="Baskerville Old Face" pitchFamily="18" charset="0"/>
              </a:rPr>
              <a:t>Bennet</a:t>
            </a:r>
            <a:r>
              <a:rPr lang="en-US" dirty="0">
                <a:solidFill>
                  <a:schemeClr val="bg1"/>
                </a:solidFill>
                <a:latin typeface="Baskerville Old Face" pitchFamily="18" charset="0"/>
              </a:rPr>
              <a:t>—their mother, whose main goal is to find husbands for her </a:t>
            </a:r>
            <a:r>
              <a:rPr lang="en-US" dirty="0" smtClean="0">
                <a:solidFill>
                  <a:schemeClr val="bg1"/>
                </a:solidFill>
                <a:latin typeface="Baskerville Old Face" pitchFamily="18" charset="0"/>
              </a:rPr>
              <a:t>daughters</a:t>
            </a:r>
            <a:endParaRPr lang="en-US" dirty="0">
              <a:solidFill>
                <a:schemeClr val="bg1"/>
              </a:solidFill>
              <a:latin typeface="Baskerville Old Face" pitchFamily="18" charset="0"/>
            </a:endParaRPr>
          </a:p>
        </p:txBody>
      </p:sp>
      <p:sp>
        <p:nvSpPr>
          <p:cNvPr id="7" name="Rectangle 6"/>
          <p:cNvSpPr/>
          <p:nvPr/>
        </p:nvSpPr>
        <p:spPr>
          <a:xfrm>
            <a:off x="1524000" y="6488668"/>
            <a:ext cx="8458200" cy="369332"/>
          </a:xfrm>
          <a:prstGeom prst="rect">
            <a:avLst/>
          </a:prstGeom>
        </p:spPr>
        <p:txBody>
          <a:bodyPr wrap="square">
            <a:spAutoFit/>
          </a:bodyPr>
          <a:lstStyle/>
          <a:p>
            <a:r>
              <a:rPr lang="en-US" dirty="0" err="1"/>
              <a:t>Fonthill</a:t>
            </a:r>
            <a:r>
              <a:rPr lang="en-US" dirty="0"/>
              <a:t> Abbey in Wiltshire, England from the south west by J.M.W. Turner, 1799.</a:t>
            </a:r>
          </a:p>
        </p:txBody>
      </p:sp>
    </p:spTree>
    <p:extLst>
      <p:ext uri="{BB962C8B-B14F-4D97-AF65-F5344CB8AC3E}">
        <p14:creationId xmlns:p14="http://schemas.microsoft.com/office/powerpoint/2010/main" val="2851499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Fonthill Abbey from the southwest William Turner 1799.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333" r="9000"/>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solidFill>
                  <a:schemeClr val="bg1"/>
                </a:solidFill>
                <a:latin typeface="Baskerville Old Face" pitchFamily="18" charset="0"/>
              </a:rPr>
              <a:t>Characters: </a:t>
            </a:r>
            <a:r>
              <a:rPr lang="en-US" dirty="0" err="1" smtClean="0">
                <a:solidFill>
                  <a:schemeClr val="bg1"/>
                </a:solidFill>
                <a:latin typeface="Baskerville Old Face" pitchFamily="18" charset="0"/>
              </a:rPr>
              <a:t>Bennet</a:t>
            </a:r>
            <a:r>
              <a:rPr lang="en-US" dirty="0" smtClean="0">
                <a:solidFill>
                  <a:schemeClr val="bg1"/>
                </a:solidFill>
                <a:latin typeface="Baskerville Old Face" pitchFamily="18" charset="0"/>
              </a:rPr>
              <a:t> Friends</a:t>
            </a:r>
            <a:endParaRPr lang="en-US" dirty="0">
              <a:solidFill>
                <a:schemeClr val="bg1"/>
              </a:solidFill>
              <a:latin typeface="Baskerville Old Face" pitchFamily="18" charset="0"/>
            </a:endParaRPr>
          </a:p>
        </p:txBody>
      </p:sp>
      <p:sp>
        <p:nvSpPr>
          <p:cNvPr id="3" name="Content Placeholder 2"/>
          <p:cNvSpPr>
            <a:spLocks noGrp="1"/>
          </p:cNvSpPr>
          <p:nvPr>
            <p:ph idx="1"/>
          </p:nvPr>
        </p:nvSpPr>
        <p:spPr>
          <a:xfrm>
            <a:off x="152400" y="1219200"/>
            <a:ext cx="8763000" cy="5486400"/>
          </a:xfrm>
        </p:spPr>
        <p:txBody>
          <a:bodyPr>
            <a:normAutofit/>
          </a:bodyPr>
          <a:lstStyle/>
          <a:p>
            <a:r>
              <a:rPr lang="en-US" b="1" dirty="0" smtClean="0">
                <a:solidFill>
                  <a:schemeClr val="bg1"/>
                </a:solidFill>
                <a:latin typeface="Baskerville Old Face" pitchFamily="18" charset="0"/>
              </a:rPr>
              <a:t>Charlotte </a:t>
            </a:r>
            <a:r>
              <a:rPr lang="en-US" b="1" dirty="0">
                <a:solidFill>
                  <a:schemeClr val="bg1"/>
                </a:solidFill>
                <a:latin typeface="Baskerville Old Face" pitchFamily="18" charset="0"/>
              </a:rPr>
              <a:t>Lucas</a:t>
            </a:r>
            <a:r>
              <a:rPr lang="en-US" dirty="0">
                <a:solidFill>
                  <a:schemeClr val="bg1"/>
                </a:solidFill>
                <a:latin typeface="Baskerville Old Face" pitchFamily="18" charset="0"/>
              </a:rPr>
              <a:t>—Elizabeth’s best friend</a:t>
            </a:r>
          </a:p>
          <a:p>
            <a:r>
              <a:rPr lang="en-US" b="1" dirty="0">
                <a:solidFill>
                  <a:schemeClr val="bg1"/>
                </a:solidFill>
                <a:latin typeface="Baskerville Old Face" pitchFamily="18" charset="0"/>
              </a:rPr>
              <a:t>Sir William and Mrs. Lucas</a:t>
            </a:r>
            <a:r>
              <a:rPr lang="en-US" dirty="0">
                <a:solidFill>
                  <a:schemeClr val="bg1"/>
                </a:solidFill>
                <a:latin typeface="Baskerville Old Face" pitchFamily="18" charset="0"/>
              </a:rPr>
              <a:t>—The </a:t>
            </a:r>
            <a:r>
              <a:rPr lang="en-US" dirty="0" err="1">
                <a:solidFill>
                  <a:schemeClr val="bg1"/>
                </a:solidFill>
                <a:latin typeface="Baskerville Old Face" pitchFamily="18" charset="0"/>
              </a:rPr>
              <a:t>Bennets</a:t>
            </a:r>
            <a:r>
              <a:rPr lang="en-US" dirty="0">
                <a:solidFill>
                  <a:schemeClr val="bg1"/>
                </a:solidFill>
                <a:latin typeface="Baskerville Old Face" pitchFamily="18" charset="0"/>
              </a:rPr>
              <a:t>’ </a:t>
            </a:r>
            <a:r>
              <a:rPr lang="en-US" dirty="0" smtClean="0">
                <a:solidFill>
                  <a:schemeClr val="bg1"/>
                </a:solidFill>
                <a:latin typeface="Baskerville Old Face" pitchFamily="18" charset="0"/>
              </a:rPr>
              <a:t>neighbors</a:t>
            </a:r>
          </a:p>
          <a:p>
            <a:r>
              <a:rPr lang="en-US" b="1" dirty="0">
                <a:solidFill>
                  <a:schemeClr val="bg1"/>
                </a:solidFill>
                <a:latin typeface="Baskerville Old Face" pitchFamily="18" charset="0"/>
              </a:rPr>
              <a:t>Mr. Collins</a:t>
            </a:r>
            <a:r>
              <a:rPr lang="en-US" dirty="0">
                <a:solidFill>
                  <a:schemeClr val="bg1"/>
                </a:solidFill>
                <a:latin typeface="Baskerville Old Face" pitchFamily="18" charset="0"/>
              </a:rPr>
              <a:t>—the </a:t>
            </a:r>
            <a:r>
              <a:rPr lang="en-US" dirty="0" err="1">
                <a:solidFill>
                  <a:schemeClr val="bg1"/>
                </a:solidFill>
                <a:latin typeface="Baskerville Old Face" pitchFamily="18" charset="0"/>
              </a:rPr>
              <a:t>Bennet</a:t>
            </a:r>
            <a:r>
              <a:rPr lang="en-US" dirty="0">
                <a:solidFill>
                  <a:schemeClr val="bg1"/>
                </a:solidFill>
                <a:latin typeface="Baskerville Old Face" pitchFamily="18" charset="0"/>
              </a:rPr>
              <a:t> girls’ overbearing cousin, a priggish clergyman who stands </a:t>
            </a:r>
            <a:r>
              <a:rPr lang="en-US" dirty="0" smtClean="0">
                <a:solidFill>
                  <a:schemeClr val="bg1"/>
                </a:solidFill>
                <a:latin typeface="Baskerville Old Face" pitchFamily="18" charset="0"/>
              </a:rPr>
              <a:t>to inherit </a:t>
            </a:r>
            <a:r>
              <a:rPr lang="en-US" dirty="0" err="1">
                <a:solidFill>
                  <a:schemeClr val="bg1"/>
                </a:solidFill>
                <a:latin typeface="Baskerville Old Face" pitchFamily="18" charset="0"/>
              </a:rPr>
              <a:t>Longbourn</a:t>
            </a:r>
            <a:r>
              <a:rPr lang="en-US" dirty="0">
                <a:solidFill>
                  <a:schemeClr val="bg1"/>
                </a:solidFill>
                <a:latin typeface="Baskerville Old Face" pitchFamily="18" charset="0"/>
              </a:rPr>
              <a:t>, the </a:t>
            </a:r>
            <a:r>
              <a:rPr lang="en-US" dirty="0" err="1">
                <a:solidFill>
                  <a:schemeClr val="bg1"/>
                </a:solidFill>
                <a:latin typeface="Baskerville Old Face" pitchFamily="18" charset="0"/>
              </a:rPr>
              <a:t>Bennets</a:t>
            </a:r>
            <a:r>
              <a:rPr lang="en-US" dirty="0">
                <a:solidFill>
                  <a:schemeClr val="bg1"/>
                </a:solidFill>
                <a:latin typeface="Baskerville Old Face" pitchFamily="18" charset="0"/>
              </a:rPr>
              <a:t>’ entailed estate</a:t>
            </a:r>
          </a:p>
          <a:p>
            <a:r>
              <a:rPr lang="en-US" b="1" dirty="0">
                <a:solidFill>
                  <a:schemeClr val="bg1"/>
                </a:solidFill>
                <a:latin typeface="Baskerville Old Face" pitchFamily="18" charset="0"/>
              </a:rPr>
              <a:t>The Gardiners</a:t>
            </a:r>
            <a:r>
              <a:rPr lang="en-US" dirty="0">
                <a:solidFill>
                  <a:schemeClr val="bg1"/>
                </a:solidFill>
                <a:latin typeface="Baskerville Old Face" pitchFamily="18" charset="0"/>
              </a:rPr>
              <a:t>—Mrs. </a:t>
            </a:r>
            <a:r>
              <a:rPr lang="en-US" dirty="0" err="1">
                <a:solidFill>
                  <a:schemeClr val="bg1"/>
                </a:solidFill>
                <a:latin typeface="Baskerville Old Face" pitchFamily="18" charset="0"/>
              </a:rPr>
              <a:t>Bennet’s</a:t>
            </a:r>
            <a:r>
              <a:rPr lang="en-US" dirty="0">
                <a:solidFill>
                  <a:schemeClr val="bg1"/>
                </a:solidFill>
                <a:latin typeface="Baskerville Old Face" pitchFamily="18" charset="0"/>
              </a:rPr>
              <a:t> brother and sister-in-law who live in London</a:t>
            </a:r>
          </a:p>
          <a:p>
            <a:r>
              <a:rPr lang="en-US" b="1" dirty="0">
                <a:solidFill>
                  <a:schemeClr val="bg1"/>
                </a:solidFill>
                <a:latin typeface="Baskerville Old Face" pitchFamily="18" charset="0"/>
              </a:rPr>
              <a:t>George Wickham</a:t>
            </a:r>
            <a:r>
              <a:rPr lang="en-US" dirty="0">
                <a:solidFill>
                  <a:schemeClr val="bg1"/>
                </a:solidFill>
                <a:latin typeface="Baskerville Old Face" pitchFamily="18" charset="0"/>
              </a:rPr>
              <a:t>—an attractive militia officer stationed near the </a:t>
            </a:r>
            <a:r>
              <a:rPr lang="en-US" dirty="0" err="1">
                <a:solidFill>
                  <a:schemeClr val="bg1"/>
                </a:solidFill>
                <a:latin typeface="Baskerville Old Face" pitchFamily="18" charset="0"/>
              </a:rPr>
              <a:t>Bennets</a:t>
            </a:r>
            <a:endParaRPr lang="en-US" dirty="0">
              <a:solidFill>
                <a:schemeClr val="bg1"/>
              </a:solidFill>
              <a:latin typeface="Baskerville Old Face" pitchFamily="18" charset="0"/>
            </a:endParaRPr>
          </a:p>
        </p:txBody>
      </p:sp>
      <p:sp>
        <p:nvSpPr>
          <p:cNvPr id="5" name="Rectangle 4"/>
          <p:cNvSpPr/>
          <p:nvPr/>
        </p:nvSpPr>
        <p:spPr>
          <a:xfrm>
            <a:off x="1524000" y="6488668"/>
            <a:ext cx="8458200" cy="369332"/>
          </a:xfrm>
          <a:prstGeom prst="rect">
            <a:avLst/>
          </a:prstGeom>
        </p:spPr>
        <p:txBody>
          <a:bodyPr wrap="square">
            <a:spAutoFit/>
          </a:bodyPr>
          <a:lstStyle/>
          <a:p>
            <a:r>
              <a:rPr lang="en-US" dirty="0" err="1"/>
              <a:t>Fonthill</a:t>
            </a:r>
            <a:r>
              <a:rPr lang="en-US" dirty="0"/>
              <a:t> Abbey in Wiltshire, England from the south west by J.M.W. Turner, 1799.</a:t>
            </a:r>
          </a:p>
        </p:txBody>
      </p:sp>
    </p:spTree>
    <p:extLst>
      <p:ext uri="{BB962C8B-B14F-4D97-AF65-F5344CB8AC3E}">
        <p14:creationId xmlns:p14="http://schemas.microsoft.com/office/powerpoint/2010/main" val="3649924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ile:Jacques-Louis David, The Coronation of Napoleon edit.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8778" r="7380"/>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53200" y="6350913"/>
            <a:ext cx="2743200" cy="430887"/>
          </a:xfrm>
          <a:prstGeom prst="rect">
            <a:avLst/>
          </a:prstGeom>
          <a:noFill/>
        </p:spPr>
        <p:txBody>
          <a:bodyPr wrap="square" rtlCol="0">
            <a:spAutoFit/>
          </a:bodyPr>
          <a:lstStyle/>
          <a:p>
            <a:r>
              <a:rPr lang="en-US" sz="1100" b="1" i="1" dirty="0" smtClean="0"/>
              <a:t>The Coronation of Napoleon </a:t>
            </a:r>
            <a:r>
              <a:rPr lang="en-US" sz="1100" b="1" dirty="0" smtClean="0"/>
              <a:t>is a painting completed in 1807 by Jacques-Louis David</a:t>
            </a:r>
            <a:endParaRPr lang="en-US" sz="1100" dirty="0"/>
          </a:p>
        </p:txBody>
      </p:sp>
      <p:sp>
        <p:nvSpPr>
          <p:cNvPr id="6" name="Title 1"/>
          <p:cNvSpPr txBox="1">
            <a:spLocks/>
          </p:cNvSpPr>
          <p:nvPr/>
        </p:nvSpPr>
        <p:spPr>
          <a:xfrm>
            <a:off x="0" y="-152400"/>
            <a:ext cx="91440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spcBef>
                <a:spcPct val="0"/>
              </a:spcBef>
            </a:pPr>
            <a:r>
              <a:rPr lang="en-US" sz="2600" b="1" dirty="0" smtClean="0">
                <a:effectLst>
                  <a:outerShdw blurRad="38100" dist="38100" dir="2700000" algn="tl">
                    <a:srgbClr val="000000">
                      <a:alpha val="43137"/>
                    </a:srgbClr>
                  </a:outerShdw>
                </a:effectLst>
              </a:rPr>
              <a:t>British and World Events 1798-1832</a:t>
            </a:r>
            <a:endParaRPr lang="en-US" sz="2600" b="1" dirty="0">
              <a:effectLst>
                <a:outerShdw blurRad="38100" dist="38100" dir="2700000" algn="tl">
                  <a:srgbClr val="000000">
                    <a:alpha val="43137"/>
                  </a:srgbClr>
                </a:outerShdw>
              </a:effectLst>
            </a:endParaRPr>
          </a:p>
        </p:txBody>
      </p:sp>
      <p:sp>
        <p:nvSpPr>
          <p:cNvPr id="7" name="Content Placeholder 2"/>
          <p:cNvSpPr txBox="1">
            <a:spLocks/>
          </p:cNvSpPr>
          <p:nvPr/>
        </p:nvSpPr>
        <p:spPr>
          <a:xfrm>
            <a:off x="-457200" y="750332"/>
            <a:ext cx="5638800" cy="58790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b="1" dirty="0" smtClean="0"/>
              <a:t>1801: Act of Union creates United Kingdom of Great Britain and Ireland</a:t>
            </a:r>
          </a:p>
          <a:p>
            <a:pPr lvl="1"/>
            <a:r>
              <a:rPr lang="en-US" sz="2400" b="1" dirty="0" smtClean="0"/>
              <a:t>1801: Union Jack becomes official flag</a:t>
            </a:r>
          </a:p>
          <a:p>
            <a:pPr lvl="1"/>
            <a:r>
              <a:rPr lang="en-US" sz="2400" b="1" dirty="0" smtClean="0"/>
              <a:t>1803: United States: Louisiana Territory purchased from France</a:t>
            </a:r>
          </a:p>
          <a:p>
            <a:pPr lvl="1"/>
            <a:r>
              <a:rPr lang="en-US" sz="2400" b="1" dirty="0" smtClean="0"/>
              <a:t>1804: Germany: Beethoven composes </a:t>
            </a:r>
            <a:r>
              <a:rPr lang="en-US" sz="2400" b="1" i="1" dirty="0" smtClean="0"/>
              <a:t>Symphony No. 3</a:t>
            </a:r>
          </a:p>
          <a:p>
            <a:pPr lvl="1"/>
            <a:r>
              <a:rPr lang="en-US" sz="2400" b="1" dirty="0" smtClean="0"/>
              <a:t>1804: France: Napoleon crowns himself emperor</a:t>
            </a:r>
          </a:p>
          <a:p>
            <a:pPr lvl="1"/>
            <a:r>
              <a:rPr lang="en-US" sz="2400" b="1" dirty="0" smtClean="0"/>
              <a:t>1805: Battle of Trafalgar</a:t>
            </a:r>
          </a:p>
          <a:p>
            <a:pPr lvl="1"/>
            <a:r>
              <a:rPr lang="en-US" sz="2400" b="1" dirty="0" smtClean="0"/>
              <a:t>1813: Jane Austen publishes </a:t>
            </a:r>
            <a:r>
              <a:rPr lang="en-US" sz="2400" b="1" i="1" dirty="0" smtClean="0"/>
              <a:t>Pride and Prejudice</a:t>
            </a:r>
            <a:endParaRPr lang="en-US" sz="2400" b="1" dirty="0" smtClean="0"/>
          </a:p>
          <a:p>
            <a:pPr lvl="1"/>
            <a:r>
              <a:rPr lang="en-US" sz="2400" b="1" dirty="0" smtClean="0"/>
              <a:t>1831: United States: Edgar Allan Poe publishes </a:t>
            </a:r>
            <a:r>
              <a:rPr lang="en-US" sz="2400" b="1" i="1" dirty="0" smtClean="0"/>
              <a:t>Poems</a:t>
            </a:r>
            <a:r>
              <a:rPr lang="en-US" sz="2400" b="1" dirty="0" smtClean="0"/>
              <a:t> </a:t>
            </a:r>
          </a:p>
          <a:p>
            <a:endParaRPr lang="en-US" sz="2800" b="1" dirty="0"/>
          </a:p>
        </p:txBody>
      </p:sp>
      <p:sp>
        <p:nvSpPr>
          <p:cNvPr id="12" name="Rectangle 11"/>
          <p:cNvSpPr/>
          <p:nvPr/>
        </p:nvSpPr>
        <p:spPr>
          <a:xfrm>
            <a:off x="152400" y="6412468"/>
            <a:ext cx="6248400" cy="369332"/>
          </a:xfrm>
          <a:prstGeom prst="rect">
            <a:avLst/>
          </a:prstGeom>
        </p:spPr>
        <p:txBody>
          <a:bodyPr wrap="square">
            <a:spAutoFit/>
          </a:bodyPr>
          <a:lstStyle/>
          <a:p>
            <a:pPr lvl="2"/>
            <a:r>
              <a:rPr lang="en-US" dirty="0" smtClean="0">
                <a:hlinkClick r:id="rId4"/>
              </a:rPr>
              <a:t>http://www.youtube.com/watch?v=kwRVR-TmKYw</a:t>
            </a:r>
            <a:endParaRPr lang="en-US" dirty="0" smtClean="0"/>
          </a:p>
        </p:txBody>
      </p:sp>
    </p:spTree>
    <p:extLst>
      <p:ext uri="{BB962C8B-B14F-4D97-AF65-F5344CB8AC3E}">
        <p14:creationId xmlns:p14="http://schemas.microsoft.com/office/powerpoint/2010/main" val="2521765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Fonthill Abbey from the southwest William Turner 1799.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333" r="9000"/>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solidFill>
                  <a:schemeClr val="bg1"/>
                </a:solidFill>
                <a:latin typeface="Baskerville Old Face" pitchFamily="18" charset="0"/>
              </a:rPr>
              <a:t>Characters: Bingley Family &amp; Friends</a:t>
            </a:r>
            <a:endParaRPr lang="en-US" dirty="0">
              <a:solidFill>
                <a:schemeClr val="bg1"/>
              </a:solidFill>
              <a:latin typeface="Baskerville Old Face" pitchFamily="18" charset="0"/>
            </a:endParaRPr>
          </a:p>
        </p:txBody>
      </p:sp>
      <p:sp>
        <p:nvSpPr>
          <p:cNvPr id="3" name="Content Placeholder 2"/>
          <p:cNvSpPr>
            <a:spLocks noGrp="1"/>
          </p:cNvSpPr>
          <p:nvPr>
            <p:ph idx="1"/>
          </p:nvPr>
        </p:nvSpPr>
        <p:spPr>
          <a:xfrm>
            <a:off x="76200" y="1295400"/>
            <a:ext cx="8915400" cy="5410200"/>
          </a:xfrm>
        </p:spPr>
        <p:txBody>
          <a:bodyPr>
            <a:normAutofit fontScale="92500" lnSpcReduction="20000"/>
          </a:bodyPr>
          <a:lstStyle/>
          <a:p>
            <a:r>
              <a:rPr lang="en-US" b="1" dirty="0">
                <a:solidFill>
                  <a:schemeClr val="bg1"/>
                </a:solidFill>
                <a:latin typeface="Baskerville Old Face" pitchFamily="18" charset="0"/>
              </a:rPr>
              <a:t>Mr. Charles Bingley</a:t>
            </a:r>
            <a:r>
              <a:rPr lang="en-US" dirty="0">
                <a:solidFill>
                  <a:schemeClr val="bg1"/>
                </a:solidFill>
                <a:latin typeface="Baskerville Old Face" pitchFamily="18" charset="0"/>
              </a:rPr>
              <a:t>—unmarried, wealthy young man who has leased </a:t>
            </a:r>
            <a:r>
              <a:rPr lang="en-US" dirty="0" smtClean="0">
                <a:solidFill>
                  <a:schemeClr val="bg1"/>
                </a:solidFill>
                <a:latin typeface="Baskerville Old Face" pitchFamily="18" charset="0"/>
              </a:rPr>
              <a:t>nearby </a:t>
            </a:r>
            <a:r>
              <a:rPr lang="en-US" dirty="0" err="1" smtClean="0">
                <a:solidFill>
                  <a:schemeClr val="bg1"/>
                </a:solidFill>
                <a:latin typeface="Baskerville Old Face" pitchFamily="18" charset="0"/>
              </a:rPr>
              <a:t>Netherfield</a:t>
            </a:r>
            <a:endParaRPr lang="en-US" dirty="0">
              <a:solidFill>
                <a:schemeClr val="bg1"/>
              </a:solidFill>
              <a:latin typeface="Baskerville Old Face" pitchFamily="18" charset="0"/>
            </a:endParaRPr>
          </a:p>
          <a:p>
            <a:r>
              <a:rPr lang="en-US" b="1" dirty="0">
                <a:solidFill>
                  <a:schemeClr val="bg1"/>
                </a:solidFill>
                <a:latin typeface="Baskerville Old Face" pitchFamily="18" charset="0"/>
              </a:rPr>
              <a:t>Miss Caroline Bingley</a:t>
            </a:r>
            <a:r>
              <a:rPr lang="en-US" dirty="0">
                <a:solidFill>
                  <a:schemeClr val="bg1"/>
                </a:solidFill>
                <a:latin typeface="Baskerville Old Face" pitchFamily="18" charset="0"/>
              </a:rPr>
              <a:t>—Mr. Bingley’s sister</a:t>
            </a:r>
          </a:p>
          <a:p>
            <a:r>
              <a:rPr lang="en-US" b="1" dirty="0">
                <a:solidFill>
                  <a:schemeClr val="bg1"/>
                </a:solidFill>
                <a:latin typeface="Baskerville Old Face" pitchFamily="18" charset="0"/>
              </a:rPr>
              <a:t>Mrs. Hurst</a:t>
            </a:r>
            <a:r>
              <a:rPr lang="en-US" dirty="0">
                <a:solidFill>
                  <a:schemeClr val="bg1"/>
                </a:solidFill>
                <a:latin typeface="Baskerville Old Face" pitchFamily="18" charset="0"/>
              </a:rPr>
              <a:t>—Bingley’s married sister</a:t>
            </a:r>
          </a:p>
          <a:p>
            <a:r>
              <a:rPr lang="en-US" b="1" dirty="0">
                <a:solidFill>
                  <a:schemeClr val="bg1"/>
                </a:solidFill>
                <a:latin typeface="Baskerville Old Face" pitchFamily="18" charset="0"/>
              </a:rPr>
              <a:t>Mr. Hurst</a:t>
            </a:r>
            <a:r>
              <a:rPr lang="en-US" dirty="0">
                <a:solidFill>
                  <a:schemeClr val="bg1"/>
                </a:solidFill>
                <a:latin typeface="Baskerville Old Face" pitchFamily="18" charset="0"/>
              </a:rPr>
              <a:t>—Bingley’s brother-in-law</a:t>
            </a:r>
          </a:p>
          <a:p>
            <a:r>
              <a:rPr lang="en-US" b="1" dirty="0">
                <a:solidFill>
                  <a:schemeClr val="bg1"/>
                </a:solidFill>
                <a:latin typeface="Baskerville Old Face" pitchFamily="18" charset="0"/>
              </a:rPr>
              <a:t>Mr. Fitzwilliam Darcy</a:t>
            </a:r>
            <a:r>
              <a:rPr lang="en-US" dirty="0">
                <a:solidFill>
                  <a:schemeClr val="bg1"/>
                </a:solidFill>
                <a:latin typeface="Baskerville Old Face" pitchFamily="18" charset="0"/>
              </a:rPr>
              <a:t>—Bingley’s prideful, wealthy friend</a:t>
            </a:r>
          </a:p>
          <a:p>
            <a:r>
              <a:rPr lang="en-US" b="1" dirty="0">
                <a:solidFill>
                  <a:schemeClr val="bg1"/>
                </a:solidFill>
                <a:latin typeface="Baskerville Old Face" pitchFamily="18" charset="0"/>
              </a:rPr>
              <a:t>Miss Darcy</a:t>
            </a:r>
            <a:r>
              <a:rPr lang="en-US" dirty="0">
                <a:solidFill>
                  <a:schemeClr val="bg1"/>
                </a:solidFill>
                <a:latin typeface="Baskerville Old Face" pitchFamily="18" charset="0"/>
              </a:rPr>
              <a:t>—Darcy’s sister</a:t>
            </a:r>
          </a:p>
          <a:p>
            <a:r>
              <a:rPr lang="en-US" b="1" dirty="0">
                <a:solidFill>
                  <a:schemeClr val="bg1"/>
                </a:solidFill>
                <a:latin typeface="Baskerville Old Face" pitchFamily="18" charset="0"/>
              </a:rPr>
              <a:t>Col. Fitzwilliam</a:t>
            </a:r>
            <a:r>
              <a:rPr lang="en-US" dirty="0">
                <a:solidFill>
                  <a:schemeClr val="bg1"/>
                </a:solidFill>
                <a:latin typeface="Baskerville Old Face" pitchFamily="18" charset="0"/>
              </a:rPr>
              <a:t>—a relation of Darcy whose status as second son leaves him with little wealth</a:t>
            </a:r>
          </a:p>
          <a:p>
            <a:r>
              <a:rPr lang="en-US" b="1" dirty="0">
                <a:solidFill>
                  <a:schemeClr val="bg1"/>
                </a:solidFill>
                <a:latin typeface="Baskerville Old Face" pitchFamily="18" charset="0"/>
              </a:rPr>
              <a:t>Lady Catherine de </a:t>
            </a:r>
            <a:r>
              <a:rPr lang="en-US" b="1" dirty="0" err="1">
                <a:solidFill>
                  <a:schemeClr val="bg1"/>
                </a:solidFill>
                <a:latin typeface="Baskerville Old Face" pitchFamily="18" charset="0"/>
              </a:rPr>
              <a:t>Bourgh</a:t>
            </a:r>
            <a:r>
              <a:rPr lang="en-US" dirty="0">
                <a:solidFill>
                  <a:schemeClr val="bg1"/>
                </a:solidFill>
                <a:latin typeface="Baskerville Old Face" pitchFamily="18" charset="0"/>
              </a:rPr>
              <a:t>—a condescending wealthy snob; patron of Collins; aunt of Darcy</a:t>
            </a:r>
          </a:p>
        </p:txBody>
      </p:sp>
      <p:sp>
        <p:nvSpPr>
          <p:cNvPr id="5" name="Rectangle 4"/>
          <p:cNvSpPr/>
          <p:nvPr/>
        </p:nvSpPr>
        <p:spPr>
          <a:xfrm>
            <a:off x="1524000" y="6488668"/>
            <a:ext cx="8458200" cy="369332"/>
          </a:xfrm>
          <a:prstGeom prst="rect">
            <a:avLst/>
          </a:prstGeom>
        </p:spPr>
        <p:txBody>
          <a:bodyPr wrap="square">
            <a:spAutoFit/>
          </a:bodyPr>
          <a:lstStyle/>
          <a:p>
            <a:r>
              <a:rPr lang="en-US" dirty="0" err="1"/>
              <a:t>Fonthill</a:t>
            </a:r>
            <a:r>
              <a:rPr lang="en-US" dirty="0"/>
              <a:t> Abbey in Wiltshire, England from the south west by J.M.W. Turner, 1799.</a:t>
            </a:r>
          </a:p>
        </p:txBody>
      </p:sp>
    </p:spTree>
    <p:extLst>
      <p:ext uri="{BB962C8B-B14F-4D97-AF65-F5344CB8AC3E}">
        <p14:creationId xmlns:p14="http://schemas.microsoft.com/office/powerpoint/2010/main" val="1515211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Fonthill Abbey from the southwest William Turner 1799.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333" r="9000"/>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0" y="6488668"/>
            <a:ext cx="8458200" cy="369332"/>
          </a:xfrm>
          <a:prstGeom prst="rect">
            <a:avLst/>
          </a:prstGeom>
        </p:spPr>
        <p:txBody>
          <a:bodyPr wrap="square">
            <a:spAutoFit/>
          </a:bodyPr>
          <a:lstStyle/>
          <a:p>
            <a:r>
              <a:rPr lang="en-US" dirty="0" err="1"/>
              <a:t>Fonthill</a:t>
            </a:r>
            <a:r>
              <a:rPr lang="en-US" dirty="0"/>
              <a:t> Abbey in Wiltshire, England from the south west by J.M.W. Turner, 1799.</a:t>
            </a:r>
          </a:p>
        </p:txBody>
      </p:sp>
      <p:sp>
        <p:nvSpPr>
          <p:cNvPr id="2" name="Title 1"/>
          <p:cNvSpPr>
            <a:spLocks noGrp="1"/>
          </p:cNvSpPr>
          <p:nvPr>
            <p:ph type="title"/>
          </p:nvPr>
        </p:nvSpPr>
        <p:spPr>
          <a:xfrm>
            <a:off x="0" y="-76200"/>
            <a:ext cx="9144000" cy="1143000"/>
          </a:xfrm>
        </p:spPr>
        <p:txBody>
          <a:bodyPr/>
          <a:lstStyle/>
          <a:p>
            <a:r>
              <a:rPr lang="en-US" dirty="0" smtClean="0">
                <a:solidFill>
                  <a:schemeClr val="bg1"/>
                </a:solidFill>
                <a:latin typeface="Baskerville Old Face" pitchFamily="18" charset="0"/>
              </a:rPr>
              <a:t>Character Cards</a:t>
            </a:r>
            <a:endParaRPr lang="en-US" dirty="0">
              <a:solidFill>
                <a:schemeClr val="bg1"/>
              </a:solidFill>
              <a:latin typeface="Baskerville Old Face" pitchFamily="18" charset="0"/>
            </a:endParaRPr>
          </a:p>
        </p:txBody>
      </p:sp>
      <p:sp>
        <p:nvSpPr>
          <p:cNvPr id="3" name="Content Placeholder 2"/>
          <p:cNvSpPr>
            <a:spLocks noGrp="1"/>
          </p:cNvSpPr>
          <p:nvPr>
            <p:ph idx="1"/>
          </p:nvPr>
        </p:nvSpPr>
        <p:spPr>
          <a:xfrm>
            <a:off x="990600" y="1066800"/>
            <a:ext cx="8077200" cy="5029200"/>
          </a:xfrm>
        </p:spPr>
        <p:txBody>
          <a:bodyPr numCol="2">
            <a:normAutofit/>
          </a:bodyPr>
          <a:lstStyle/>
          <a:p>
            <a:pPr marL="514350" indent="-514350">
              <a:buFont typeface="+mj-lt"/>
              <a:buAutoNum type="arabicPeriod"/>
            </a:pPr>
            <a:r>
              <a:rPr lang="en-US" dirty="0" smtClean="0">
                <a:solidFill>
                  <a:schemeClr val="bg1"/>
                </a:solidFill>
                <a:latin typeface="Baskerville Old Face" pitchFamily="18" charset="0"/>
              </a:rPr>
              <a:t>Elizabeth </a:t>
            </a:r>
            <a:r>
              <a:rPr lang="en-US" dirty="0" err="1" smtClean="0">
                <a:solidFill>
                  <a:schemeClr val="bg1"/>
                </a:solidFill>
                <a:latin typeface="Baskerville Old Face" pitchFamily="18" charset="0"/>
              </a:rPr>
              <a:t>Bennet</a:t>
            </a:r>
            <a:endParaRPr lang="en-US" dirty="0" smtClean="0">
              <a:solidFill>
                <a:schemeClr val="bg1"/>
              </a:solidFill>
              <a:latin typeface="Baskerville Old Face" pitchFamily="18" charset="0"/>
            </a:endParaRPr>
          </a:p>
          <a:p>
            <a:pPr marL="514350" indent="-514350">
              <a:buFont typeface="+mj-lt"/>
              <a:buAutoNum type="arabicPeriod"/>
            </a:pPr>
            <a:r>
              <a:rPr lang="en-US" dirty="0" smtClean="0">
                <a:solidFill>
                  <a:schemeClr val="bg1"/>
                </a:solidFill>
                <a:latin typeface="Baskerville Old Face" pitchFamily="18" charset="0"/>
              </a:rPr>
              <a:t>Miss Jane </a:t>
            </a:r>
            <a:r>
              <a:rPr lang="en-US" dirty="0" err="1" smtClean="0">
                <a:solidFill>
                  <a:schemeClr val="bg1"/>
                </a:solidFill>
                <a:latin typeface="Baskerville Old Face" pitchFamily="18" charset="0"/>
              </a:rPr>
              <a:t>Bennet</a:t>
            </a:r>
            <a:endParaRPr lang="en-US" dirty="0" smtClean="0">
              <a:solidFill>
                <a:schemeClr val="bg1"/>
              </a:solidFill>
              <a:latin typeface="Baskerville Old Face" pitchFamily="18" charset="0"/>
            </a:endParaRPr>
          </a:p>
          <a:p>
            <a:pPr marL="514350" indent="-514350">
              <a:buFont typeface="+mj-lt"/>
              <a:buAutoNum type="arabicPeriod"/>
            </a:pPr>
            <a:r>
              <a:rPr lang="en-US" dirty="0" smtClean="0">
                <a:solidFill>
                  <a:schemeClr val="bg1"/>
                </a:solidFill>
                <a:latin typeface="Baskerville Old Face" pitchFamily="18" charset="0"/>
              </a:rPr>
              <a:t>Miss Catherine (Kitty) </a:t>
            </a:r>
            <a:r>
              <a:rPr lang="en-US" dirty="0" err="1" smtClean="0">
                <a:solidFill>
                  <a:schemeClr val="bg1"/>
                </a:solidFill>
                <a:latin typeface="Baskerville Old Face" pitchFamily="18" charset="0"/>
              </a:rPr>
              <a:t>Bennet</a:t>
            </a:r>
            <a:endParaRPr lang="en-US" dirty="0" smtClean="0">
              <a:solidFill>
                <a:schemeClr val="bg1"/>
              </a:solidFill>
              <a:latin typeface="Baskerville Old Face" pitchFamily="18" charset="0"/>
            </a:endParaRPr>
          </a:p>
          <a:p>
            <a:pPr marL="514350" indent="-514350">
              <a:buFont typeface="+mj-lt"/>
              <a:buAutoNum type="arabicPeriod"/>
            </a:pPr>
            <a:r>
              <a:rPr lang="en-US" dirty="0" smtClean="0">
                <a:solidFill>
                  <a:schemeClr val="bg1"/>
                </a:solidFill>
                <a:latin typeface="Baskerville Old Face" pitchFamily="18" charset="0"/>
              </a:rPr>
              <a:t>Lydia </a:t>
            </a:r>
            <a:r>
              <a:rPr lang="en-US" dirty="0" err="1" smtClean="0">
                <a:solidFill>
                  <a:schemeClr val="bg1"/>
                </a:solidFill>
                <a:latin typeface="Baskerville Old Face" pitchFamily="18" charset="0"/>
              </a:rPr>
              <a:t>Bennet</a:t>
            </a:r>
            <a:endParaRPr lang="en-US" dirty="0" smtClean="0">
              <a:solidFill>
                <a:schemeClr val="bg1"/>
              </a:solidFill>
              <a:latin typeface="Baskerville Old Face" pitchFamily="18" charset="0"/>
            </a:endParaRPr>
          </a:p>
          <a:p>
            <a:pPr marL="514350" indent="-514350">
              <a:buFont typeface="+mj-lt"/>
              <a:buAutoNum type="arabicPeriod"/>
            </a:pPr>
            <a:r>
              <a:rPr lang="en-US" dirty="0" smtClean="0">
                <a:solidFill>
                  <a:schemeClr val="bg1"/>
                </a:solidFill>
                <a:latin typeface="Baskerville Old Face" pitchFamily="18" charset="0"/>
              </a:rPr>
              <a:t>Mr. </a:t>
            </a:r>
            <a:r>
              <a:rPr lang="en-US" dirty="0" err="1" smtClean="0">
                <a:solidFill>
                  <a:schemeClr val="bg1"/>
                </a:solidFill>
                <a:latin typeface="Baskerville Old Face" pitchFamily="18" charset="0"/>
              </a:rPr>
              <a:t>Bennet</a:t>
            </a:r>
            <a:endParaRPr lang="en-US" dirty="0" smtClean="0">
              <a:solidFill>
                <a:schemeClr val="bg1"/>
              </a:solidFill>
              <a:latin typeface="Baskerville Old Face" pitchFamily="18" charset="0"/>
            </a:endParaRPr>
          </a:p>
          <a:p>
            <a:pPr marL="514350" indent="-514350">
              <a:buFont typeface="+mj-lt"/>
              <a:buAutoNum type="arabicPeriod"/>
            </a:pPr>
            <a:r>
              <a:rPr lang="en-US" dirty="0" smtClean="0">
                <a:solidFill>
                  <a:schemeClr val="bg1"/>
                </a:solidFill>
                <a:latin typeface="Baskerville Old Face" pitchFamily="18" charset="0"/>
              </a:rPr>
              <a:t>Mrs. </a:t>
            </a:r>
            <a:r>
              <a:rPr lang="en-US" dirty="0" err="1" smtClean="0">
                <a:solidFill>
                  <a:schemeClr val="bg1"/>
                </a:solidFill>
                <a:latin typeface="Baskerville Old Face" pitchFamily="18" charset="0"/>
              </a:rPr>
              <a:t>Bennet</a:t>
            </a:r>
            <a:endParaRPr lang="en-US" dirty="0" smtClean="0">
              <a:solidFill>
                <a:schemeClr val="bg1"/>
              </a:solidFill>
              <a:latin typeface="Baskerville Old Face" pitchFamily="18" charset="0"/>
            </a:endParaRPr>
          </a:p>
          <a:p>
            <a:pPr marL="514350" indent="-514350">
              <a:buFont typeface="+mj-lt"/>
              <a:buAutoNum type="arabicPeriod"/>
            </a:pPr>
            <a:r>
              <a:rPr lang="en-US" dirty="0" smtClean="0">
                <a:solidFill>
                  <a:schemeClr val="bg1"/>
                </a:solidFill>
                <a:latin typeface="Baskerville Old Face" pitchFamily="18" charset="0"/>
              </a:rPr>
              <a:t>Charlotte Lucas</a:t>
            </a:r>
          </a:p>
          <a:p>
            <a:pPr marL="514350" indent="-514350">
              <a:buFont typeface="+mj-lt"/>
              <a:buAutoNum type="arabicPeriod"/>
            </a:pPr>
            <a:r>
              <a:rPr lang="en-US" dirty="0" smtClean="0">
                <a:solidFill>
                  <a:schemeClr val="bg1"/>
                </a:solidFill>
                <a:latin typeface="Baskerville Old Face" pitchFamily="18" charset="0"/>
              </a:rPr>
              <a:t>Mr. Collins</a:t>
            </a:r>
          </a:p>
          <a:p>
            <a:pPr marL="514350" indent="-514350">
              <a:buFont typeface="+mj-lt"/>
              <a:buAutoNum type="arabicPeriod"/>
            </a:pPr>
            <a:r>
              <a:rPr lang="en-US" dirty="0" smtClean="0">
                <a:solidFill>
                  <a:schemeClr val="bg1"/>
                </a:solidFill>
                <a:latin typeface="Baskerville Old Face" pitchFamily="18" charset="0"/>
              </a:rPr>
              <a:t>George Wickham</a:t>
            </a:r>
          </a:p>
          <a:p>
            <a:pPr marL="514350" indent="-514350">
              <a:buFont typeface="+mj-lt"/>
              <a:buAutoNum type="arabicPeriod"/>
            </a:pPr>
            <a:r>
              <a:rPr lang="en-US" dirty="0" smtClean="0">
                <a:solidFill>
                  <a:schemeClr val="bg1"/>
                </a:solidFill>
                <a:latin typeface="Baskerville Old Face" pitchFamily="18" charset="0"/>
              </a:rPr>
              <a:t>Mr. Charles Bingley</a:t>
            </a:r>
          </a:p>
          <a:p>
            <a:pPr marL="514350" indent="-514350">
              <a:buFont typeface="+mj-lt"/>
              <a:buAutoNum type="arabicPeriod"/>
            </a:pPr>
            <a:r>
              <a:rPr lang="en-US" dirty="0" smtClean="0">
                <a:solidFill>
                  <a:schemeClr val="bg1"/>
                </a:solidFill>
                <a:latin typeface="Baskerville Old Face" pitchFamily="18" charset="0"/>
              </a:rPr>
              <a:t>Mr. Fitzwilliam Darcy </a:t>
            </a:r>
          </a:p>
          <a:p>
            <a:pPr marL="514350" indent="-514350">
              <a:buFont typeface="+mj-lt"/>
              <a:buAutoNum type="arabicPeriod"/>
            </a:pPr>
            <a:r>
              <a:rPr lang="en-US" dirty="0" smtClean="0">
                <a:solidFill>
                  <a:schemeClr val="bg1"/>
                </a:solidFill>
                <a:latin typeface="Baskerville Old Face" pitchFamily="18" charset="0"/>
              </a:rPr>
              <a:t>Lady Catherine de </a:t>
            </a:r>
            <a:r>
              <a:rPr lang="en-US" dirty="0" err="1" smtClean="0">
                <a:solidFill>
                  <a:schemeClr val="bg1"/>
                </a:solidFill>
                <a:latin typeface="Baskerville Old Face" pitchFamily="18" charset="0"/>
              </a:rPr>
              <a:t>Bourgh</a:t>
            </a:r>
            <a:r>
              <a:rPr lang="en-US" dirty="0" smtClean="0">
                <a:solidFill>
                  <a:schemeClr val="bg1"/>
                </a:solidFill>
                <a:latin typeface="Baskerville Old Face" pitchFamily="18" charset="0"/>
              </a:rPr>
              <a:t> </a:t>
            </a:r>
          </a:p>
        </p:txBody>
      </p:sp>
    </p:spTree>
    <p:extLst>
      <p:ext uri="{BB962C8B-B14F-4D97-AF65-F5344CB8AC3E}">
        <p14:creationId xmlns:p14="http://schemas.microsoft.com/office/powerpoint/2010/main" val="2742143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adam-mcfarland.net/wp-content/uploads/2009/03/blank-index-c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378" y="3716357"/>
            <a:ext cx="4762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04800" y="572303"/>
            <a:ext cx="4762500" cy="2857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562600" y="1752600"/>
            <a:ext cx="3505200" cy="5029200"/>
          </a:xfrm>
        </p:spPr>
        <p:txBody>
          <a:bodyPr>
            <a:noAutofit/>
          </a:bodyPr>
          <a:lstStyle/>
          <a:p>
            <a:pPr marL="0" indent="0">
              <a:buNone/>
            </a:pPr>
            <a:r>
              <a:rPr lang="en-US" sz="2800" dirty="0" smtClean="0">
                <a:latin typeface="Baskerville Old Face" pitchFamily="18" charset="0"/>
              </a:rPr>
              <a:t>As you read, </a:t>
            </a:r>
            <a:r>
              <a:rPr lang="en-US" sz="2800" i="1" dirty="0" smtClean="0">
                <a:latin typeface="Baskerville Old Face" pitchFamily="18" charset="0"/>
              </a:rPr>
              <a:t>focus</a:t>
            </a:r>
            <a:r>
              <a:rPr lang="en-US" sz="2800" dirty="0" smtClean="0">
                <a:latin typeface="Baskerville Old Face" pitchFamily="18" charset="0"/>
              </a:rPr>
              <a:t> on the actions and words of the character. Write their </a:t>
            </a:r>
            <a:r>
              <a:rPr lang="en-US" sz="2800" b="1" dirty="0" smtClean="0">
                <a:latin typeface="Baskerville Old Face" pitchFamily="18" charset="0"/>
              </a:rPr>
              <a:t>name </a:t>
            </a:r>
            <a:r>
              <a:rPr lang="en-US" sz="2800" dirty="0" smtClean="0">
                <a:latin typeface="Baskerville Old Face" pitchFamily="18" charset="0"/>
              </a:rPr>
              <a:t>on the </a:t>
            </a:r>
            <a:r>
              <a:rPr lang="en-US" sz="2800" dirty="0" smtClean="0">
                <a:latin typeface="Baskerville Old Face" pitchFamily="18" charset="0"/>
              </a:rPr>
              <a:t>front with a visual example, </a:t>
            </a:r>
            <a:r>
              <a:rPr lang="en-US" sz="2800" dirty="0" smtClean="0">
                <a:latin typeface="Baskerville Old Face" pitchFamily="18" charset="0"/>
              </a:rPr>
              <a:t>and on the back add </a:t>
            </a:r>
            <a:r>
              <a:rPr lang="en-US" sz="2800" b="1" dirty="0" smtClean="0">
                <a:latin typeface="Baskerville Old Face" pitchFamily="18" charset="0"/>
              </a:rPr>
              <a:t>actions</a:t>
            </a:r>
            <a:r>
              <a:rPr lang="en-US" sz="2800" dirty="0" smtClean="0">
                <a:latin typeface="Baskerville Old Face" pitchFamily="18" charset="0"/>
              </a:rPr>
              <a:t>, </a:t>
            </a:r>
            <a:r>
              <a:rPr lang="en-US" sz="2800" b="1" dirty="0" smtClean="0">
                <a:latin typeface="Baskerville Old Face" pitchFamily="18" charset="0"/>
              </a:rPr>
              <a:t>words, qualities, relationships </a:t>
            </a:r>
            <a:r>
              <a:rPr lang="en-US" sz="2800" dirty="0" smtClean="0">
                <a:latin typeface="Baskerville Old Face" pitchFamily="18" charset="0"/>
              </a:rPr>
              <a:t>(especially to </a:t>
            </a:r>
            <a:r>
              <a:rPr lang="en-US" sz="2800" dirty="0" smtClean="0">
                <a:latin typeface="Baskerville Old Face" pitchFamily="18" charset="0"/>
              </a:rPr>
              <a:t>Elizabeth </a:t>
            </a:r>
            <a:r>
              <a:rPr lang="en-US" sz="2800" dirty="0" err="1" smtClean="0">
                <a:latin typeface="Baskerville Old Face" pitchFamily="18" charset="0"/>
              </a:rPr>
              <a:t>Bennet</a:t>
            </a:r>
            <a:r>
              <a:rPr lang="en-US" sz="2800" dirty="0" smtClean="0">
                <a:latin typeface="Baskerville Old Face" pitchFamily="18" charset="0"/>
              </a:rPr>
              <a:t>)</a:t>
            </a:r>
            <a:r>
              <a:rPr lang="en-US" sz="2800" b="1" dirty="0" smtClean="0">
                <a:latin typeface="Baskerville Old Face" pitchFamily="18" charset="0"/>
              </a:rPr>
              <a:t>.</a:t>
            </a:r>
            <a:endParaRPr lang="en-US" sz="2800" dirty="0">
              <a:latin typeface="Baskerville Old Face" pitchFamily="18" charset="0"/>
            </a:endParaRPr>
          </a:p>
        </p:txBody>
      </p:sp>
      <p:sp>
        <p:nvSpPr>
          <p:cNvPr id="3" name="Title 2"/>
          <p:cNvSpPr>
            <a:spLocks noGrp="1"/>
          </p:cNvSpPr>
          <p:nvPr>
            <p:ph type="title"/>
          </p:nvPr>
        </p:nvSpPr>
        <p:spPr>
          <a:xfrm>
            <a:off x="5639780" y="317350"/>
            <a:ext cx="3200400" cy="1054250"/>
          </a:xfrm>
        </p:spPr>
        <p:txBody>
          <a:bodyPr>
            <a:normAutofit fontScale="90000"/>
          </a:bodyPr>
          <a:lstStyle/>
          <a:p>
            <a:r>
              <a:rPr lang="en-US" dirty="0" smtClean="0">
                <a:latin typeface="Baskerville Old Face" pitchFamily="18" charset="0"/>
              </a:rPr>
              <a:t>Character Cards</a:t>
            </a:r>
            <a:endParaRPr lang="en-US" dirty="0">
              <a:latin typeface="Baskerville Old Face" pitchFamily="18" charset="0"/>
            </a:endParaRPr>
          </a:p>
        </p:txBody>
      </p:sp>
      <p:sp>
        <p:nvSpPr>
          <p:cNvPr id="16" name="Rectangle 15"/>
          <p:cNvSpPr/>
          <p:nvPr/>
        </p:nvSpPr>
        <p:spPr>
          <a:xfrm>
            <a:off x="533401" y="617131"/>
            <a:ext cx="4267199" cy="954107"/>
          </a:xfrm>
          <a:prstGeom prst="rect">
            <a:avLst/>
          </a:prstGeom>
        </p:spPr>
        <p:txBody>
          <a:bodyPr wrap="square">
            <a:spAutoFit/>
          </a:bodyPr>
          <a:lstStyle/>
          <a:p>
            <a:pPr algn="ctr"/>
            <a:r>
              <a:rPr lang="en-US" sz="2800" b="1" dirty="0" smtClean="0">
                <a:solidFill>
                  <a:schemeClr val="bg1"/>
                </a:solidFill>
                <a:latin typeface="Baskerville Old Face" pitchFamily="18" charset="0"/>
              </a:rPr>
              <a:t>Character Name</a:t>
            </a:r>
          </a:p>
          <a:p>
            <a:pPr algn="ctr"/>
            <a:r>
              <a:rPr lang="en-US" sz="2800" b="1" dirty="0" smtClean="0">
                <a:solidFill>
                  <a:schemeClr val="bg1"/>
                </a:solidFill>
                <a:latin typeface="Baskerville Old Face" pitchFamily="18" charset="0"/>
              </a:rPr>
              <a:t>(First, Last, Nickname)</a:t>
            </a:r>
            <a:endParaRPr lang="en-US" sz="2800" dirty="0">
              <a:solidFill>
                <a:schemeClr val="bg1"/>
              </a:solidFill>
              <a:latin typeface="Baskerville Old Face" pitchFamily="18" charset="0"/>
            </a:endParaRPr>
          </a:p>
        </p:txBody>
      </p:sp>
      <p:sp>
        <p:nvSpPr>
          <p:cNvPr id="20" name="Rectangle 19"/>
          <p:cNvSpPr/>
          <p:nvPr/>
        </p:nvSpPr>
        <p:spPr>
          <a:xfrm>
            <a:off x="342378" y="3723144"/>
            <a:ext cx="4610621" cy="2677656"/>
          </a:xfrm>
          <a:prstGeom prst="rect">
            <a:avLst/>
          </a:prstGeom>
        </p:spPr>
        <p:txBody>
          <a:bodyPr wrap="square">
            <a:spAutoFit/>
          </a:bodyPr>
          <a:lstStyle/>
          <a:p>
            <a:r>
              <a:rPr lang="en-US" sz="2400" b="1" dirty="0" smtClean="0">
                <a:solidFill>
                  <a:schemeClr val="bg1"/>
                </a:solidFill>
                <a:latin typeface="Baskerville Old Face" pitchFamily="18" charset="0"/>
              </a:rPr>
              <a:t>Relationships</a:t>
            </a:r>
          </a:p>
          <a:p>
            <a:endParaRPr lang="en-US" sz="2400" b="1" dirty="0" smtClean="0">
              <a:solidFill>
                <a:schemeClr val="bg1"/>
              </a:solidFill>
              <a:latin typeface="Baskerville Old Face" pitchFamily="18" charset="0"/>
            </a:endParaRPr>
          </a:p>
          <a:p>
            <a:r>
              <a:rPr lang="en-US" sz="2400" b="1" dirty="0" smtClean="0">
                <a:solidFill>
                  <a:schemeClr val="bg1"/>
                </a:solidFill>
                <a:latin typeface="Baskerville Old Face" pitchFamily="18" charset="0"/>
              </a:rPr>
              <a:t>Actions/Words</a:t>
            </a:r>
          </a:p>
          <a:p>
            <a:endParaRPr lang="en-US" sz="2400" b="1" dirty="0" smtClean="0">
              <a:solidFill>
                <a:schemeClr val="bg1"/>
              </a:solidFill>
              <a:latin typeface="Baskerville Old Face" pitchFamily="18" charset="0"/>
            </a:endParaRPr>
          </a:p>
          <a:p>
            <a:r>
              <a:rPr lang="en-US" sz="2400" b="1" dirty="0" smtClean="0">
                <a:solidFill>
                  <a:schemeClr val="bg1"/>
                </a:solidFill>
                <a:latin typeface="Baskerville Old Face" pitchFamily="18" charset="0"/>
              </a:rPr>
              <a:t>Thoughts/Others’ Thoughts</a:t>
            </a:r>
            <a:endParaRPr lang="en-US" sz="2400" b="1" dirty="0" smtClean="0">
              <a:solidFill>
                <a:schemeClr val="bg1"/>
              </a:solidFill>
              <a:latin typeface="Baskerville Old Face" pitchFamily="18" charset="0"/>
            </a:endParaRPr>
          </a:p>
          <a:p>
            <a:endParaRPr lang="en-US" sz="2400" b="1" dirty="0">
              <a:solidFill>
                <a:schemeClr val="bg1"/>
              </a:solidFill>
              <a:latin typeface="Baskerville Old Face" pitchFamily="18" charset="0"/>
            </a:endParaRPr>
          </a:p>
          <a:p>
            <a:r>
              <a:rPr lang="en-US" sz="2400" b="1" dirty="0" smtClean="0">
                <a:solidFill>
                  <a:schemeClr val="bg1"/>
                </a:solidFill>
                <a:latin typeface="Baskerville Old Face" pitchFamily="18" charset="0"/>
              </a:rPr>
              <a:t>Qualities</a:t>
            </a:r>
            <a:endParaRPr lang="en-US" sz="2400" dirty="0">
              <a:solidFill>
                <a:schemeClr val="bg1"/>
              </a:solidFill>
              <a:latin typeface="Baskerville Old Face" pitchFamily="18" charset="0"/>
            </a:endParaRPr>
          </a:p>
        </p:txBody>
      </p:sp>
      <p:pic>
        <p:nvPicPr>
          <p:cNvPr id="5122" name="Picture 2" descr="http://www.bbc.co.uk/schools/gcsebitesize/english_literature/images/pride_lizzie2.jpg"/>
          <p:cNvPicPr>
            <a:picLocks noChangeAspect="1" noChangeArrowheads="1"/>
          </p:cNvPicPr>
          <p:nvPr/>
        </p:nvPicPr>
        <p:blipFill rotWithShape="1">
          <a:blip r:embed="rId3">
            <a:extLst>
              <a:ext uri="{28A0092B-C50C-407E-A947-70E740481C1C}">
                <a14:useLocalDpi xmlns:a14="http://schemas.microsoft.com/office/drawing/2010/main" val="0"/>
              </a:ext>
            </a:extLst>
          </a:blip>
          <a:srcRect l="20150" t="8342" r="13015"/>
          <a:stretch/>
        </p:blipFill>
        <p:spPr bwMode="auto">
          <a:xfrm>
            <a:off x="1107582" y="1571929"/>
            <a:ext cx="1407017" cy="17332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bestuff.com/images/images_of_stuff/210x600/elizabeth-bennet-and-mr-darcy-183611.jpg?1231875326"/>
          <p:cNvPicPr>
            <a:picLocks noChangeAspect="1" noChangeArrowheads="1"/>
          </p:cNvPicPr>
          <p:nvPr/>
        </p:nvPicPr>
        <p:blipFill rotWithShape="1">
          <a:blip r:embed="rId4">
            <a:extLst>
              <a:ext uri="{28A0092B-C50C-407E-A947-70E740481C1C}">
                <a14:useLocalDpi xmlns:a14="http://schemas.microsoft.com/office/drawing/2010/main" val="0"/>
              </a:ext>
            </a:extLst>
          </a:blip>
          <a:srcRect l="55063" b="19464"/>
          <a:stretch/>
        </p:blipFill>
        <p:spPr bwMode="auto">
          <a:xfrm>
            <a:off x="3276600" y="1571238"/>
            <a:ext cx="1040020" cy="1704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980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1293" y="3886200"/>
            <a:ext cx="4762500" cy="2857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adam-mcfarland.net/wp-content/uploads/2009/03/blank-index-c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24100"/>
            <a:ext cx="4762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11063" y="2590800"/>
            <a:ext cx="4495800" cy="2438400"/>
          </a:xfrm>
        </p:spPr>
        <p:txBody>
          <a:bodyPr/>
          <a:lstStyle/>
          <a:p>
            <a:pPr marL="0" indent="0">
              <a:buNone/>
            </a:pPr>
            <a:r>
              <a:rPr lang="en-US" b="1" dirty="0" smtClean="0">
                <a:solidFill>
                  <a:schemeClr val="bg1">
                    <a:lumMod val="85000"/>
                    <a:lumOff val="15000"/>
                  </a:schemeClr>
                </a:solidFill>
                <a:latin typeface="Bradley Hand ITC" pitchFamily="66" charset="0"/>
              </a:rPr>
              <a:t>Definition:</a:t>
            </a:r>
          </a:p>
          <a:p>
            <a:pPr marL="0" indent="0">
              <a:buNone/>
            </a:pPr>
            <a:r>
              <a:rPr lang="en-US" b="1" dirty="0" smtClean="0">
                <a:solidFill>
                  <a:schemeClr val="bg1">
                    <a:lumMod val="85000"/>
                    <a:lumOff val="15000"/>
                  </a:schemeClr>
                </a:solidFill>
                <a:latin typeface="Bradley Hand ITC" pitchFamily="66" charset="0"/>
              </a:rPr>
              <a:t>Synonym/Antonym:</a:t>
            </a:r>
          </a:p>
          <a:p>
            <a:pPr marL="0" indent="0">
              <a:buNone/>
            </a:pPr>
            <a:r>
              <a:rPr lang="en-US" b="1" dirty="0" smtClean="0">
                <a:solidFill>
                  <a:schemeClr val="bg1">
                    <a:lumMod val="85000"/>
                    <a:lumOff val="15000"/>
                  </a:schemeClr>
                </a:solidFill>
                <a:latin typeface="Bradley Hand ITC" pitchFamily="66" charset="0"/>
              </a:rPr>
              <a:t>Original Sentence:</a:t>
            </a:r>
          </a:p>
          <a:p>
            <a:pPr marL="0" indent="0">
              <a:buNone/>
            </a:pPr>
            <a:r>
              <a:rPr lang="en-US" b="1" dirty="0" smtClean="0">
                <a:solidFill>
                  <a:schemeClr val="bg1">
                    <a:lumMod val="85000"/>
                    <a:lumOff val="15000"/>
                  </a:schemeClr>
                </a:solidFill>
                <a:latin typeface="Bradley Hand ITC" pitchFamily="66" charset="0"/>
              </a:rPr>
              <a:t>Visual Example:</a:t>
            </a:r>
            <a:endParaRPr lang="en-US" b="1" dirty="0">
              <a:solidFill>
                <a:schemeClr val="bg1">
                  <a:lumMod val="85000"/>
                  <a:lumOff val="15000"/>
                </a:schemeClr>
              </a:solidFill>
              <a:latin typeface="Bradley Hand ITC" pitchFamily="66" charset="0"/>
            </a:endParaRPr>
          </a:p>
        </p:txBody>
      </p:sp>
      <p:sp>
        <p:nvSpPr>
          <p:cNvPr id="3" name="Title 2"/>
          <p:cNvSpPr>
            <a:spLocks noGrp="1"/>
          </p:cNvSpPr>
          <p:nvPr>
            <p:ph type="title"/>
          </p:nvPr>
        </p:nvSpPr>
        <p:spPr/>
        <p:txBody>
          <a:bodyPr/>
          <a:lstStyle/>
          <a:p>
            <a:r>
              <a:rPr lang="en-US" dirty="0" smtClean="0">
                <a:latin typeface="Baskerville Old Face" pitchFamily="18" charset="0"/>
              </a:rPr>
              <a:t>Vocab Cards</a:t>
            </a:r>
            <a:endParaRPr lang="en-US" dirty="0">
              <a:latin typeface="Baskerville Old Face" pitchFamily="18" charset="0"/>
            </a:endParaRPr>
          </a:p>
        </p:txBody>
      </p:sp>
      <p:sp>
        <p:nvSpPr>
          <p:cNvPr id="7" name="Content Placeholder 1"/>
          <p:cNvSpPr txBox="1">
            <a:spLocks/>
          </p:cNvSpPr>
          <p:nvPr/>
        </p:nvSpPr>
        <p:spPr>
          <a:xfrm>
            <a:off x="4191000" y="4686300"/>
            <a:ext cx="4495800" cy="156210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ctr">
              <a:buFont typeface="Wingdings" pitchFamily="2" charset="2"/>
              <a:buNone/>
            </a:pPr>
            <a:r>
              <a:rPr lang="en-US" sz="3200" b="1" dirty="0" smtClean="0">
                <a:solidFill>
                  <a:schemeClr val="bg1">
                    <a:lumMod val="85000"/>
                    <a:lumOff val="15000"/>
                  </a:schemeClr>
                </a:solidFill>
                <a:latin typeface="Bradley Hand ITC" pitchFamily="66" charset="0"/>
              </a:rPr>
              <a:t>Vocabulary Word</a:t>
            </a:r>
          </a:p>
          <a:p>
            <a:pPr marL="0" indent="0" algn="ctr">
              <a:buFont typeface="Wingdings" pitchFamily="2" charset="2"/>
              <a:buNone/>
            </a:pPr>
            <a:endParaRPr lang="en-US" b="1" dirty="0" smtClean="0">
              <a:solidFill>
                <a:schemeClr val="bg1">
                  <a:lumMod val="85000"/>
                  <a:lumOff val="15000"/>
                </a:schemeClr>
              </a:solidFill>
              <a:latin typeface="Bradley Hand ITC" pitchFamily="66" charset="0"/>
            </a:endParaRPr>
          </a:p>
          <a:p>
            <a:pPr marL="0" indent="0" algn="ctr">
              <a:buFont typeface="Wingdings" pitchFamily="2" charset="2"/>
              <a:buNone/>
            </a:pPr>
            <a:r>
              <a:rPr lang="en-US" b="1" dirty="0" smtClean="0">
                <a:solidFill>
                  <a:schemeClr val="bg1">
                    <a:lumMod val="85000"/>
                    <a:lumOff val="15000"/>
                  </a:schemeClr>
                </a:solidFill>
                <a:latin typeface="Bradley Hand ITC" pitchFamily="66" charset="0"/>
              </a:rPr>
              <a:t>Part of Speech</a:t>
            </a:r>
            <a:endParaRPr lang="en-US" b="1" dirty="0">
              <a:solidFill>
                <a:schemeClr val="bg1">
                  <a:lumMod val="85000"/>
                  <a:lumOff val="15000"/>
                </a:schemeClr>
              </a:solidFill>
              <a:latin typeface="Bradley Hand ITC" pitchFamily="66" charset="0"/>
            </a:endParaRPr>
          </a:p>
        </p:txBody>
      </p:sp>
      <p:sp>
        <p:nvSpPr>
          <p:cNvPr id="8" name="Content Placeholder 1"/>
          <p:cNvSpPr txBox="1">
            <a:spLocks/>
          </p:cNvSpPr>
          <p:nvPr/>
        </p:nvSpPr>
        <p:spPr>
          <a:xfrm>
            <a:off x="304800" y="1905000"/>
            <a:ext cx="1219200" cy="533400"/>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r>
              <a:rPr lang="en-US" sz="3200" b="1" dirty="0" smtClean="0">
                <a:latin typeface="Bradley Hand ITC" pitchFamily="66" charset="0"/>
              </a:rPr>
              <a:t>Back</a:t>
            </a:r>
            <a:endParaRPr lang="en-US" sz="3200" b="1" dirty="0">
              <a:latin typeface="Bradley Hand ITC" pitchFamily="66" charset="0"/>
            </a:endParaRPr>
          </a:p>
        </p:txBody>
      </p:sp>
      <p:sp>
        <p:nvSpPr>
          <p:cNvPr id="9" name="Content Placeholder 1"/>
          <p:cNvSpPr txBox="1">
            <a:spLocks/>
          </p:cNvSpPr>
          <p:nvPr/>
        </p:nvSpPr>
        <p:spPr>
          <a:xfrm>
            <a:off x="7574593" y="3355932"/>
            <a:ext cx="1219200" cy="533400"/>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r>
              <a:rPr lang="en-US" sz="3200" b="1" dirty="0" smtClean="0">
                <a:latin typeface="Bradley Hand ITC" pitchFamily="66" charset="0"/>
              </a:rPr>
              <a:t>Front</a:t>
            </a:r>
            <a:endParaRPr lang="en-US" sz="3200" b="1" dirty="0">
              <a:latin typeface="Bradley Hand ITC" pitchFamily="66" charset="0"/>
            </a:endParaRPr>
          </a:p>
        </p:txBody>
      </p:sp>
      <p:pic>
        <p:nvPicPr>
          <p:cNvPr id="2053" name="Picture 5" descr="C:\Users\Anna Grace Graves\AppData\Local\Microsoft\Windows\Temporary Internet Files\Content.IE5\E1M9H1BZ\MC9003666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8525" y="3867867"/>
            <a:ext cx="1504949" cy="130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250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5300" y="3886200"/>
            <a:ext cx="4762500" cy="2857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www.adam-mcfarland.net/wp-content/uploads/2009/03/blank-index-c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24100"/>
            <a:ext cx="5257800" cy="315468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11062" y="2590800"/>
            <a:ext cx="5099137" cy="2667000"/>
          </a:xfrm>
        </p:spPr>
        <p:txBody>
          <a:bodyPr>
            <a:normAutofit fontScale="85000" lnSpcReduction="20000"/>
          </a:bodyPr>
          <a:lstStyle/>
          <a:p>
            <a:pPr marL="0" indent="0">
              <a:buNone/>
            </a:pPr>
            <a:r>
              <a:rPr lang="en-US" b="1" u="sng" dirty="0" smtClean="0">
                <a:solidFill>
                  <a:schemeClr val="bg1">
                    <a:lumMod val="85000"/>
                    <a:lumOff val="15000"/>
                  </a:schemeClr>
                </a:solidFill>
                <a:latin typeface="Bradley Hand ITC" pitchFamily="66" charset="0"/>
              </a:rPr>
              <a:t>Definition: </a:t>
            </a:r>
            <a:r>
              <a:rPr lang="en-US" b="1" dirty="0" smtClean="0">
                <a:solidFill>
                  <a:schemeClr val="bg1">
                    <a:lumMod val="85000"/>
                    <a:lumOff val="15000"/>
                  </a:schemeClr>
                </a:solidFill>
                <a:latin typeface="Bradley Hand ITC" pitchFamily="66" charset="0"/>
              </a:rPr>
              <a:t>puzzled; confused</a:t>
            </a:r>
          </a:p>
          <a:p>
            <a:pPr marL="0" indent="0">
              <a:buNone/>
            </a:pPr>
            <a:r>
              <a:rPr lang="en-US" b="1" u="sng" dirty="0" smtClean="0">
                <a:solidFill>
                  <a:schemeClr val="bg1">
                    <a:lumMod val="85000"/>
                    <a:lumOff val="15000"/>
                  </a:schemeClr>
                </a:solidFill>
                <a:latin typeface="Bradley Hand ITC" pitchFamily="66" charset="0"/>
              </a:rPr>
              <a:t>Synonym/Antonym</a:t>
            </a:r>
            <a:r>
              <a:rPr lang="en-US" b="1" dirty="0" smtClean="0">
                <a:solidFill>
                  <a:schemeClr val="bg1">
                    <a:lumMod val="85000"/>
                    <a:lumOff val="15000"/>
                  </a:schemeClr>
                </a:solidFill>
                <a:latin typeface="Bradley Hand ITC" pitchFamily="66" charset="0"/>
              </a:rPr>
              <a:t>: bewildered, enlightened </a:t>
            </a:r>
          </a:p>
          <a:p>
            <a:pPr marL="0" indent="0">
              <a:buNone/>
            </a:pPr>
            <a:r>
              <a:rPr lang="en-US" b="1" u="sng" dirty="0" smtClean="0">
                <a:solidFill>
                  <a:schemeClr val="bg1">
                    <a:lumMod val="85000"/>
                    <a:lumOff val="15000"/>
                  </a:schemeClr>
                </a:solidFill>
                <a:latin typeface="Bradley Hand ITC" pitchFamily="66" charset="0"/>
              </a:rPr>
              <a:t>Original Sentence</a:t>
            </a:r>
            <a:r>
              <a:rPr lang="en-US" b="1" dirty="0" smtClean="0">
                <a:solidFill>
                  <a:schemeClr val="bg1">
                    <a:lumMod val="85000"/>
                    <a:lumOff val="15000"/>
                  </a:schemeClr>
                </a:solidFill>
                <a:latin typeface="Bradley Hand ITC" pitchFamily="66" charset="0"/>
              </a:rPr>
              <a:t>: He looked perplexed by the questions on the test.</a:t>
            </a:r>
          </a:p>
          <a:p>
            <a:pPr marL="0" indent="0">
              <a:buNone/>
            </a:pPr>
            <a:r>
              <a:rPr lang="en-US" b="1" u="sng" dirty="0" smtClean="0">
                <a:solidFill>
                  <a:schemeClr val="bg1">
                    <a:lumMod val="85000"/>
                    <a:lumOff val="15000"/>
                  </a:schemeClr>
                </a:solidFill>
                <a:latin typeface="Bradley Hand ITC" pitchFamily="66" charset="0"/>
              </a:rPr>
              <a:t>Visual Example</a:t>
            </a:r>
            <a:r>
              <a:rPr lang="en-US" b="1" dirty="0" smtClean="0">
                <a:solidFill>
                  <a:schemeClr val="bg1">
                    <a:lumMod val="85000"/>
                    <a:lumOff val="15000"/>
                  </a:schemeClr>
                </a:solidFill>
                <a:latin typeface="Bradley Hand ITC" pitchFamily="66" charset="0"/>
              </a:rPr>
              <a:t>:</a:t>
            </a:r>
            <a:endParaRPr lang="en-US" b="1" dirty="0">
              <a:solidFill>
                <a:schemeClr val="bg1">
                  <a:lumMod val="85000"/>
                  <a:lumOff val="15000"/>
                </a:schemeClr>
              </a:solidFill>
              <a:latin typeface="Bradley Hand ITC" pitchFamily="66" charset="0"/>
            </a:endParaRPr>
          </a:p>
        </p:txBody>
      </p:sp>
      <p:sp>
        <p:nvSpPr>
          <p:cNvPr id="3" name="Title 2"/>
          <p:cNvSpPr>
            <a:spLocks noGrp="1"/>
          </p:cNvSpPr>
          <p:nvPr>
            <p:ph type="title"/>
          </p:nvPr>
        </p:nvSpPr>
        <p:spPr/>
        <p:txBody>
          <a:bodyPr/>
          <a:lstStyle/>
          <a:p>
            <a:r>
              <a:rPr lang="en-US" dirty="0" smtClean="0">
                <a:latin typeface="Baskerville Old Face" pitchFamily="18" charset="0"/>
              </a:rPr>
              <a:t>Vocab Cards Example</a:t>
            </a:r>
            <a:endParaRPr lang="en-US" dirty="0">
              <a:latin typeface="Baskerville Old Face" pitchFamily="18" charset="0"/>
            </a:endParaRPr>
          </a:p>
        </p:txBody>
      </p:sp>
      <p:sp>
        <p:nvSpPr>
          <p:cNvPr id="7" name="Content Placeholder 1"/>
          <p:cNvSpPr txBox="1">
            <a:spLocks/>
          </p:cNvSpPr>
          <p:nvPr/>
        </p:nvSpPr>
        <p:spPr>
          <a:xfrm>
            <a:off x="4572000" y="4686300"/>
            <a:ext cx="4495800" cy="156210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gn="ctr">
              <a:buFont typeface="Wingdings" pitchFamily="2" charset="2"/>
              <a:buNone/>
            </a:pPr>
            <a:r>
              <a:rPr lang="en-US" sz="3200" b="1" dirty="0" smtClean="0">
                <a:solidFill>
                  <a:schemeClr val="bg1">
                    <a:lumMod val="85000"/>
                    <a:lumOff val="15000"/>
                  </a:schemeClr>
                </a:solidFill>
                <a:latin typeface="Bradley Hand ITC" pitchFamily="66" charset="0"/>
              </a:rPr>
              <a:t>Perplexed</a:t>
            </a:r>
          </a:p>
          <a:p>
            <a:pPr marL="0" indent="0" algn="ctr">
              <a:buFont typeface="Wingdings" pitchFamily="2" charset="2"/>
              <a:buNone/>
            </a:pPr>
            <a:endParaRPr lang="en-US" b="1" dirty="0" smtClean="0">
              <a:solidFill>
                <a:schemeClr val="bg1">
                  <a:lumMod val="85000"/>
                  <a:lumOff val="15000"/>
                </a:schemeClr>
              </a:solidFill>
              <a:latin typeface="Bradley Hand ITC" pitchFamily="66" charset="0"/>
            </a:endParaRPr>
          </a:p>
          <a:p>
            <a:pPr marL="0" indent="0" algn="ctr">
              <a:buFont typeface="Wingdings" pitchFamily="2" charset="2"/>
              <a:buNone/>
            </a:pPr>
            <a:r>
              <a:rPr lang="en-US" b="1" dirty="0" smtClean="0">
                <a:solidFill>
                  <a:schemeClr val="bg1">
                    <a:lumMod val="85000"/>
                    <a:lumOff val="15000"/>
                  </a:schemeClr>
                </a:solidFill>
                <a:latin typeface="Bradley Hand ITC" pitchFamily="66" charset="0"/>
              </a:rPr>
              <a:t>Adj. (adjective)</a:t>
            </a:r>
            <a:endParaRPr lang="en-US" b="1" dirty="0">
              <a:solidFill>
                <a:schemeClr val="bg1">
                  <a:lumMod val="85000"/>
                  <a:lumOff val="15000"/>
                </a:schemeClr>
              </a:solidFill>
              <a:latin typeface="Bradley Hand ITC" pitchFamily="66" charset="0"/>
            </a:endParaRPr>
          </a:p>
        </p:txBody>
      </p:sp>
      <p:sp>
        <p:nvSpPr>
          <p:cNvPr id="8" name="Content Placeholder 1"/>
          <p:cNvSpPr txBox="1">
            <a:spLocks/>
          </p:cNvSpPr>
          <p:nvPr/>
        </p:nvSpPr>
        <p:spPr>
          <a:xfrm>
            <a:off x="304800" y="1905000"/>
            <a:ext cx="1219200" cy="533400"/>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r>
              <a:rPr lang="en-US" sz="3200" b="1" dirty="0" smtClean="0">
                <a:latin typeface="Bradley Hand ITC" pitchFamily="66" charset="0"/>
              </a:rPr>
              <a:t>Back</a:t>
            </a:r>
            <a:endParaRPr lang="en-US" sz="3200" b="1" dirty="0">
              <a:latin typeface="Bradley Hand ITC" pitchFamily="66" charset="0"/>
            </a:endParaRPr>
          </a:p>
        </p:txBody>
      </p:sp>
      <p:sp>
        <p:nvSpPr>
          <p:cNvPr id="9" name="Content Placeholder 1"/>
          <p:cNvSpPr txBox="1">
            <a:spLocks/>
          </p:cNvSpPr>
          <p:nvPr/>
        </p:nvSpPr>
        <p:spPr>
          <a:xfrm>
            <a:off x="7574593" y="3355932"/>
            <a:ext cx="1219200" cy="533400"/>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Font typeface="Wingdings" pitchFamily="2" charset="2"/>
              <a:buNone/>
            </a:pPr>
            <a:r>
              <a:rPr lang="en-US" sz="3200" b="1" dirty="0" smtClean="0">
                <a:latin typeface="Bradley Hand ITC" pitchFamily="66" charset="0"/>
              </a:rPr>
              <a:t>Front</a:t>
            </a:r>
            <a:endParaRPr lang="en-US" sz="3200" b="1" dirty="0">
              <a:latin typeface="Bradley Hand ITC" pitchFamily="66" charset="0"/>
            </a:endParaRPr>
          </a:p>
        </p:txBody>
      </p:sp>
      <p:pic>
        <p:nvPicPr>
          <p:cNvPr id="2053" name="Picture 5" descr="C:\Users\Anna Grace Graves\AppData\Local\Microsoft\Windows\Temporary Internet Files\Content.IE5\E1M9H1BZ\MC9003666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783935"/>
            <a:ext cx="800099" cy="694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688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i="1" dirty="0" smtClean="0">
                <a:latin typeface="Baskerville Old Face" pitchFamily="18" charset="0"/>
              </a:rPr>
              <a:t>Pride &amp; Prejudice </a:t>
            </a:r>
            <a:r>
              <a:rPr lang="en-US" sz="3600" dirty="0" smtClean="0">
                <a:latin typeface="Baskerville Old Face" pitchFamily="18" charset="0"/>
              </a:rPr>
              <a:t>Research:</a:t>
            </a:r>
            <a:endParaRPr lang="en-US" sz="3600" dirty="0">
              <a:latin typeface="Baskerville Old Face" pitchFamily="18" charset="0"/>
            </a:endParaRPr>
          </a:p>
        </p:txBody>
      </p:sp>
      <p:sp>
        <p:nvSpPr>
          <p:cNvPr id="3" name="Content Placeholder 2"/>
          <p:cNvSpPr>
            <a:spLocks noGrp="1"/>
          </p:cNvSpPr>
          <p:nvPr>
            <p:ph idx="1"/>
          </p:nvPr>
        </p:nvSpPr>
        <p:spPr>
          <a:xfrm>
            <a:off x="457200" y="1600200"/>
            <a:ext cx="5334000" cy="4525963"/>
          </a:xfrm>
        </p:spPr>
        <p:txBody>
          <a:bodyPr>
            <a:normAutofit fontScale="92500" lnSpcReduction="20000"/>
          </a:bodyPr>
          <a:lstStyle/>
          <a:p>
            <a:pPr marL="457200" indent="-457200">
              <a:buFont typeface="+mj-lt"/>
              <a:buAutoNum type="arabicPeriod"/>
            </a:pPr>
            <a:r>
              <a:rPr lang="en-US" sz="2400" dirty="0">
                <a:latin typeface="Baskerville Old Face" pitchFamily="18" charset="0"/>
              </a:rPr>
              <a:t>Pride and Prejudice Economics: Or Why a Single Man with a Fortune of £4,000 Per Year is a Desirable </a:t>
            </a:r>
            <a:r>
              <a:rPr lang="en-US" sz="2400" dirty="0" smtClean="0">
                <a:latin typeface="Baskerville Old Face" pitchFamily="18" charset="0"/>
              </a:rPr>
              <a:t>Husband</a:t>
            </a:r>
          </a:p>
          <a:p>
            <a:pPr marL="457200" indent="-457200">
              <a:buFont typeface="+mj-lt"/>
              <a:buAutoNum type="arabicPeriod"/>
            </a:pPr>
            <a:endParaRPr lang="en-US" sz="2400" dirty="0" smtClean="0">
              <a:latin typeface="Baskerville Old Face" pitchFamily="18" charset="0"/>
            </a:endParaRPr>
          </a:p>
          <a:p>
            <a:pPr marL="457200" indent="-457200">
              <a:buFont typeface="+mj-lt"/>
              <a:buAutoNum type="arabicPeriod"/>
            </a:pPr>
            <a:endParaRPr lang="en-US" sz="2400" dirty="0" smtClean="0">
              <a:latin typeface="Baskerville Old Face" pitchFamily="18" charset="0"/>
            </a:endParaRPr>
          </a:p>
          <a:p>
            <a:pPr marL="457200" indent="-457200">
              <a:buFont typeface="+mj-lt"/>
              <a:buAutoNum type="arabicPeriod"/>
            </a:pPr>
            <a:r>
              <a:rPr lang="en-US" sz="2400" dirty="0" smtClean="0">
                <a:latin typeface="Baskerville Old Face" pitchFamily="18" charset="0"/>
              </a:rPr>
              <a:t>A Pride and Prejudice Gazetteer : A Guide to the Real and Imagined Places in the Novel</a:t>
            </a:r>
          </a:p>
          <a:p>
            <a:pPr marL="514350" indent="-514350">
              <a:buFont typeface="+mj-lt"/>
              <a:buAutoNum type="arabicPeriod"/>
            </a:pPr>
            <a:endParaRPr lang="en-US" dirty="0" smtClean="0">
              <a:latin typeface="Baskerville Old Face" pitchFamily="18" charset="0"/>
            </a:endParaRPr>
          </a:p>
          <a:p>
            <a:pPr marL="457200" indent="-457200">
              <a:buFont typeface="+mj-lt"/>
              <a:buAutoNum type="arabicPeriod"/>
            </a:pPr>
            <a:r>
              <a:rPr lang="en-US" sz="2400" dirty="0" smtClean="0">
                <a:latin typeface="Baskerville Old Face" pitchFamily="18" charset="0"/>
              </a:rPr>
              <a:t>JASNA: Where’s Where in Jane Austen’s Novels</a:t>
            </a:r>
          </a:p>
          <a:p>
            <a:pPr marL="457200" indent="-457200">
              <a:buFont typeface="+mj-lt"/>
              <a:buAutoNum type="arabicPeriod"/>
            </a:pPr>
            <a:endParaRPr lang="en-US" sz="2400" dirty="0" smtClean="0">
              <a:latin typeface="Baskerville Old Face" pitchFamily="18" charset="0"/>
            </a:endParaRPr>
          </a:p>
          <a:p>
            <a:pPr marL="457200" indent="-457200">
              <a:buFont typeface="+mj-lt"/>
              <a:buAutoNum type="arabicPeriod"/>
            </a:pPr>
            <a:r>
              <a:rPr lang="en-US" sz="2400" dirty="0" smtClean="0">
                <a:latin typeface="Baskerville Old Face" pitchFamily="18" charset="0"/>
              </a:rPr>
              <a:t>The History of the Novel</a:t>
            </a:r>
          </a:p>
        </p:txBody>
      </p:sp>
      <p:pic>
        <p:nvPicPr>
          <p:cNvPr id="3074" name="Picture 2" descr="QRCo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854230"/>
            <a:ext cx="1260927" cy="12609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RCo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399" y="2307566"/>
            <a:ext cx="1273833" cy="12738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QR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1782" y="3810000"/>
            <a:ext cx="1243450" cy="12434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RCo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1782" y="5410200"/>
            <a:ext cx="1230545" cy="12305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38305" y="882134"/>
            <a:ext cx="304800" cy="369332"/>
          </a:xfrm>
          <a:prstGeom prst="rect">
            <a:avLst/>
          </a:prstGeom>
          <a:noFill/>
        </p:spPr>
        <p:txBody>
          <a:bodyPr wrap="square" rtlCol="0">
            <a:spAutoFit/>
          </a:bodyPr>
          <a:lstStyle/>
          <a:p>
            <a:r>
              <a:rPr lang="en-US" dirty="0" smtClean="0"/>
              <a:t>1</a:t>
            </a:r>
            <a:endParaRPr lang="en-US" dirty="0"/>
          </a:p>
        </p:txBody>
      </p:sp>
      <p:sp>
        <p:nvSpPr>
          <p:cNvPr id="9" name="TextBox 8"/>
          <p:cNvSpPr txBox="1"/>
          <p:nvPr/>
        </p:nvSpPr>
        <p:spPr>
          <a:xfrm>
            <a:off x="6958886" y="3794975"/>
            <a:ext cx="304800" cy="369332"/>
          </a:xfrm>
          <a:prstGeom prst="rect">
            <a:avLst/>
          </a:prstGeom>
          <a:noFill/>
        </p:spPr>
        <p:txBody>
          <a:bodyPr wrap="square" rtlCol="0">
            <a:spAutoFit/>
          </a:bodyPr>
          <a:lstStyle/>
          <a:p>
            <a:r>
              <a:rPr lang="en-US" dirty="0"/>
              <a:t>3</a:t>
            </a:r>
            <a:endParaRPr lang="en-US" dirty="0"/>
          </a:p>
        </p:txBody>
      </p:sp>
      <p:sp>
        <p:nvSpPr>
          <p:cNvPr id="10" name="TextBox 9"/>
          <p:cNvSpPr txBox="1"/>
          <p:nvPr/>
        </p:nvSpPr>
        <p:spPr>
          <a:xfrm>
            <a:off x="6958886" y="5410200"/>
            <a:ext cx="304800" cy="369332"/>
          </a:xfrm>
          <a:prstGeom prst="rect">
            <a:avLst/>
          </a:prstGeom>
          <a:noFill/>
        </p:spPr>
        <p:txBody>
          <a:bodyPr wrap="square" rtlCol="0">
            <a:spAutoFit/>
          </a:bodyPr>
          <a:lstStyle/>
          <a:p>
            <a:r>
              <a:rPr lang="en-US" dirty="0"/>
              <a:t>4</a:t>
            </a:r>
            <a:endParaRPr lang="en-US" dirty="0"/>
          </a:p>
        </p:txBody>
      </p:sp>
      <p:sp>
        <p:nvSpPr>
          <p:cNvPr id="11" name="TextBox 10"/>
          <p:cNvSpPr txBox="1"/>
          <p:nvPr/>
        </p:nvSpPr>
        <p:spPr>
          <a:xfrm>
            <a:off x="6958886" y="2307566"/>
            <a:ext cx="304800" cy="369332"/>
          </a:xfrm>
          <a:prstGeom prst="rect">
            <a:avLst/>
          </a:prstGeom>
          <a:noFill/>
        </p:spPr>
        <p:txBody>
          <a:bodyPr wrap="square" rtlCol="0">
            <a:spAutoFit/>
          </a:bodyPr>
          <a:lstStyle/>
          <a:p>
            <a:r>
              <a:rPr lang="en-US" dirty="0"/>
              <a:t>2</a:t>
            </a:r>
            <a:endParaRPr lang="en-US" dirty="0"/>
          </a:p>
        </p:txBody>
      </p:sp>
      <p:sp>
        <p:nvSpPr>
          <p:cNvPr id="5" name="Rectangle 4"/>
          <p:cNvSpPr/>
          <p:nvPr/>
        </p:nvSpPr>
        <p:spPr>
          <a:xfrm>
            <a:off x="914400" y="5779532"/>
            <a:ext cx="5181600" cy="307777"/>
          </a:xfrm>
          <a:prstGeom prst="rect">
            <a:avLst/>
          </a:prstGeom>
        </p:spPr>
        <p:txBody>
          <a:bodyPr wrap="square">
            <a:spAutoFit/>
          </a:bodyPr>
          <a:lstStyle/>
          <a:p>
            <a:r>
              <a:rPr lang="en-US" sz="1400" dirty="0">
                <a:hlinkClick r:id="rId6"/>
              </a:rPr>
              <a:t>http://www.nvcc.edu/home/ataormina/novels/history/default.htm</a:t>
            </a:r>
            <a:endParaRPr lang="en-US" sz="1400" dirty="0"/>
          </a:p>
        </p:txBody>
      </p:sp>
      <p:sp>
        <p:nvSpPr>
          <p:cNvPr id="6" name="Rectangle 5"/>
          <p:cNvSpPr/>
          <p:nvPr/>
        </p:nvSpPr>
        <p:spPr>
          <a:xfrm>
            <a:off x="932645" y="5040868"/>
            <a:ext cx="2964209" cy="307777"/>
          </a:xfrm>
          <a:prstGeom prst="rect">
            <a:avLst/>
          </a:prstGeom>
        </p:spPr>
        <p:txBody>
          <a:bodyPr wrap="none">
            <a:spAutoFit/>
          </a:bodyPr>
          <a:lstStyle/>
          <a:p>
            <a:r>
              <a:rPr lang="en-US" sz="1400" dirty="0">
                <a:hlinkClick r:id="rId7"/>
              </a:rPr>
              <a:t>http://www.jasna.org/info/maps.html</a:t>
            </a:r>
            <a:endParaRPr lang="en-US" sz="1400" dirty="0"/>
          </a:p>
        </p:txBody>
      </p:sp>
      <p:sp>
        <p:nvSpPr>
          <p:cNvPr id="7" name="Rectangle 6"/>
          <p:cNvSpPr/>
          <p:nvPr/>
        </p:nvSpPr>
        <p:spPr>
          <a:xfrm>
            <a:off x="990600" y="3841141"/>
            <a:ext cx="4572000" cy="523220"/>
          </a:xfrm>
          <a:prstGeom prst="rect">
            <a:avLst/>
          </a:prstGeom>
        </p:spPr>
        <p:txBody>
          <a:bodyPr>
            <a:spAutoFit/>
          </a:bodyPr>
          <a:lstStyle/>
          <a:p>
            <a:r>
              <a:rPr lang="en-US" sz="1400" dirty="0" smtClean="0">
                <a:hlinkClick r:id="rId8"/>
              </a:rPr>
              <a:t>http://www.pemberley.com/images/landt/maps/pp/Cary-1812-Eng-map.html</a:t>
            </a:r>
            <a:endParaRPr lang="en-US" sz="1400" dirty="0"/>
          </a:p>
        </p:txBody>
      </p:sp>
      <p:sp>
        <p:nvSpPr>
          <p:cNvPr id="8" name="Rectangle 7"/>
          <p:cNvSpPr/>
          <p:nvPr/>
        </p:nvSpPr>
        <p:spPr>
          <a:xfrm>
            <a:off x="990600" y="2467867"/>
            <a:ext cx="5257800" cy="738664"/>
          </a:xfrm>
          <a:prstGeom prst="rect">
            <a:avLst/>
          </a:prstGeom>
        </p:spPr>
        <p:txBody>
          <a:bodyPr wrap="square">
            <a:spAutoFit/>
          </a:bodyPr>
          <a:lstStyle/>
          <a:p>
            <a:r>
              <a:rPr lang="en-US" sz="1400" dirty="0">
                <a:hlinkClick r:id="rId9"/>
              </a:rPr>
              <a:t>http://janeaustensworld.wordpress.com/2008/02/10/the-economics-of-pride-and-prejudice-or-why-a-single-man-with-a-fortune-of-4000-per-year-is-a-desirable-husband/</a:t>
            </a:r>
            <a:endParaRPr lang="en-US" sz="1400" dirty="0"/>
          </a:p>
        </p:txBody>
      </p:sp>
    </p:spTree>
    <p:extLst>
      <p:ext uri="{BB962C8B-B14F-4D97-AF65-F5344CB8AC3E}">
        <p14:creationId xmlns:p14="http://schemas.microsoft.com/office/powerpoint/2010/main" val="614807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891" y="-457200"/>
            <a:ext cx="9372600" cy="8296179"/>
          </a:xfrm>
        </p:spPr>
      </p:pic>
      <p:sp>
        <p:nvSpPr>
          <p:cNvPr id="3" name="TextBox 2"/>
          <p:cNvSpPr txBox="1"/>
          <p:nvPr/>
        </p:nvSpPr>
        <p:spPr>
          <a:xfrm>
            <a:off x="7010400" y="6510010"/>
            <a:ext cx="3124200" cy="261610"/>
          </a:xfrm>
          <a:prstGeom prst="rect">
            <a:avLst/>
          </a:prstGeom>
          <a:noFill/>
        </p:spPr>
        <p:txBody>
          <a:bodyPr wrap="square" rtlCol="0">
            <a:spAutoFit/>
          </a:bodyPr>
          <a:lstStyle/>
          <a:p>
            <a:r>
              <a:rPr lang="en-US" sz="1100" dirty="0" smtClean="0"/>
              <a:t>John Constable, </a:t>
            </a:r>
            <a:r>
              <a:rPr lang="en-US" sz="1100" i="1" dirty="0" smtClean="0"/>
              <a:t>View of Epsom</a:t>
            </a:r>
            <a:endParaRPr lang="en-US" sz="1100" i="1" dirty="0"/>
          </a:p>
        </p:txBody>
      </p:sp>
      <p:sp>
        <p:nvSpPr>
          <p:cNvPr id="7" name="Content Placeholder 2"/>
          <p:cNvSpPr txBox="1">
            <a:spLocks/>
          </p:cNvSpPr>
          <p:nvPr/>
        </p:nvSpPr>
        <p:spPr>
          <a:xfrm>
            <a:off x="-533400" y="381000"/>
            <a:ext cx="9677400"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2400" dirty="0" smtClean="0">
                <a:solidFill>
                  <a:schemeClr val="bg1"/>
                </a:solidFill>
              </a:rPr>
              <a:t>Pre-Reading </a:t>
            </a:r>
            <a:r>
              <a:rPr lang="en-US" sz="2400" dirty="0">
                <a:solidFill>
                  <a:schemeClr val="bg1"/>
                </a:solidFill>
              </a:rPr>
              <a:t>Questions:</a:t>
            </a:r>
          </a:p>
          <a:p>
            <a:pPr marL="1371600" lvl="2" indent="-457200">
              <a:buFont typeface="+mj-lt"/>
              <a:buAutoNum type="arabicPeriod"/>
            </a:pPr>
            <a:r>
              <a:rPr lang="en-US" sz="2000" dirty="0">
                <a:solidFill>
                  <a:schemeClr val="bg1"/>
                </a:solidFill>
              </a:rPr>
              <a:t>First impressions are often wrong.</a:t>
            </a:r>
          </a:p>
          <a:p>
            <a:pPr marL="1371600" lvl="2" indent="-457200">
              <a:buFont typeface="+mj-lt"/>
              <a:buAutoNum type="arabicPeriod"/>
            </a:pPr>
            <a:r>
              <a:rPr lang="en-US" sz="2000" dirty="0">
                <a:solidFill>
                  <a:schemeClr val="bg1"/>
                </a:solidFill>
              </a:rPr>
              <a:t>Children are rarely justified in being embarrassed by their parents.</a:t>
            </a:r>
          </a:p>
          <a:p>
            <a:pPr marL="1371600" lvl="2" indent="-457200">
              <a:buFont typeface="+mj-lt"/>
              <a:buAutoNum type="arabicPeriod"/>
            </a:pPr>
            <a:r>
              <a:rPr lang="en-US" sz="2000" dirty="0">
                <a:solidFill>
                  <a:schemeClr val="bg1"/>
                </a:solidFill>
              </a:rPr>
              <a:t>Parents should have some say about whom their children marry.</a:t>
            </a:r>
          </a:p>
          <a:p>
            <a:pPr marL="1371600" lvl="2" indent="-457200">
              <a:buFont typeface="+mj-lt"/>
              <a:buAutoNum type="arabicPeriod"/>
            </a:pPr>
            <a:r>
              <a:rPr lang="en-US" sz="2000" dirty="0">
                <a:solidFill>
                  <a:schemeClr val="bg1"/>
                </a:solidFill>
              </a:rPr>
              <a:t>Families should be concerned with what others think.</a:t>
            </a:r>
          </a:p>
          <a:p>
            <a:pPr marL="1371600" lvl="2" indent="-457200">
              <a:buFont typeface="+mj-lt"/>
              <a:buAutoNum type="arabicPeriod"/>
            </a:pPr>
            <a:r>
              <a:rPr lang="en-US" sz="2000" dirty="0">
                <a:solidFill>
                  <a:schemeClr val="bg1"/>
                </a:solidFill>
              </a:rPr>
              <a:t>Love at first sight is a common occurrence.</a:t>
            </a:r>
          </a:p>
          <a:p>
            <a:pPr marL="1371600" lvl="2" indent="-457200">
              <a:buFont typeface="+mj-lt"/>
              <a:buAutoNum type="arabicPeriod"/>
            </a:pPr>
            <a:r>
              <a:rPr lang="en-US" sz="2000" dirty="0">
                <a:solidFill>
                  <a:schemeClr val="bg1"/>
                </a:solidFill>
              </a:rPr>
              <a:t>People communicate more effectively in the twenty-first century than they did during the nineteenth century.</a:t>
            </a:r>
          </a:p>
          <a:p>
            <a:pPr marL="1371600" lvl="2" indent="-457200">
              <a:buFont typeface="+mj-lt"/>
              <a:buAutoNum type="arabicPeriod"/>
            </a:pPr>
            <a:r>
              <a:rPr lang="en-US" sz="2000" dirty="0">
                <a:solidFill>
                  <a:schemeClr val="bg1"/>
                </a:solidFill>
              </a:rPr>
              <a:t>“Happiness in marriage is entirely a matter of chance” (Charlotte, 21).</a:t>
            </a:r>
          </a:p>
          <a:p>
            <a:pPr marL="1371600" lvl="2" indent="-457200">
              <a:buFont typeface="+mj-lt"/>
              <a:buAutoNum type="arabicPeriod"/>
            </a:pPr>
            <a:r>
              <a:rPr lang="en-US" sz="2000" dirty="0">
                <a:solidFill>
                  <a:schemeClr val="bg1"/>
                </a:solidFill>
              </a:rPr>
              <a:t>Playing “hard to get” is useful in attracting members of the opposite sex.</a:t>
            </a:r>
          </a:p>
          <a:p>
            <a:pPr marL="1371600" lvl="2" indent="-457200">
              <a:buFont typeface="+mj-lt"/>
              <a:buAutoNum type="arabicPeriod"/>
            </a:pPr>
            <a:r>
              <a:rPr lang="en-US" sz="2000" dirty="0">
                <a:solidFill>
                  <a:schemeClr val="bg1"/>
                </a:solidFill>
              </a:rPr>
              <a:t>People are happiest when they marry within their own social class.</a:t>
            </a:r>
          </a:p>
          <a:p>
            <a:pPr marL="457200" indent="-457200">
              <a:buFont typeface="+mj-lt"/>
              <a:buAutoNum type="arabicPeriod"/>
            </a:pPr>
            <a:endParaRPr lang="en-US" sz="2400" dirty="0">
              <a:solidFill>
                <a:schemeClr val="bg1"/>
              </a:solidFill>
            </a:endParaRPr>
          </a:p>
        </p:txBody>
      </p:sp>
    </p:spTree>
    <p:extLst>
      <p:ext uri="{BB962C8B-B14F-4D97-AF65-F5344CB8AC3E}">
        <p14:creationId xmlns:p14="http://schemas.microsoft.com/office/powerpoint/2010/main" val="3581410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smtClean="0">
                <a:latin typeface="Baskerville Old Face" pitchFamily="18" charset="0"/>
              </a:rPr>
              <a:t>Regency Period Research</a:t>
            </a:r>
            <a:endParaRPr lang="en-US" sz="3600" dirty="0">
              <a:latin typeface="Baskerville Old Face" pitchFamily="18" charset="0"/>
            </a:endParaRPr>
          </a:p>
        </p:txBody>
      </p:sp>
      <p:sp>
        <p:nvSpPr>
          <p:cNvPr id="3" name="Content Placeholder 2"/>
          <p:cNvSpPr>
            <a:spLocks noGrp="1"/>
          </p:cNvSpPr>
          <p:nvPr>
            <p:ph idx="1"/>
          </p:nvPr>
        </p:nvSpPr>
        <p:spPr>
          <a:xfrm>
            <a:off x="228600" y="762000"/>
            <a:ext cx="8763000" cy="4572000"/>
          </a:xfrm>
        </p:spPr>
        <p:txBody>
          <a:bodyPr>
            <a:normAutofit fontScale="92500" lnSpcReduction="10000"/>
          </a:bodyPr>
          <a:lstStyle/>
          <a:p>
            <a:pPr marL="571500" indent="-457200">
              <a:buFont typeface="+mj-lt"/>
              <a:buAutoNum type="arabicPeriod"/>
            </a:pPr>
            <a:r>
              <a:rPr lang="en-US" sz="2400" dirty="0">
                <a:latin typeface="Baskerville Old Face" pitchFamily="18" charset="0"/>
              </a:rPr>
              <a:t>What is the Regency Period? Who </a:t>
            </a:r>
            <a:r>
              <a:rPr lang="en-US" sz="2400" dirty="0" smtClean="0">
                <a:latin typeface="Baskerville Old Face" pitchFamily="18" charset="0"/>
              </a:rPr>
              <a:t>was </a:t>
            </a:r>
            <a:r>
              <a:rPr lang="en-US" sz="2400" dirty="0">
                <a:latin typeface="Baskerville Old Face" pitchFamily="18" charset="0"/>
              </a:rPr>
              <a:t>in power in England? </a:t>
            </a:r>
          </a:p>
          <a:p>
            <a:pPr marL="571500" indent="-457200">
              <a:buFont typeface="+mj-lt"/>
              <a:buAutoNum type="arabicPeriod"/>
            </a:pPr>
            <a:r>
              <a:rPr lang="en-US" sz="2400" dirty="0">
                <a:latin typeface="Baskerville Old Face" pitchFamily="18" charset="0"/>
              </a:rPr>
              <a:t>How </a:t>
            </a:r>
            <a:r>
              <a:rPr lang="en-US" sz="2400" dirty="0" smtClean="0">
                <a:latin typeface="Baskerville Old Face" pitchFamily="18" charset="0"/>
              </a:rPr>
              <a:t>was </a:t>
            </a:r>
            <a:r>
              <a:rPr lang="en-US" sz="2400" dirty="0">
                <a:latin typeface="Baskerville Old Face" pitchFamily="18" charset="0"/>
              </a:rPr>
              <a:t>Austen’s world affected by such international developments as the Napoleonic War, the American Revolution, and the French Revolution?</a:t>
            </a:r>
          </a:p>
          <a:p>
            <a:pPr marL="571500" indent="-457200">
              <a:buFont typeface="+mj-lt"/>
              <a:buAutoNum type="arabicPeriod"/>
            </a:pPr>
            <a:r>
              <a:rPr lang="en-US" sz="2400" dirty="0">
                <a:latin typeface="Baskerville Old Face" pitchFamily="18" charset="0"/>
              </a:rPr>
              <a:t>What elements of popular culture mark this period? Research styles of dress, art, music, dance, and games</a:t>
            </a:r>
            <a:r>
              <a:rPr lang="en-US" sz="2400" dirty="0" smtClean="0">
                <a:latin typeface="Baskerville Old Face" pitchFamily="18" charset="0"/>
              </a:rPr>
              <a:t>.</a:t>
            </a:r>
          </a:p>
          <a:p>
            <a:pPr marL="571500" indent="-457200">
              <a:buFont typeface="+mj-lt"/>
              <a:buAutoNum type="arabicPeriod"/>
            </a:pPr>
            <a:r>
              <a:rPr lang="en-US" sz="2400" dirty="0" smtClean="0">
                <a:latin typeface="Baskerville Old Face" pitchFamily="18" charset="0"/>
              </a:rPr>
              <a:t>What was the view of women during this time?</a:t>
            </a:r>
          </a:p>
          <a:p>
            <a:pPr marL="571500" indent="-457200">
              <a:buFont typeface="+mj-lt"/>
              <a:buAutoNum type="arabicPeriod"/>
            </a:pPr>
            <a:r>
              <a:rPr lang="en-US" sz="2400" dirty="0" smtClean="0">
                <a:latin typeface="Baskerville Old Face" pitchFamily="18" charset="0"/>
              </a:rPr>
              <a:t>Who was Mary Wollstonecraft?</a:t>
            </a:r>
            <a:endParaRPr lang="en-US" sz="2400" dirty="0">
              <a:latin typeface="Baskerville Old Face" pitchFamily="18" charset="0"/>
            </a:endParaRPr>
          </a:p>
          <a:p>
            <a:pPr lvl="1"/>
            <a:r>
              <a:rPr lang="en-US" sz="2400" dirty="0">
                <a:latin typeface="Baskerville Old Face" pitchFamily="18" charset="0"/>
              </a:rPr>
              <a:t>Suggested Resources:</a:t>
            </a:r>
          </a:p>
          <a:p>
            <a:pPr lvl="2"/>
            <a:r>
              <a:rPr lang="en-US" sz="1800" dirty="0">
                <a:latin typeface="Baskerville Old Face" pitchFamily="18" charset="0"/>
                <a:hlinkClick r:id="rId2"/>
              </a:rPr>
              <a:t>http://</a:t>
            </a:r>
            <a:r>
              <a:rPr lang="en-US" sz="1800" dirty="0" smtClean="0">
                <a:latin typeface="Baskerville Old Face" pitchFamily="18" charset="0"/>
                <a:hlinkClick r:id="rId2"/>
              </a:rPr>
              <a:t>www.erasofelegance.com/history/regency.html</a:t>
            </a:r>
            <a:r>
              <a:rPr lang="en-US" sz="1800" dirty="0" smtClean="0">
                <a:latin typeface="Baskerville Old Face" pitchFamily="18" charset="0"/>
              </a:rPr>
              <a:t> </a:t>
            </a:r>
            <a:endParaRPr lang="en-US" sz="1800" dirty="0">
              <a:latin typeface="Baskerville Old Face" pitchFamily="18" charset="0"/>
            </a:endParaRPr>
          </a:p>
          <a:p>
            <a:pPr lvl="2"/>
            <a:r>
              <a:rPr lang="en-US" sz="1800" dirty="0">
                <a:latin typeface="Baskerville Old Face" pitchFamily="18" charset="0"/>
                <a:hlinkClick r:id="rId3"/>
              </a:rPr>
              <a:t>http://janeaustensworld.wordpress.com</a:t>
            </a:r>
            <a:r>
              <a:rPr lang="en-US" sz="1800" dirty="0" smtClean="0">
                <a:latin typeface="Baskerville Old Face" pitchFamily="18" charset="0"/>
                <a:hlinkClick r:id="rId3"/>
              </a:rPr>
              <a:t>/</a:t>
            </a:r>
            <a:r>
              <a:rPr lang="en-US" sz="1800" dirty="0" smtClean="0">
                <a:latin typeface="Baskerville Old Face" pitchFamily="18" charset="0"/>
              </a:rPr>
              <a:t> </a:t>
            </a:r>
            <a:endParaRPr lang="en-US" sz="1800" dirty="0">
              <a:latin typeface="Baskerville Old Face" pitchFamily="18" charset="0"/>
            </a:endParaRPr>
          </a:p>
          <a:p>
            <a:pPr lvl="2"/>
            <a:r>
              <a:rPr lang="en-US" sz="1800" dirty="0">
                <a:latin typeface="Baskerville Old Face" pitchFamily="18" charset="0"/>
                <a:hlinkClick r:id="rId4"/>
              </a:rPr>
              <a:t>http://</a:t>
            </a:r>
            <a:r>
              <a:rPr lang="en-US" sz="1800" dirty="0" smtClean="0">
                <a:latin typeface="Baskerville Old Face" pitchFamily="18" charset="0"/>
                <a:hlinkClick r:id="rId4"/>
              </a:rPr>
              <a:t>www.pemberley.com</a:t>
            </a:r>
            <a:endParaRPr lang="en-US" sz="1800" dirty="0" smtClean="0">
              <a:latin typeface="Baskerville Old Face" pitchFamily="18" charset="0"/>
            </a:endParaRPr>
          </a:p>
          <a:p>
            <a:pPr lvl="2"/>
            <a:r>
              <a:rPr lang="en-US" sz="1800" dirty="0" smtClean="0">
                <a:latin typeface="Baskerville Old Face" pitchFamily="18" charset="0"/>
                <a:hlinkClick r:id="rId5"/>
              </a:rPr>
              <a:t>http://www.lkwdpl.org/lhs/regencyperiod/</a:t>
            </a:r>
            <a:endParaRPr lang="en-US" sz="1800" dirty="0">
              <a:latin typeface="Baskerville Old Face" pitchFamily="18" charset="0"/>
            </a:endParaRPr>
          </a:p>
          <a:p>
            <a:endParaRPr lang="en-US" sz="2800" dirty="0">
              <a:latin typeface="Baskerville Old Face" pitchFamily="18" charset="0"/>
            </a:endParaRPr>
          </a:p>
        </p:txBody>
      </p:sp>
      <p:pic>
        <p:nvPicPr>
          <p:cNvPr id="2050" name="Picture 2" descr="QRCo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181600"/>
            <a:ext cx="1523999"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RCo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5181599"/>
            <a:ext cx="1524001" cy="15240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QRCod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5181598"/>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QRCod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2971" y="5188856"/>
            <a:ext cx="1527629" cy="152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714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itchFamily="18" charset="0"/>
              </a:rPr>
              <a:t>Explore the following:</a:t>
            </a:r>
            <a:endParaRPr lang="en-US" dirty="0">
              <a:latin typeface="Baskerville Old Face" pitchFamily="18" charset="0"/>
            </a:endParaRPr>
          </a:p>
        </p:txBody>
      </p:sp>
      <p:sp>
        <p:nvSpPr>
          <p:cNvPr id="3" name="Content Placeholder 2"/>
          <p:cNvSpPr>
            <a:spLocks noGrp="1"/>
          </p:cNvSpPr>
          <p:nvPr>
            <p:ph idx="1"/>
          </p:nvPr>
        </p:nvSpPr>
        <p:spPr>
          <a:xfrm>
            <a:off x="457200" y="1219200"/>
            <a:ext cx="8229600" cy="5181600"/>
          </a:xfrm>
        </p:spPr>
        <p:txBody>
          <a:bodyPr>
            <a:normAutofit fontScale="77500" lnSpcReduction="20000"/>
          </a:bodyPr>
          <a:lstStyle/>
          <a:p>
            <a:r>
              <a:rPr lang="en-US" b="1" dirty="0">
                <a:latin typeface="Baskerville Old Face" pitchFamily="18" charset="0"/>
              </a:rPr>
              <a:t>Classical Music</a:t>
            </a:r>
            <a:r>
              <a:rPr lang="en-US" dirty="0">
                <a:latin typeface="Baskerville Old Face" pitchFamily="18" charset="0"/>
              </a:rPr>
              <a:t>—for example, Beethoven, Rossini, Schubert, Liszt and Mendelssohn </a:t>
            </a:r>
          </a:p>
          <a:p>
            <a:r>
              <a:rPr lang="en-US" b="1" dirty="0" smtClean="0">
                <a:latin typeface="Baskerville Old Face" pitchFamily="18" charset="0"/>
              </a:rPr>
              <a:t>Dance</a:t>
            </a:r>
            <a:r>
              <a:rPr lang="en-US" dirty="0" smtClean="0">
                <a:latin typeface="Baskerville Old Face" pitchFamily="18" charset="0"/>
              </a:rPr>
              <a:t>—Shift </a:t>
            </a:r>
            <a:r>
              <a:rPr lang="en-US" dirty="0">
                <a:latin typeface="Baskerville Old Face" pitchFamily="18" charset="0"/>
              </a:rPr>
              <a:t>in popularity from country dances to the waltz which was considered controversial during Austen’s day </a:t>
            </a:r>
          </a:p>
          <a:p>
            <a:r>
              <a:rPr lang="en-US" b="1" dirty="0" smtClean="0">
                <a:latin typeface="Baskerville Old Face" pitchFamily="18" charset="0"/>
              </a:rPr>
              <a:t>Art</a:t>
            </a:r>
            <a:r>
              <a:rPr lang="en-US" dirty="0" smtClean="0">
                <a:latin typeface="Baskerville Old Face" pitchFamily="18" charset="0"/>
              </a:rPr>
              <a:t>—David</a:t>
            </a:r>
            <a:r>
              <a:rPr lang="en-US" dirty="0">
                <a:latin typeface="Baskerville Old Face" pitchFamily="18" charset="0"/>
              </a:rPr>
              <a:t>, Turner, Constable </a:t>
            </a:r>
          </a:p>
          <a:p>
            <a:r>
              <a:rPr lang="en-US" b="1" dirty="0" smtClean="0">
                <a:latin typeface="Baskerville Old Face" pitchFamily="18" charset="0"/>
              </a:rPr>
              <a:t>History</a:t>
            </a:r>
            <a:r>
              <a:rPr lang="en-US" dirty="0" smtClean="0">
                <a:latin typeface="Baskerville Old Face" pitchFamily="18" charset="0"/>
              </a:rPr>
              <a:t>—Napoleonic </a:t>
            </a:r>
            <a:r>
              <a:rPr lang="en-US" dirty="0">
                <a:latin typeface="Baskerville Old Face" pitchFamily="18" charset="0"/>
              </a:rPr>
              <a:t>Wars, French Revolution, American Revolution (Note that Austen makes no reference to military actions in this novel, although this was a period of great change through war.) </a:t>
            </a:r>
          </a:p>
          <a:p>
            <a:r>
              <a:rPr lang="en-US" b="1" dirty="0" smtClean="0">
                <a:latin typeface="Baskerville Old Face" pitchFamily="18" charset="0"/>
              </a:rPr>
              <a:t>Science</a:t>
            </a:r>
            <a:r>
              <a:rPr lang="en-US" dirty="0" smtClean="0">
                <a:latin typeface="Baskerville Old Face" pitchFamily="18" charset="0"/>
              </a:rPr>
              <a:t>—Industrial </a:t>
            </a:r>
            <a:r>
              <a:rPr lang="en-US" dirty="0">
                <a:latin typeface="Baskerville Old Face" pitchFamily="18" charset="0"/>
              </a:rPr>
              <a:t>Revolution, steam locomotion </a:t>
            </a:r>
          </a:p>
          <a:p>
            <a:r>
              <a:rPr lang="en-US" b="1" dirty="0" smtClean="0">
                <a:latin typeface="Baskerville Old Face" pitchFamily="18" charset="0"/>
              </a:rPr>
              <a:t>Religion</a:t>
            </a:r>
            <a:r>
              <a:rPr lang="en-US" dirty="0" smtClean="0">
                <a:latin typeface="Baskerville Old Face" pitchFamily="18" charset="0"/>
              </a:rPr>
              <a:t>—the </a:t>
            </a:r>
            <a:r>
              <a:rPr lang="en-US" dirty="0">
                <a:latin typeface="Baskerville Old Face" pitchFamily="18" charset="0"/>
              </a:rPr>
              <a:t>Evangelical movement, mysticism and other trends in religion during the late 18th and early 19th century </a:t>
            </a:r>
          </a:p>
          <a:p>
            <a:r>
              <a:rPr lang="en-US" b="1" dirty="0" smtClean="0">
                <a:latin typeface="Baskerville Old Face" pitchFamily="18" charset="0"/>
              </a:rPr>
              <a:t>Other </a:t>
            </a:r>
            <a:r>
              <a:rPr lang="en-US" b="1" dirty="0">
                <a:latin typeface="Baskerville Old Face" pitchFamily="18" charset="0"/>
              </a:rPr>
              <a:t>areas</a:t>
            </a:r>
            <a:r>
              <a:rPr lang="en-US" dirty="0">
                <a:latin typeface="Baskerville Old Face" pitchFamily="18" charset="0"/>
              </a:rPr>
              <a:t>—architecture, fashion, food, sports </a:t>
            </a:r>
            <a:endParaRPr lang="en-US" dirty="0">
              <a:latin typeface="Baskerville Old Face" pitchFamily="18" charset="0"/>
            </a:endParaRPr>
          </a:p>
        </p:txBody>
      </p:sp>
    </p:spTree>
    <p:extLst>
      <p:ext uri="{BB962C8B-B14F-4D97-AF65-F5344CB8AC3E}">
        <p14:creationId xmlns:p14="http://schemas.microsoft.com/office/powerpoint/2010/main" val="2988922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891" y="-457200"/>
            <a:ext cx="9372600" cy="8296179"/>
          </a:xfrm>
        </p:spPr>
      </p:pic>
      <p:sp>
        <p:nvSpPr>
          <p:cNvPr id="5" name="TextBox 4"/>
          <p:cNvSpPr txBox="1"/>
          <p:nvPr/>
        </p:nvSpPr>
        <p:spPr>
          <a:xfrm>
            <a:off x="685800" y="228600"/>
            <a:ext cx="7620000" cy="4401205"/>
          </a:xfrm>
          <a:prstGeom prst="rect">
            <a:avLst/>
          </a:prstGeom>
          <a:noFill/>
        </p:spPr>
        <p:txBody>
          <a:bodyPr wrap="square" rtlCol="0">
            <a:spAutoFit/>
          </a:bodyPr>
          <a:lstStyle/>
          <a:p>
            <a:r>
              <a:rPr lang="en-US" sz="2800" dirty="0" smtClean="0">
                <a:solidFill>
                  <a:schemeClr val="tx2">
                    <a:lumMod val="10000"/>
                  </a:schemeClr>
                </a:solidFill>
                <a:latin typeface="Baskerville Old Face" pitchFamily="18" charset="0"/>
              </a:rPr>
              <a:t>The Georgian Era lasted from 1714 to 1830. It is named after the first four British kings from the House of Hanover, George I, George II, George III, and George IV.</a:t>
            </a:r>
          </a:p>
          <a:p>
            <a:endParaRPr lang="en-US" sz="2800" dirty="0">
              <a:solidFill>
                <a:schemeClr val="tx2">
                  <a:lumMod val="10000"/>
                </a:schemeClr>
              </a:solidFill>
              <a:latin typeface="Baskerville Old Face" pitchFamily="18" charset="0"/>
            </a:endParaRPr>
          </a:p>
          <a:p>
            <a:r>
              <a:rPr lang="en-US" sz="2800" dirty="0" smtClean="0">
                <a:solidFill>
                  <a:schemeClr val="tx2">
                    <a:lumMod val="10000"/>
                  </a:schemeClr>
                </a:solidFill>
                <a:latin typeface="Baskerville Old Face" pitchFamily="18" charset="0"/>
              </a:rPr>
              <a:t>Jane Austen (1775-1817) lived entirely in the reign of George III (r. 1760-1820). Around 1811, George III went insane, and his son (later George IV) ruled in his place until the death of his father, a period known as the Regency.</a:t>
            </a:r>
            <a:endParaRPr lang="en-US" sz="2800" dirty="0">
              <a:solidFill>
                <a:schemeClr val="tx2">
                  <a:lumMod val="10000"/>
                </a:schemeClr>
              </a:solidFill>
              <a:latin typeface="Baskerville Old Face" pitchFamily="18" charset="0"/>
            </a:endParaRPr>
          </a:p>
        </p:txBody>
      </p:sp>
      <p:sp>
        <p:nvSpPr>
          <p:cNvPr id="3" name="TextBox 2"/>
          <p:cNvSpPr txBox="1"/>
          <p:nvPr/>
        </p:nvSpPr>
        <p:spPr>
          <a:xfrm>
            <a:off x="7010400" y="6510010"/>
            <a:ext cx="3124200" cy="261610"/>
          </a:xfrm>
          <a:prstGeom prst="rect">
            <a:avLst/>
          </a:prstGeom>
          <a:noFill/>
        </p:spPr>
        <p:txBody>
          <a:bodyPr wrap="square" rtlCol="0">
            <a:spAutoFit/>
          </a:bodyPr>
          <a:lstStyle/>
          <a:p>
            <a:r>
              <a:rPr lang="en-US" sz="1100" dirty="0" smtClean="0"/>
              <a:t>John Constable, </a:t>
            </a:r>
            <a:r>
              <a:rPr lang="en-US" sz="1100" i="1" dirty="0" smtClean="0"/>
              <a:t>View of Epsom</a:t>
            </a:r>
            <a:endParaRPr lang="en-US" sz="1100" i="1" dirty="0"/>
          </a:p>
        </p:txBody>
      </p:sp>
    </p:spTree>
    <p:extLst>
      <p:ext uri="{BB962C8B-B14F-4D97-AF65-F5344CB8AC3E}">
        <p14:creationId xmlns:p14="http://schemas.microsoft.com/office/powerpoint/2010/main" val="870952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0679391"/>
              </p:ext>
            </p:extLst>
          </p:nvPr>
        </p:nvGraphicFramePr>
        <p:xfrm>
          <a:off x="0" y="4"/>
          <a:ext cx="9144000" cy="6862806"/>
        </p:xfrm>
        <a:graphic>
          <a:graphicData uri="http://schemas.openxmlformats.org/drawingml/2006/table">
            <a:tbl>
              <a:tblPr firstRow="1" bandRow="1">
                <a:tableStyleId>{327F97BB-C833-4FB7-BDE5-3F7075034690}</a:tableStyleId>
              </a:tblPr>
              <a:tblGrid>
                <a:gridCol w="3048000"/>
                <a:gridCol w="3048000"/>
                <a:gridCol w="3048000"/>
              </a:tblGrid>
              <a:tr h="360947">
                <a:tc>
                  <a:txBody>
                    <a:bodyPr/>
                    <a:lstStyle/>
                    <a:p>
                      <a:pPr algn="ctr"/>
                      <a:r>
                        <a:rPr lang="en-US" sz="1800" dirty="0" smtClean="0">
                          <a:latin typeface="Baskerville Old Face" pitchFamily="18" charset="0"/>
                        </a:rPr>
                        <a:t>Dynasty</a:t>
                      </a:r>
                      <a:endParaRPr lang="en-US" sz="1800" dirty="0">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ctr"/>
                      <a:r>
                        <a:rPr lang="en-US" sz="1800" dirty="0" smtClean="0">
                          <a:latin typeface="Baskerville Old Face" pitchFamily="18" charset="0"/>
                        </a:rPr>
                        <a:t>Monarch</a:t>
                      </a:r>
                      <a:endParaRPr lang="en-US" sz="1800" dirty="0">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c>
                  <a:txBody>
                    <a:bodyPr/>
                    <a:lstStyle/>
                    <a:p>
                      <a:pPr algn="ctr"/>
                      <a:r>
                        <a:rPr lang="en-US" sz="1800" dirty="0" smtClean="0">
                          <a:latin typeface="Baskerville Old Face" pitchFamily="18" charset="0"/>
                        </a:rPr>
                        <a:t>Years</a:t>
                      </a:r>
                      <a:endParaRPr lang="en-US" sz="1800" dirty="0">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5000"/>
                      </a:schemeClr>
                    </a:solidFill>
                  </a:tcPr>
                </a:tc>
              </a:tr>
              <a:tr h="360947">
                <a:tc rowSpan="5">
                  <a:txBody>
                    <a:bodyPr/>
                    <a:lstStyle/>
                    <a:p>
                      <a:pPr algn="ctr"/>
                      <a:r>
                        <a:rPr lang="en-US" sz="2800" b="1" dirty="0" smtClean="0">
                          <a:solidFill>
                            <a:schemeClr val="tx2">
                              <a:lumMod val="10000"/>
                            </a:schemeClr>
                          </a:solidFill>
                          <a:latin typeface="Baskerville Old Face" pitchFamily="18" charset="0"/>
                        </a:rPr>
                        <a:t>Tudor</a:t>
                      </a:r>
                      <a:endParaRPr lang="en-US" sz="2800" b="1" dirty="0">
                        <a:solidFill>
                          <a:schemeClr val="tx2">
                            <a:lumMod val="10000"/>
                          </a:schemeClr>
                        </a:solidFill>
                        <a:latin typeface="Baskerville Old Face"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0" dirty="0" smtClean="0">
                          <a:solidFill>
                            <a:schemeClr val="tx2">
                              <a:lumMod val="10000"/>
                            </a:schemeClr>
                          </a:solidFill>
                          <a:latin typeface="Baskerville Old Face" pitchFamily="18" charset="0"/>
                        </a:rPr>
                        <a:t>Henry</a:t>
                      </a:r>
                      <a:r>
                        <a:rPr lang="en-US" sz="1600" b="0" baseline="0" dirty="0" smtClean="0">
                          <a:solidFill>
                            <a:schemeClr val="tx2">
                              <a:lumMod val="10000"/>
                            </a:schemeClr>
                          </a:solidFill>
                          <a:latin typeface="Baskerville Old Face" pitchFamily="18" charset="0"/>
                        </a:rPr>
                        <a:t> VII</a:t>
                      </a:r>
                      <a:endParaRPr lang="en-US" sz="1600" b="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0" dirty="0" smtClean="0">
                          <a:solidFill>
                            <a:schemeClr val="tx2">
                              <a:lumMod val="10000"/>
                            </a:schemeClr>
                          </a:solidFill>
                          <a:latin typeface="Baskerville Old Face" pitchFamily="18" charset="0"/>
                        </a:rPr>
                        <a:t>1485-1509</a:t>
                      </a:r>
                      <a:endParaRPr lang="en-US" sz="1600" b="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vMerge="1">
                  <a:txBody>
                    <a:bodyPr/>
                    <a:lstStyle/>
                    <a:p>
                      <a:pPr algn="ctr"/>
                      <a:endParaRPr lang="en-US" sz="1600" b="1" dirty="0">
                        <a:solidFill>
                          <a:schemeClr val="tx2">
                            <a:lumMod val="1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smtClean="0">
                          <a:solidFill>
                            <a:schemeClr val="tx2">
                              <a:lumMod val="10000"/>
                            </a:schemeClr>
                          </a:solidFill>
                          <a:latin typeface="Baskerville Old Face" pitchFamily="18" charset="0"/>
                        </a:rPr>
                        <a:t>Henry VIII</a:t>
                      </a:r>
                      <a:endParaRPr lang="en-US" sz="1600" b="1"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smtClean="0">
                          <a:solidFill>
                            <a:schemeClr val="tx2">
                              <a:lumMod val="10000"/>
                            </a:schemeClr>
                          </a:solidFill>
                          <a:latin typeface="Baskerville Old Face" pitchFamily="18" charset="0"/>
                        </a:rPr>
                        <a:t>1509-1547</a:t>
                      </a:r>
                      <a:endParaRPr lang="en-US" sz="1600" b="1"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vMerge="1">
                  <a:txBody>
                    <a:bodyPr/>
                    <a:lstStyle/>
                    <a:p>
                      <a:pPr algn="ctr"/>
                      <a:endParaRPr lang="en-US" sz="1600" dirty="0">
                        <a:solidFill>
                          <a:schemeClr val="tx2">
                            <a:lumMod val="1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Edward VI</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1547-1553</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vMerge="1">
                  <a:txBody>
                    <a:bodyPr/>
                    <a:lstStyle/>
                    <a:p>
                      <a:pPr algn="ctr"/>
                      <a:endParaRPr lang="en-US" sz="1600" dirty="0">
                        <a:solidFill>
                          <a:schemeClr val="tx2">
                            <a:lumMod val="1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Mary</a:t>
                      </a:r>
                      <a:r>
                        <a:rPr lang="en-US" sz="1600" baseline="0" dirty="0" smtClean="0">
                          <a:solidFill>
                            <a:schemeClr val="tx2">
                              <a:lumMod val="10000"/>
                            </a:schemeClr>
                          </a:solidFill>
                          <a:latin typeface="Baskerville Old Face" pitchFamily="18" charset="0"/>
                        </a:rPr>
                        <a:t> I</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1553-1558</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vMerge="1">
                  <a:txBody>
                    <a:bodyPr/>
                    <a:lstStyle/>
                    <a:p>
                      <a:pPr algn="ctr"/>
                      <a:endParaRPr lang="en-US" sz="1600" b="1" dirty="0">
                        <a:solidFill>
                          <a:schemeClr val="tx2">
                            <a:lumMod val="1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smtClean="0">
                          <a:solidFill>
                            <a:schemeClr val="tx2">
                              <a:lumMod val="10000"/>
                            </a:schemeClr>
                          </a:solidFill>
                          <a:latin typeface="Baskerville Old Face" pitchFamily="18" charset="0"/>
                        </a:rPr>
                        <a:t>Elizabeth</a:t>
                      </a:r>
                      <a:r>
                        <a:rPr lang="en-US" sz="1600" b="1" baseline="0" dirty="0" smtClean="0">
                          <a:solidFill>
                            <a:schemeClr val="tx2">
                              <a:lumMod val="10000"/>
                            </a:schemeClr>
                          </a:solidFill>
                          <a:latin typeface="Baskerville Old Face" pitchFamily="18" charset="0"/>
                        </a:rPr>
                        <a:t> I</a:t>
                      </a:r>
                      <a:endParaRPr lang="en-US" sz="1600" b="1"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smtClean="0">
                          <a:solidFill>
                            <a:schemeClr val="tx2">
                              <a:lumMod val="10000"/>
                            </a:schemeClr>
                          </a:solidFill>
                          <a:latin typeface="Baskerville Old Face" pitchFamily="18" charset="0"/>
                        </a:rPr>
                        <a:t>1558-1603</a:t>
                      </a:r>
                      <a:endParaRPr lang="en-US" sz="1600" b="1"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rowSpan="2">
                  <a:txBody>
                    <a:bodyPr/>
                    <a:lstStyle/>
                    <a:p>
                      <a:pPr algn="ctr"/>
                      <a:r>
                        <a:rPr lang="en-US" sz="2800" b="1" dirty="0" smtClean="0">
                          <a:solidFill>
                            <a:schemeClr val="tx2">
                              <a:lumMod val="10000"/>
                            </a:schemeClr>
                          </a:solidFill>
                          <a:latin typeface="Baskerville Old Face" pitchFamily="18" charset="0"/>
                        </a:rPr>
                        <a:t>Stuart</a:t>
                      </a:r>
                      <a:endParaRPr lang="en-US" sz="2800" b="1" dirty="0">
                        <a:solidFill>
                          <a:schemeClr val="tx2">
                            <a:lumMod val="10000"/>
                          </a:schemeClr>
                        </a:solidFill>
                        <a:latin typeface="Baskerville Old Face"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smtClean="0">
                          <a:solidFill>
                            <a:schemeClr val="tx2">
                              <a:lumMod val="10000"/>
                            </a:schemeClr>
                          </a:solidFill>
                          <a:latin typeface="Baskerville Old Face" pitchFamily="18" charset="0"/>
                        </a:rPr>
                        <a:t>James I</a:t>
                      </a:r>
                      <a:endParaRPr lang="en-US" sz="1600" b="1"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smtClean="0">
                          <a:solidFill>
                            <a:schemeClr val="tx2">
                              <a:lumMod val="10000"/>
                            </a:schemeClr>
                          </a:solidFill>
                          <a:latin typeface="Baskerville Old Face" pitchFamily="18" charset="0"/>
                        </a:rPr>
                        <a:t>1567-1625</a:t>
                      </a:r>
                      <a:endParaRPr lang="en-US" sz="1600" b="1"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vMerge="1">
                  <a:txBody>
                    <a:bodyPr/>
                    <a:lstStyle/>
                    <a:p>
                      <a:pPr algn="ctr"/>
                      <a:endParaRPr lang="en-US" sz="1600" b="1" dirty="0">
                        <a:solidFill>
                          <a:schemeClr val="tx2">
                            <a:lumMod val="1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smtClean="0">
                          <a:solidFill>
                            <a:schemeClr val="tx2">
                              <a:lumMod val="10000"/>
                            </a:schemeClr>
                          </a:solidFill>
                          <a:latin typeface="Baskerville Old Face" pitchFamily="18" charset="0"/>
                        </a:rPr>
                        <a:t>Charles I</a:t>
                      </a:r>
                      <a:endParaRPr lang="en-US" sz="1600" b="1"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smtClean="0">
                          <a:solidFill>
                            <a:schemeClr val="tx2">
                              <a:lumMod val="10000"/>
                            </a:schemeClr>
                          </a:solidFill>
                          <a:latin typeface="Baskerville Old Face" pitchFamily="18" charset="0"/>
                        </a:rPr>
                        <a:t>1625-1649</a:t>
                      </a:r>
                      <a:endParaRPr lang="en-US" sz="1600" b="1"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a:txBody>
                    <a:bodyPr/>
                    <a:lstStyle/>
                    <a:p>
                      <a:pPr algn="ctr"/>
                      <a:r>
                        <a:rPr lang="en-US" sz="1600" i="1" dirty="0" smtClean="0">
                          <a:solidFill>
                            <a:schemeClr val="tx2">
                              <a:lumMod val="10000"/>
                            </a:schemeClr>
                          </a:solidFill>
                          <a:latin typeface="Baskerville Old Face" pitchFamily="18" charset="0"/>
                        </a:rPr>
                        <a:t>None</a:t>
                      </a:r>
                      <a:endParaRPr lang="en-US" sz="1600" i="1" dirty="0">
                        <a:solidFill>
                          <a:schemeClr val="tx2">
                            <a:lumMod val="10000"/>
                          </a:schemeClr>
                        </a:solidFill>
                        <a:latin typeface="Baskerville Old Face"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i="1" dirty="0" smtClean="0">
                          <a:solidFill>
                            <a:schemeClr val="tx2">
                              <a:lumMod val="10000"/>
                            </a:schemeClr>
                          </a:solidFill>
                          <a:latin typeface="Baskerville Old Face" pitchFamily="18" charset="0"/>
                        </a:rPr>
                        <a:t>Interregnum</a:t>
                      </a:r>
                      <a:endParaRPr lang="en-US" sz="1600" i="1"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i="1" dirty="0" smtClean="0">
                          <a:solidFill>
                            <a:schemeClr val="tx2">
                              <a:lumMod val="10000"/>
                            </a:schemeClr>
                          </a:solidFill>
                          <a:latin typeface="Baskerville Old Face" pitchFamily="18" charset="0"/>
                        </a:rPr>
                        <a:t>1649-1660</a:t>
                      </a:r>
                      <a:endParaRPr lang="en-US" sz="1600" i="1"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rowSpan="4">
                  <a:txBody>
                    <a:bodyPr/>
                    <a:lstStyle/>
                    <a:p>
                      <a:pPr algn="ctr"/>
                      <a:r>
                        <a:rPr lang="en-US" sz="2800" b="1" dirty="0" smtClean="0">
                          <a:solidFill>
                            <a:schemeClr val="tx2">
                              <a:lumMod val="10000"/>
                            </a:schemeClr>
                          </a:solidFill>
                          <a:latin typeface="Baskerville Old Face" pitchFamily="18" charset="0"/>
                        </a:rPr>
                        <a:t>Stuart</a:t>
                      </a:r>
                      <a:endParaRPr lang="en-US" sz="2800" b="1" dirty="0">
                        <a:solidFill>
                          <a:schemeClr val="tx2">
                            <a:lumMod val="10000"/>
                          </a:schemeClr>
                        </a:solidFill>
                        <a:latin typeface="Baskerville Old Face"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Charles II</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1660-1685</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vMerge="1">
                  <a:txBody>
                    <a:bodyPr/>
                    <a:lstStyle/>
                    <a:p>
                      <a:pPr algn="ctr"/>
                      <a:endParaRPr lang="en-US" sz="1600" dirty="0">
                        <a:solidFill>
                          <a:schemeClr val="tx2">
                            <a:lumMod val="1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James II</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1685-1688</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vMerge="1">
                  <a:txBody>
                    <a:bodyPr/>
                    <a:lstStyle/>
                    <a:p>
                      <a:pPr algn="ctr"/>
                      <a:endParaRPr lang="en-US" sz="1600" dirty="0">
                        <a:solidFill>
                          <a:schemeClr val="tx2">
                            <a:lumMod val="1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William III &amp; Mary</a:t>
                      </a:r>
                      <a:r>
                        <a:rPr lang="en-US" sz="1600" baseline="0" dirty="0" smtClean="0">
                          <a:solidFill>
                            <a:schemeClr val="tx2">
                              <a:lumMod val="10000"/>
                            </a:schemeClr>
                          </a:solidFill>
                          <a:latin typeface="Baskerville Old Face" pitchFamily="18" charset="0"/>
                        </a:rPr>
                        <a:t> II</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1689-1702</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vMerge="1">
                  <a:txBody>
                    <a:bodyPr/>
                    <a:lstStyle/>
                    <a:p>
                      <a:pPr algn="ctr"/>
                      <a:endParaRPr lang="en-US" sz="1600" dirty="0">
                        <a:solidFill>
                          <a:schemeClr val="tx2">
                            <a:lumMod val="1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Anne</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1702-1714</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rowSpan="6">
                  <a:txBody>
                    <a:bodyPr/>
                    <a:lstStyle/>
                    <a:p>
                      <a:pPr algn="ctr"/>
                      <a:r>
                        <a:rPr lang="en-US" sz="2800" b="1" dirty="0" smtClean="0">
                          <a:solidFill>
                            <a:schemeClr val="tx2">
                              <a:lumMod val="10000"/>
                            </a:schemeClr>
                          </a:solidFill>
                          <a:latin typeface="Baskerville Old Face" pitchFamily="18" charset="0"/>
                        </a:rPr>
                        <a:t>Hanover</a:t>
                      </a:r>
                      <a:endParaRPr lang="en-US" sz="2800" b="1" dirty="0">
                        <a:solidFill>
                          <a:schemeClr val="tx2">
                            <a:lumMod val="10000"/>
                          </a:schemeClr>
                        </a:solidFill>
                        <a:latin typeface="Baskerville Old Face"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George I</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1714-1727</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vMerge="1">
                  <a:txBody>
                    <a:bodyPr/>
                    <a:lstStyle/>
                    <a:p>
                      <a:pPr algn="ctr"/>
                      <a:endParaRPr lang="en-US" sz="1600" dirty="0">
                        <a:solidFill>
                          <a:schemeClr val="tx2">
                            <a:lumMod val="1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George II</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1727-1760</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vMerge="1">
                  <a:txBody>
                    <a:bodyPr/>
                    <a:lstStyle/>
                    <a:p>
                      <a:pPr algn="ctr"/>
                      <a:endParaRPr lang="en-US" sz="1600" b="1" dirty="0">
                        <a:solidFill>
                          <a:schemeClr val="tx2">
                            <a:lumMod val="1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smtClean="0">
                          <a:solidFill>
                            <a:schemeClr val="tx2">
                              <a:lumMod val="10000"/>
                            </a:schemeClr>
                          </a:solidFill>
                          <a:latin typeface="Baskerville Old Face" pitchFamily="18" charset="0"/>
                        </a:rPr>
                        <a:t>George III</a:t>
                      </a:r>
                      <a:endParaRPr lang="en-US" sz="1600" b="1"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smtClean="0">
                          <a:solidFill>
                            <a:schemeClr val="tx2">
                              <a:lumMod val="10000"/>
                            </a:schemeClr>
                          </a:solidFill>
                          <a:latin typeface="Baskerville Old Face" pitchFamily="18" charset="0"/>
                        </a:rPr>
                        <a:t>1760-1820</a:t>
                      </a:r>
                      <a:endParaRPr lang="en-US" sz="1600" b="1"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vMerge="1">
                  <a:txBody>
                    <a:bodyPr/>
                    <a:lstStyle/>
                    <a:p>
                      <a:pPr algn="ctr"/>
                      <a:endParaRPr lang="en-US" sz="1600" dirty="0">
                        <a:solidFill>
                          <a:schemeClr val="tx2">
                            <a:lumMod val="1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George</a:t>
                      </a:r>
                      <a:r>
                        <a:rPr lang="en-US" sz="1600" baseline="0" dirty="0" smtClean="0">
                          <a:solidFill>
                            <a:schemeClr val="tx2">
                              <a:lumMod val="10000"/>
                            </a:schemeClr>
                          </a:solidFill>
                          <a:latin typeface="Baskerville Old Face" pitchFamily="18" charset="0"/>
                        </a:rPr>
                        <a:t> IV</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1820-1830</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vMerge="1">
                  <a:txBody>
                    <a:bodyPr/>
                    <a:lstStyle/>
                    <a:p>
                      <a:pPr algn="ctr"/>
                      <a:endParaRPr lang="en-US" sz="1600" dirty="0">
                        <a:solidFill>
                          <a:schemeClr val="tx2">
                            <a:lumMod val="1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William IV</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tx2">
                              <a:lumMod val="10000"/>
                            </a:schemeClr>
                          </a:solidFill>
                          <a:latin typeface="Baskerville Old Face" pitchFamily="18" charset="0"/>
                        </a:rPr>
                        <a:t>1830-1837</a:t>
                      </a:r>
                      <a:endParaRPr lang="en-US" sz="1600"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r h="360947">
                <a:tc vMerge="1">
                  <a:txBody>
                    <a:bodyPr/>
                    <a:lstStyle/>
                    <a:p>
                      <a:pPr algn="ctr"/>
                      <a:endParaRPr lang="en-US" sz="1600" b="1" dirty="0">
                        <a:solidFill>
                          <a:schemeClr val="tx2">
                            <a:lumMod val="1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smtClean="0">
                          <a:solidFill>
                            <a:schemeClr val="tx2">
                              <a:lumMod val="10000"/>
                            </a:schemeClr>
                          </a:solidFill>
                          <a:latin typeface="Baskerville Old Face" pitchFamily="18" charset="0"/>
                        </a:rPr>
                        <a:t>Victoria</a:t>
                      </a:r>
                      <a:endParaRPr lang="en-US" sz="1600" b="1"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b="1" dirty="0" smtClean="0">
                          <a:solidFill>
                            <a:schemeClr val="tx2">
                              <a:lumMod val="10000"/>
                            </a:schemeClr>
                          </a:solidFill>
                          <a:latin typeface="Baskerville Old Face" pitchFamily="18" charset="0"/>
                        </a:rPr>
                        <a:t>1837-1901</a:t>
                      </a:r>
                      <a:endParaRPr lang="en-US" sz="1600" b="1" dirty="0">
                        <a:solidFill>
                          <a:schemeClr val="tx2">
                            <a:lumMod val="10000"/>
                          </a:schemeClr>
                        </a:solidFill>
                        <a:latin typeface="Baskerville Old Face"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75000"/>
                      </a:schemeClr>
                    </a:solidFill>
                  </a:tcPr>
                </a:tc>
              </a:tr>
            </a:tbl>
          </a:graphicData>
        </a:graphic>
      </p:graphicFrame>
    </p:spTree>
    <p:extLst>
      <p:ext uri="{BB962C8B-B14F-4D97-AF65-F5344CB8AC3E}">
        <p14:creationId xmlns:p14="http://schemas.microsoft.com/office/powerpoint/2010/main" val="2838672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le:John Constable 0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latin typeface="Baskerville Old Face" pitchFamily="18" charset="0"/>
              </a:rPr>
              <a:t>George III (r. 1760-1820)</a:t>
            </a:r>
            <a:endParaRPr lang="en-US" dirty="0">
              <a:solidFill>
                <a:schemeClr val="bg1"/>
              </a:solidFill>
              <a:latin typeface="Baskerville Old Face" pitchFamily="18" charset="0"/>
            </a:endParaRPr>
          </a:p>
        </p:txBody>
      </p:sp>
      <p:sp>
        <p:nvSpPr>
          <p:cNvPr id="3" name="Content Placeholder 2"/>
          <p:cNvSpPr>
            <a:spLocks noGrp="1"/>
          </p:cNvSpPr>
          <p:nvPr>
            <p:ph idx="1"/>
          </p:nvPr>
        </p:nvSpPr>
        <p:spPr>
          <a:xfrm>
            <a:off x="1143000" y="1219200"/>
            <a:ext cx="7620000" cy="3048000"/>
          </a:xfrm>
        </p:spPr>
        <p:txBody>
          <a:bodyPr>
            <a:normAutofit fontScale="92500" lnSpcReduction="10000"/>
          </a:bodyPr>
          <a:lstStyle/>
          <a:p>
            <a:r>
              <a:rPr lang="en-US" dirty="0" smtClean="0">
                <a:solidFill>
                  <a:schemeClr val="bg1"/>
                </a:solidFill>
                <a:latin typeface="Baskerville Old Face" pitchFamily="18" charset="0"/>
              </a:rPr>
              <a:t>American War of Independence (1775-1783)</a:t>
            </a:r>
          </a:p>
          <a:p>
            <a:r>
              <a:rPr lang="en-US" dirty="0" smtClean="0">
                <a:solidFill>
                  <a:schemeClr val="bg1"/>
                </a:solidFill>
                <a:latin typeface="Baskerville Old Face" pitchFamily="18" charset="0"/>
              </a:rPr>
              <a:t>French Revolution (1789-1799)</a:t>
            </a:r>
          </a:p>
          <a:p>
            <a:r>
              <a:rPr lang="en-US" dirty="0" smtClean="0">
                <a:solidFill>
                  <a:schemeClr val="bg1"/>
                </a:solidFill>
                <a:latin typeface="Baskerville Old Face" pitchFamily="18" charset="0"/>
              </a:rPr>
              <a:t>Napoleonic Wars (1803-1815)</a:t>
            </a:r>
          </a:p>
          <a:p>
            <a:r>
              <a:rPr lang="en-US" dirty="0" smtClean="0">
                <a:solidFill>
                  <a:schemeClr val="bg1"/>
                </a:solidFill>
                <a:latin typeface="Baskerville Old Face" pitchFamily="18" charset="0"/>
              </a:rPr>
              <a:t>Industrial </a:t>
            </a:r>
            <a:r>
              <a:rPr lang="en-US" dirty="0">
                <a:solidFill>
                  <a:schemeClr val="bg1"/>
                </a:solidFill>
                <a:latin typeface="Baskerville Old Face" pitchFamily="18" charset="0"/>
              </a:rPr>
              <a:t>Revolution (1750-1850)</a:t>
            </a:r>
          </a:p>
          <a:p>
            <a:pPr lvl="1"/>
            <a:r>
              <a:rPr lang="en-US" dirty="0">
                <a:solidFill>
                  <a:schemeClr val="bg1"/>
                </a:solidFill>
                <a:latin typeface="Baskerville Old Face" pitchFamily="18" charset="0"/>
              </a:rPr>
              <a:t>Move from agricultural to urban society</a:t>
            </a:r>
          </a:p>
          <a:p>
            <a:pPr lvl="1"/>
            <a:r>
              <a:rPr lang="en-US" dirty="0">
                <a:solidFill>
                  <a:schemeClr val="bg1"/>
                </a:solidFill>
                <a:latin typeface="Baskerville Old Face" pitchFamily="18" charset="0"/>
              </a:rPr>
              <a:t>Growth of factories and technology</a:t>
            </a:r>
          </a:p>
          <a:p>
            <a:endParaRPr lang="en-US" dirty="0" smtClean="0">
              <a:solidFill>
                <a:schemeClr val="bg1"/>
              </a:solidFill>
              <a:latin typeface="Baskerville Old Face" pitchFamily="18" charset="0"/>
            </a:endParaRPr>
          </a:p>
        </p:txBody>
      </p:sp>
      <p:sp>
        <p:nvSpPr>
          <p:cNvPr id="5" name="Rectangle 4"/>
          <p:cNvSpPr/>
          <p:nvPr/>
        </p:nvSpPr>
        <p:spPr>
          <a:xfrm>
            <a:off x="3962400" y="6528378"/>
            <a:ext cx="5105308" cy="369332"/>
          </a:xfrm>
          <a:prstGeom prst="rect">
            <a:avLst/>
          </a:prstGeom>
        </p:spPr>
        <p:txBody>
          <a:bodyPr wrap="none">
            <a:spAutoFit/>
          </a:bodyPr>
          <a:lstStyle/>
          <a:p>
            <a:r>
              <a:rPr lang="en-US" dirty="0" smtClean="0"/>
              <a:t>John Constable, </a:t>
            </a:r>
            <a:r>
              <a:rPr lang="en-US" i="1" dirty="0" smtClean="0"/>
              <a:t>The </a:t>
            </a:r>
            <a:r>
              <a:rPr lang="en-US" i="1" dirty="0"/>
              <a:t>Chain Pier, </a:t>
            </a:r>
            <a:r>
              <a:rPr lang="en-US" i="1" dirty="0" smtClean="0"/>
              <a:t>Brighton </a:t>
            </a:r>
            <a:r>
              <a:rPr lang="en-US" dirty="0"/>
              <a:t>1824-1827</a:t>
            </a:r>
            <a:endParaRPr lang="en-US" dirty="0"/>
          </a:p>
        </p:txBody>
      </p:sp>
    </p:spTree>
    <p:extLst>
      <p:ext uri="{BB962C8B-B14F-4D97-AF65-F5344CB8AC3E}">
        <p14:creationId xmlns:p14="http://schemas.microsoft.com/office/powerpoint/2010/main" val="1251134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4038600" cy="1600200"/>
          </a:xfrm>
        </p:spPr>
        <p:txBody>
          <a:bodyPr>
            <a:normAutofit fontScale="90000"/>
          </a:bodyPr>
          <a:lstStyle/>
          <a:p>
            <a:r>
              <a:rPr lang="en-US" dirty="0" smtClean="0">
                <a:latin typeface="Baskerville Old Face" pitchFamily="18" charset="0"/>
              </a:rPr>
              <a:t>Neoclassicism: </a:t>
            </a:r>
            <a:br>
              <a:rPr lang="en-US" dirty="0" smtClean="0">
                <a:latin typeface="Baskerville Old Face" pitchFamily="18" charset="0"/>
              </a:rPr>
            </a:br>
            <a:r>
              <a:rPr lang="en-US" sz="2700" dirty="0" smtClean="0">
                <a:latin typeface="Baskerville Old Face" pitchFamily="18" charset="0"/>
              </a:rPr>
              <a:t>(mid-eighteenth century the </a:t>
            </a:r>
            <a:r>
              <a:rPr lang="en-US" sz="2700" dirty="0">
                <a:latin typeface="Baskerville Old Face" pitchFamily="18" charset="0"/>
              </a:rPr>
              <a:t>middle of the </a:t>
            </a:r>
            <a:r>
              <a:rPr lang="en-US" sz="2700" dirty="0" smtClean="0">
                <a:latin typeface="Baskerville Old Face" pitchFamily="18" charset="0"/>
              </a:rPr>
              <a:t>nineteenth century)  classical style; order; Enlightenment/Age of Reason</a:t>
            </a:r>
            <a:endParaRPr lang="en-US" dirty="0">
              <a:latin typeface="Baskerville Old Face" pitchFamily="18" charset="0"/>
            </a:endParaRPr>
          </a:p>
        </p:txBody>
      </p:sp>
      <p:sp>
        <p:nvSpPr>
          <p:cNvPr id="3" name="Content Placeholder 2"/>
          <p:cNvSpPr>
            <a:spLocks noGrp="1"/>
          </p:cNvSpPr>
          <p:nvPr>
            <p:ph idx="1"/>
          </p:nvPr>
        </p:nvSpPr>
        <p:spPr>
          <a:xfrm>
            <a:off x="76200" y="6172200"/>
            <a:ext cx="4876800" cy="609600"/>
          </a:xfrm>
        </p:spPr>
        <p:txBody>
          <a:bodyPr>
            <a:normAutofit fontScale="92500"/>
          </a:bodyPr>
          <a:lstStyle/>
          <a:p>
            <a:pPr marL="0" indent="0">
              <a:buNone/>
            </a:pPr>
            <a:r>
              <a:rPr lang="en-US" sz="2000" dirty="0">
                <a:latin typeface="Baskerville Old Face" pitchFamily="18" charset="0"/>
              </a:rPr>
              <a:t>Jacques-Louis </a:t>
            </a:r>
            <a:r>
              <a:rPr lang="en-US" sz="1900" dirty="0">
                <a:latin typeface="Baskerville Old Face" pitchFamily="18" charset="0"/>
              </a:rPr>
              <a:t>David</a:t>
            </a:r>
            <a:r>
              <a:rPr lang="en-US" sz="2000" dirty="0">
                <a:latin typeface="Baskerville Old Face" pitchFamily="18" charset="0"/>
              </a:rPr>
              <a:t>, </a:t>
            </a:r>
            <a:r>
              <a:rPr lang="en-US" sz="2000" i="1" dirty="0">
                <a:latin typeface="Baskerville Old Face" pitchFamily="18" charset="0"/>
              </a:rPr>
              <a:t>Oath of the </a:t>
            </a:r>
            <a:r>
              <a:rPr lang="en-US" sz="2000" i="1" dirty="0" err="1">
                <a:latin typeface="Baskerville Old Face" pitchFamily="18" charset="0"/>
              </a:rPr>
              <a:t>Horatii</a:t>
            </a:r>
            <a:r>
              <a:rPr lang="en-US" sz="2000" dirty="0">
                <a:latin typeface="Baskerville Old Face" pitchFamily="18" charset="0"/>
              </a:rPr>
              <a:t>, 1784</a:t>
            </a:r>
          </a:p>
        </p:txBody>
      </p:sp>
      <p:pic>
        <p:nvPicPr>
          <p:cNvPr id="4098" name="Picture 2" descr="File:David-Oath of the Horatii-17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630475"/>
            <a:ext cx="4568825" cy="3541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76800" y="228600"/>
            <a:ext cx="4038600" cy="2554545"/>
          </a:xfrm>
          <a:prstGeom prst="rect">
            <a:avLst/>
          </a:prstGeom>
        </p:spPr>
        <p:txBody>
          <a:bodyPr wrap="square">
            <a:spAutoFit/>
          </a:bodyPr>
          <a:lstStyle/>
          <a:p>
            <a:pPr algn="ctr"/>
            <a:r>
              <a:rPr lang="en-US" sz="4000" dirty="0" smtClean="0">
                <a:latin typeface="Baskerville Old Face" pitchFamily="18" charset="0"/>
              </a:rPr>
              <a:t>Romanticism:</a:t>
            </a:r>
            <a:r>
              <a:rPr lang="en-US" dirty="0" smtClean="0">
                <a:latin typeface="Baskerville Old Face" pitchFamily="18" charset="0"/>
              </a:rPr>
              <a:t> </a:t>
            </a:r>
          </a:p>
          <a:p>
            <a:pPr algn="ctr"/>
            <a:r>
              <a:rPr lang="en-US" dirty="0" smtClean="0">
                <a:latin typeface="Baskerville Old Face" pitchFamily="18" charset="0"/>
              </a:rPr>
              <a:t>(</a:t>
            </a:r>
            <a:r>
              <a:rPr lang="en-US" sz="2400" dirty="0" smtClean="0">
                <a:latin typeface="Baskerville Old Face" pitchFamily="18" charset="0"/>
              </a:rPr>
              <a:t>early </a:t>
            </a:r>
            <a:r>
              <a:rPr lang="en-US" sz="2400" dirty="0">
                <a:latin typeface="Baskerville Old Face" pitchFamily="18" charset="0"/>
              </a:rPr>
              <a:t>nineteenth </a:t>
            </a:r>
            <a:r>
              <a:rPr lang="en-US" sz="2400" dirty="0" smtClean="0">
                <a:latin typeface="Baskerville Old Face" pitchFamily="18" charset="0"/>
              </a:rPr>
              <a:t>century) emotions painted in a bold, dramatic manner; return to nature; against science and reason</a:t>
            </a:r>
            <a:endParaRPr lang="en-US" sz="2400" dirty="0">
              <a:latin typeface="Baskerville Old Face" pitchFamily="18" charset="0"/>
            </a:endParaRPr>
          </a:p>
        </p:txBody>
      </p:sp>
      <p:sp>
        <p:nvSpPr>
          <p:cNvPr id="5" name="Rectangle 4"/>
          <p:cNvSpPr/>
          <p:nvPr/>
        </p:nvSpPr>
        <p:spPr>
          <a:xfrm>
            <a:off x="5262093" y="6019800"/>
            <a:ext cx="3653307" cy="646331"/>
          </a:xfrm>
          <a:prstGeom prst="rect">
            <a:avLst/>
          </a:prstGeom>
        </p:spPr>
        <p:txBody>
          <a:bodyPr wrap="square">
            <a:spAutoFit/>
          </a:bodyPr>
          <a:lstStyle/>
          <a:p>
            <a:r>
              <a:rPr lang="en-US" dirty="0">
                <a:latin typeface="Baskerville Old Face" pitchFamily="18" charset="0"/>
              </a:rPr>
              <a:t>Caspar David Friedrich, </a:t>
            </a:r>
            <a:r>
              <a:rPr lang="en-US" i="1" dirty="0">
                <a:latin typeface="Baskerville Old Face" pitchFamily="18" charset="0"/>
              </a:rPr>
              <a:t>Wanderer Above the Sea of Fog</a:t>
            </a:r>
            <a:r>
              <a:rPr lang="en-US" dirty="0">
                <a:latin typeface="Baskerville Old Face" pitchFamily="18" charset="0"/>
              </a:rPr>
              <a:t>, 1818</a:t>
            </a:r>
          </a:p>
        </p:txBody>
      </p:sp>
      <p:pic>
        <p:nvPicPr>
          <p:cNvPr id="4100" name="Picture 4" descr="http://upload.wikimedia.org/wikipedia/commons/thumb/5/5b/Caspar_David_Friedrich_032.jpg/300px-Caspar_David_Friedrich_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2725479"/>
            <a:ext cx="2609850" cy="334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438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Baskerville Old Face" pitchFamily="18" charset="0"/>
              </a:rPr>
              <a:t>British Painting of the Late Georgian Era</a:t>
            </a:r>
            <a:endParaRPr lang="en-US" sz="3600" dirty="0">
              <a:latin typeface="Baskerville Old Face" pitchFamily="18" charset="0"/>
            </a:endParaRPr>
          </a:p>
        </p:txBody>
      </p:sp>
      <p:sp>
        <p:nvSpPr>
          <p:cNvPr id="3" name="Content Placeholder 2"/>
          <p:cNvSpPr>
            <a:spLocks noGrp="1"/>
          </p:cNvSpPr>
          <p:nvPr>
            <p:ph idx="1"/>
          </p:nvPr>
        </p:nvSpPr>
        <p:spPr/>
        <p:txBody>
          <a:bodyPr/>
          <a:lstStyle/>
          <a:p>
            <a:pPr marL="0" indent="0">
              <a:buNone/>
            </a:pPr>
            <a:r>
              <a:rPr lang="en-US" dirty="0" smtClean="0">
                <a:latin typeface="Baskerville Old Face" pitchFamily="18" charset="0"/>
              </a:rPr>
              <a:t>John Constable and J. M. W. Turner are two of the most important English painters of the late Georgian era. They were both important landscape painters, which was less appreciated than history paintings. </a:t>
            </a:r>
            <a:r>
              <a:rPr lang="en-US" dirty="0" smtClean="0">
                <a:latin typeface="Baskerville Old Face" pitchFamily="18" charset="0"/>
              </a:rPr>
              <a:t>However, Turner </a:t>
            </a:r>
            <a:r>
              <a:rPr lang="en-US" dirty="0" smtClean="0">
                <a:latin typeface="Baskerville Old Face" pitchFamily="18" charset="0"/>
              </a:rPr>
              <a:t>also painted history paintings, such as his </a:t>
            </a:r>
            <a:r>
              <a:rPr lang="en-US" i="1" dirty="0" smtClean="0">
                <a:latin typeface="Baskerville Old Face" pitchFamily="18" charset="0"/>
              </a:rPr>
              <a:t>Battle of Trafalgar</a:t>
            </a:r>
            <a:r>
              <a:rPr lang="en-US" dirty="0" smtClean="0">
                <a:latin typeface="Baskerville Old Face" pitchFamily="18" charset="0"/>
              </a:rPr>
              <a:t>. </a:t>
            </a:r>
            <a:endParaRPr lang="en-US" dirty="0">
              <a:latin typeface="Baskerville Old Face" pitchFamily="18" charset="0"/>
            </a:endParaRPr>
          </a:p>
        </p:txBody>
      </p:sp>
    </p:spTree>
    <p:extLst>
      <p:ext uri="{BB962C8B-B14F-4D97-AF65-F5344CB8AC3E}">
        <p14:creationId xmlns:p14="http://schemas.microsoft.com/office/powerpoint/2010/main" val="15033451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1666</TotalTime>
  <Words>1694</Words>
  <Application>Microsoft Office PowerPoint</Application>
  <PresentationFormat>On-screen Show (4:3)</PresentationFormat>
  <Paragraphs>246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Jane Austen, The Georgian Era, and Pride and Prejudice</vt:lpstr>
      <vt:lpstr>PowerPoint Presentation</vt:lpstr>
      <vt:lpstr>Regency Period Research</vt:lpstr>
      <vt:lpstr>Explore the following:</vt:lpstr>
      <vt:lpstr>PowerPoint Presentation</vt:lpstr>
      <vt:lpstr>PowerPoint Presentation</vt:lpstr>
      <vt:lpstr>George III (r. 1760-1820)</vt:lpstr>
      <vt:lpstr>Neoclassicism:  (mid-eighteenth century the middle of the nineteenth century)  classical style; order; Enlightenment/Age of Reason</vt:lpstr>
      <vt:lpstr>British Painting of the Late Georgian Era</vt:lpstr>
      <vt:lpstr>J. M. W. Turner, The Battle of Trafalgar (1822)</vt:lpstr>
      <vt:lpstr>John Constable, The Hay Wain (1821)</vt:lpstr>
      <vt:lpstr>Jane Austen (1775-1817)</vt:lpstr>
      <vt:lpstr>Austen’s Writings</vt:lpstr>
      <vt:lpstr>Anonymous Writer</vt:lpstr>
      <vt:lpstr>Writing Style</vt:lpstr>
      <vt:lpstr>Pride &amp; Prejudice</vt:lpstr>
      <vt:lpstr>Characters</vt:lpstr>
      <vt:lpstr>Characters: Bennet Family</vt:lpstr>
      <vt:lpstr>Characters: Bennet Friends</vt:lpstr>
      <vt:lpstr>Characters: Bingley Family &amp; Friends</vt:lpstr>
      <vt:lpstr>Character Cards</vt:lpstr>
      <vt:lpstr>Character Cards</vt:lpstr>
      <vt:lpstr>Vocab Cards</vt:lpstr>
      <vt:lpstr>Vocab Cards Example</vt:lpstr>
      <vt:lpstr>Pride &amp; Prejudice Research:</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Graves</dc:creator>
  <cp:lastModifiedBy>Anna Grace Graves</cp:lastModifiedBy>
  <cp:revision>48</cp:revision>
  <dcterms:created xsi:type="dcterms:W3CDTF">2012-10-16T00:30:55Z</dcterms:created>
  <dcterms:modified xsi:type="dcterms:W3CDTF">2012-10-21T23:04:50Z</dcterms:modified>
</cp:coreProperties>
</file>