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FF891B-FEE0-4EAF-B944-3C05CC4D6893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C35887-751F-4786-90D3-DA86F85F112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Semicolons &amp; Colons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618.1 To Join Two Independent Clauses</a:t>
            </a:r>
          </a:p>
          <a:p>
            <a:pPr lvl="1"/>
            <a:r>
              <a:rPr lang="en-US" sz="2400" dirty="0" smtClean="0"/>
              <a:t>Use a </a:t>
            </a:r>
            <a:r>
              <a:rPr lang="en-US" sz="2400" b="1" dirty="0" smtClean="0"/>
              <a:t>semicolon</a:t>
            </a:r>
            <a:r>
              <a:rPr lang="en-US" sz="2400" dirty="0" smtClean="0"/>
              <a:t> to join two or more closely related independent clauses that are not connected with a coordinating conjunction. Remember: independent clauses can stand alone as a separate sentence.</a:t>
            </a:r>
          </a:p>
          <a:p>
            <a:pPr lvl="2"/>
            <a:r>
              <a:rPr lang="en-US" sz="2400" dirty="0" smtClean="0"/>
              <a:t>Ex.  A heart attack is a medical emergency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r>
              <a:rPr lang="en-US" sz="2400" dirty="0" smtClean="0"/>
              <a:t> immediate care is required.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618.2 With Conjunctive Adverbs</a:t>
            </a:r>
            <a:r>
              <a:rPr lang="en-US" sz="2800" dirty="0" smtClean="0"/>
              <a:t>	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b="1" dirty="0" smtClean="0"/>
              <a:t>semicolon</a:t>
            </a:r>
            <a:r>
              <a:rPr lang="en-US" sz="2400" dirty="0" smtClean="0"/>
              <a:t> is used </a:t>
            </a:r>
            <a:r>
              <a:rPr lang="en-US" sz="2400" i="1" dirty="0" smtClean="0"/>
              <a:t>before</a:t>
            </a:r>
            <a:r>
              <a:rPr lang="en-US" sz="2400" dirty="0" smtClean="0"/>
              <a:t> a conjunctive adverb (with a comma after it) when the word connects two independent clauses in a compound sentence.</a:t>
            </a:r>
          </a:p>
          <a:p>
            <a:pPr lvl="2"/>
            <a:r>
              <a:rPr lang="en-US" sz="2400" dirty="0" smtClean="0"/>
              <a:t>Common conjunctive adverbs: </a:t>
            </a:r>
            <a:r>
              <a:rPr lang="en-US" sz="2400" i="1" dirty="0" smtClean="0"/>
              <a:t>also, besides, finally, however, indeed, instead, meanwhile, moreover, nevertheless, next, still, then, therefore, </a:t>
            </a:r>
            <a:r>
              <a:rPr lang="en-US" sz="2400" dirty="0" smtClean="0"/>
              <a:t>and</a:t>
            </a:r>
            <a:r>
              <a:rPr lang="en-US" sz="2400" i="1" dirty="0" smtClean="0"/>
              <a:t> thus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 smtClean="0"/>
              <a:t>Ex. I know that I need to finish my research for my essay</a:t>
            </a:r>
            <a:r>
              <a:rPr lang="en-US" sz="2400" dirty="0" smtClean="0">
                <a:solidFill>
                  <a:srgbClr val="FF0000"/>
                </a:solidFill>
              </a:rPr>
              <a:t>; </a:t>
            </a:r>
            <a:r>
              <a:rPr lang="en-US" sz="2400" dirty="0" smtClean="0"/>
              <a:t>however, our Internet service is down and the library is closed.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618.3 To Separate Groups That Contain Commas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b="1" dirty="0" smtClean="0"/>
              <a:t>semicolon</a:t>
            </a:r>
            <a:r>
              <a:rPr lang="en-US" sz="2400" dirty="0" smtClean="0"/>
              <a:t> is used to separate groups of words that already contain commas.</a:t>
            </a:r>
          </a:p>
          <a:p>
            <a:pPr lvl="2"/>
            <a:r>
              <a:rPr lang="en-US" sz="2400" dirty="0" smtClean="0"/>
              <a:t>Ex. Every Saturday night my little brother gathers up his things—goggles, showers cap and snorkel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r>
              <a:rPr lang="en-US" sz="2400" dirty="0" smtClean="0"/>
              <a:t> bubble bath, soap, and shampoo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r>
              <a:rPr lang="en-US" sz="2400" dirty="0" smtClean="0"/>
              <a:t> tapes, stereo, and rubber duck—and heads for the tub.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620.1After a Salutation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/>
              <a:t>colon</a:t>
            </a:r>
            <a:r>
              <a:rPr lang="en-US" dirty="0" smtClean="0"/>
              <a:t> after the salutation of a business letter.</a:t>
            </a:r>
          </a:p>
          <a:p>
            <a:pPr lvl="2"/>
            <a:r>
              <a:rPr lang="en-US" dirty="0" smtClean="0"/>
              <a:t>Ex. Dear Judge Parker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b="1" dirty="0" smtClean="0"/>
              <a:t>620.2 Between Numerals Indicating Time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/>
              <a:t>colon</a:t>
            </a:r>
            <a:r>
              <a:rPr lang="en-US" dirty="0" smtClean="0"/>
              <a:t> between the hours, minutes , and seconds of a number indicating time.</a:t>
            </a:r>
          </a:p>
          <a:p>
            <a:pPr lvl="2"/>
            <a:r>
              <a:rPr lang="en-US" dirty="0" smtClean="0"/>
              <a:t>Ex. 8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30 p.m.   10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24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55</a:t>
            </a:r>
          </a:p>
          <a:p>
            <a:r>
              <a:rPr lang="en-US" b="1" dirty="0" smtClean="0"/>
              <a:t>620.3 For Emphasis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/>
              <a:t>colon</a:t>
            </a:r>
            <a:r>
              <a:rPr lang="en-US" dirty="0" smtClean="0"/>
              <a:t> to emphasize a word, a phrase, a clause, or a sentence that explains or adds impact to the main clause.</a:t>
            </a:r>
          </a:p>
          <a:p>
            <a:pPr lvl="2"/>
            <a:r>
              <a:rPr lang="en-US" dirty="0" smtClean="0"/>
              <a:t>Ex. The newest candidates announced their platforms today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Lower taxes and more efficient services are the consistent themes.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620.4 To Introduce a Quotation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/>
              <a:t>colon</a:t>
            </a:r>
            <a:r>
              <a:rPr lang="en-US" dirty="0" smtClean="0"/>
              <a:t> to formally introduce a quotation, a sentence, or a question.</a:t>
            </a:r>
          </a:p>
          <a:p>
            <a:pPr lvl="2"/>
            <a:r>
              <a:rPr lang="en-US" dirty="0" smtClean="0"/>
              <a:t>Ex. Directly a voice in the corner rang out wild and clear: “I’ve got him! I’ve got him!” –Mark Twain, </a:t>
            </a:r>
            <a:r>
              <a:rPr lang="en-US" i="1" dirty="0" smtClean="0"/>
              <a:t>Roughing It</a:t>
            </a:r>
            <a:endParaRPr lang="en-US" dirty="0" smtClean="0"/>
          </a:p>
          <a:p>
            <a:r>
              <a:rPr lang="en-US" b="1" dirty="0" smtClean="0"/>
              <a:t>620.6 Between a Title and a Subtitle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/>
              <a:t>colon</a:t>
            </a:r>
            <a:r>
              <a:rPr lang="en-US" dirty="0" smtClean="0"/>
              <a:t> to distinguish between a title and a subtitle, volume and page, and chapter and verse in literature.</a:t>
            </a:r>
          </a:p>
          <a:p>
            <a:pPr lvl="2"/>
            <a:r>
              <a:rPr lang="en-US" dirty="0" smtClean="0"/>
              <a:t>Ex. Psalm 23:1-6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10600" cy="4937760"/>
          </a:xfrm>
        </p:spPr>
        <p:txBody>
          <a:bodyPr>
            <a:noAutofit/>
          </a:bodyPr>
          <a:lstStyle/>
          <a:p>
            <a:pPr lvl="1"/>
            <a:endParaRPr lang="en-US" sz="2400" dirty="0" smtClean="0"/>
          </a:p>
          <a:p>
            <a:r>
              <a:rPr lang="en-US" sz="2800" b="1" dirty="0" smtClean="0"/>
              <a:t>620.5 To Introduce a List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b="1" dirty="0" smtClean="0"/>
              <a:t>colon</a:t>
            </a:r>
            <a:r>
              <a:rPr lang="en-US" sz="2400" dirty="0" smtClean="0"/>
              <a:t> is used to introduce a list.</a:t>
            </a:r>
          </a:p>
          <a:p>
            <a:pPr lvl="2"/>
            <a:r>
              <a:rPr lang="en-US" sz="2400" dirty="0" smtClean="0"/>
              <a:t>Ex. I got all the proper equipment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scissors, a bucket of water to keep things clean, some cotton for the stuffing, and needle and thread to sew it up. –Joan Baez, </a:t>
            </a:r>
            <a:r>
              <a:rPr lang="en-US" sz="2400" i="1" dirty="0" smtClean="0"/>
              <a:t>Daybreak</a:t>
            </a:r>
          </a:p>
          <a:p>
            <a:pPr lvl="2"/>
            <a:r>
              <a:rPr lang="en-US" sz="2400" dirty="0" smtClean="0"/>
              <a:t>Note: Do not use a colon between a verb and its object or complement, or between a preposition and its object.</a:t>
            </a:r>
          </a:p>
          <a:p>
            <a:pPr lvl="3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Incorrect: Min has </a:t>
            </a:r>
            <a:r>
              <a:rPr lang="en-US" sz="2000" dirty="0" smtClean="0"/>
              <a:t>(verb)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 a snowmobile, an ATV, and a canoe.</a:t>
            </a:r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Correct: Min has plenty of toys: a snowmobile, an ATV, and a canoe.</a:t>
            </a:r>
          </a:p>
          <a:p>
            <a:pPr lvl="3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Incorrect: I watch a TV show about:</a:t>
            </a:r>
            <a:r>
              <a:rPr lang="en-US" sz="2000" dirty="0" smtClean="0"/>
              <a:t>(preposition)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 cooking wild game.</a:t>
            </a:r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Correct: I watch a TV show about a new subject: cooking wild game.</a:t>
            </a:r>
          </a:p>
          <a:p>
            <a:pPr lvl="3"/>
            <a:endParaRPr lang="en-US" sz="20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</TotalTime>
  <Words>398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Semicolons &amp; Colons</vt:lpstr>
      <vt:lpstr>Semicolons</vt:lpstr>
      <vt:lpstr>Semicolons Continued</vt:lpstr>
      <vt:lpstr>Colons</vt:lpstr>
      <vt:lpstr>Colons Continued</vt:lpstr>
      <vt:lpstr>Colons Continued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Semicolons &amp; Colons</dc:title>
  <dc:creator>annag</dc:creator>
  <cp:lastModifiedBy>Anna Grace Graves</cp:lastModifiedBy>
  <cp:revision>6</cp:revision>
  <dcterms:created xsi:type="dcterms:W3CDTF">2013-04-16T12:47:08Z</dcterms:created>
  <dcterms:modified xsi:type="dcterms:W3CDTF">2013-04-17T01:56:09Z</dcterms:modified>
</cp:coreProperties>
</file>