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7" r:id="rId3"/>
    <p:sldId id="257" r:id="rId4"/>
    <p:sldId id="264" r:id="rId5"/>
    <p:sldId id="263" r:id="rId6"/>
    <p:sldId id="260" r:id="rId7"/>
    <p:sldId id="261" r:id="rId8"/>
    <p:sldId id="262" r:id="rId9"/>
    <p:sldId id="258" r:id="rId10"/>
    <p:sldId id="266" r:id="rId11"/>
    <p:sldId id="265" r:id="rId12"/>
    <p:sldId id="268"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D5242-686E-4BD7-B485-3F0EE0AC9C6D}" type="datetimeFigureOut">
              <a:rPr lang="en-US" smtClean="0"/>
              <a:pPr/>
              <a:t>9/11/2012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E00FA-8B9A-48DB-9F17-6E8A6091C557}" type="slidenum">
              <a:rPr lang="en-US" smtClean="0"/>
              <a:pPr/>
              <a:t>‹#›</a:t>
            </a:fld>
            <a:endParaRPr lang="en-US"/>
          </a:p>
        </p:txBody>
      </p:sp>
    </p:spTree>
    <p:extLst>
      <p:ext uri="{BB962C8B-B14F-4D97-AF65-F5344CB8AC3E}">
        <p14:creationId xmlns:p14="http://schemas.microsoft.com/office/powerpoint/2010/main" val="366506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E00FA-8B9A-48DB-9F17-6E8A6091C557}" type="slidenum">
              <a:rPr lang="en-US" smtClean="0"/>
              <a:pPr/>
              <a:t>3</a:t>
            </a:fld>
            <a:endParaRPr lang="en-US"/>
          </a:p>
        </p:txBody>
      </p:sp>
    </p:spTree>
    <p:extLst>
      <p:ext uri="{BB962C8B-B14F-4D97-AF65-F5344CB8AC3E}">
        <p14:creationId xmlns:p14="http://schemas.microsoft.com/office/powerpoint/2010/main" val="264514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E00FA-8B9A-48DB-9F17-6E8A6091C557}" type="slidenum">
              <a:rPr lang="en-US" smtClean="0"/>
              <a:pPr/>
              <a:t>4</a:t>
            </a:fld>
            <a:endParaRPr lang="en-US"/>
          </a:p>
        </p:txBody>
      </p:sp>
    </p:spTree>
    <p:extLst>
      <p:ext uri="{BB962C8B-B14F-4D97-AF65-F5344CB8AC3E}">
        <p14:creationId xmlns:p14="http://schemas.microsoft.com/office/powerpoint/2010/main" val="264514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A2C758-C1EC-48D7-A62C-B3301E1E87B7}"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300592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2C758-C1EC-48D7-A62C-B3301E1E87B7}"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224097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2C758-C1EC-48D7-A62C-B3301E1E87B7}"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8203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2C758-C1EC-48D7-A62C-B3301E1E87B7}"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6464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2C758-C1EC-48D7-A62C-B3301E1E87B7}"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329818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2C758-C1EC-48D7-A62C-B3301E1E87B7}"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256146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A2C758-C1EC-48D7-A62C-B3301E1E87B7}" type="datetimeFigureOut">
              <a:rPr lang="en-US" smtClean="0"/>
              <a:pPr/>
              <a:t>9/11/2012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151959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A2C758-C1EC-48D7-A62C-B3301E1E87B7}" type="datetimeFigureOut">
              <a:rPr lang="en-US" smtClean="0"/>
              <a:pPr/>
              <a:t>9/11/2012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345593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2C758-C1EC-48D7-A62C-B3301E1E87B7}" type="datetimeFigureOut">
              <a:rPr lang="en-US" smtClean="0"/>
              <a:pPr/>
              <a:t>9/11/2012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282216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2C758-C1EC-48D7-A62C-B3301E1E87B7}"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270518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2C758-C1EC-48D7-A62C-B3301E1E87B7}"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18CFF-30C2-4A01-BE51-B08EBD6E3799}" type="slidenum">
              <a:rPr lang="en-US" smtClean="0"/>
              <a:pPr/>
              <a:t>‹#›</a:t>
            </a:fld>
            <a:endParaRPr lang="en-US"/>
          </a:p>
        </p:txBody>
      </p:sp>
    </p:spTree>
    <p:extLst>
      <p:ext uri="{BB962C8B-B14F-4D97-AF65-F5344CB8AC3E}">
        <p14:creationId xmlns:p14="http://schemas.microsoft.com/office/powerpoint/2010/main" val="64874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2C758-C1EC-48D7-A62C-B3301E1E87B7}" type="datetimeFigureOut">
              <a:rPr lang="en-US" smtClean="0"/>
              <a:pPr/>
              <a:t>9/11/2012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18CFF-30C2-4A01-BE51-B08EBD6E3799}" type="slidenum">
              <a:rPr lang="en-US" smtClean="0"/>
              <a:pPr/>
              <a:t>‹#›</a:t>
            </a:fld>
            <a:endParaRPr lang="en-US"/>
          </a:p>
        </p:txBody>
      </p:sp>
    </p:spTree>
    <p:extLst>
      <p:ext uri="{BB962C8B-B14F-4D97-AF65-F5344CB8AC3E}">
        <p14:creationId xmlns:p14="http://schemas.microsoft.com/office/powerpoint/2010/main" val="2087736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5000"/>
                    </a14:imgEffect>
                  </a14:imgLayer>
                </a14:imgProps>
              </a:ext>
              <a:ext uri="{28A0092B-C50C-407E-A947-70E740481C1C}">
                <a14:useLocalDpi xmlns:a14="http://schemas.microsoft.com/office/drawing/2010/main"/>
              </a:ext>
            </a:extLst>
          </a:blip>
          <a:stretch>
            <a:fillRect/>
          </a:stretch>
        </p:blipFill>
        <p:spPr>
          <a:xfrm>
            <a:off x="-152400" y="-34636"/>
            <a:ext cx="9448800" cy="7086600"/>
          </a:xfrm>
          <a:prstGeom prst="rect">
            <a:avLst/>
          </a:prstGeom>
        </p:spPr>
      </p:pic>
      <p:sp>
        <p:nvSpPr>
          <p:cNvPr id="2" name="Title 1"/>
          <p:cNvSpPr>
            <a:spLocks noGrp="1"/>
          </p:cNvSpPr>
          <p:nvPr>
            <p:ph type="title"/>
          </p:nvPr>
        </p:nvSpPr>
        <p:spPr>
          <a:xfrm>
            <a:off x="457200" y="1371600"/>
            <a:ext cx="8229600" cy="4038600"/>
          </a:xfrm>
        </p:spPr>
        <p:txBody>
          <a:bodyPr>
            <a:noAutofit/>
          </a:bodyPr>
          <a:lstStyle/>
          <a:p>
            <a:r>
              <a:rPr lang="en-US" sz="12000" i="1" dirty="0" smtClean="0">
                <a:solidFill>
                  <a:schemeClr val="bg2">
                    <a:lumMod val="90000"/>
                  </a:schemeClr>
                </a:solidFill>
                <a:latin typeface="Old English Text MT" pitchFamily="66" charset="0"/>
              </a:rPr>
              <a:t>The</a:t>
            </a:r>
            <a:br>
              <a:rPr lang="en-US" sz="12000" i="1" dirty="0" smtClean="0">
                <a:solidFill>
                  <a:schemeClr val="bg2">
                    <a:lumMod val="90000"/>
                  </a:schemeClr>
                </a:solidFill>
                <a:latin typeface="Old English Text MT" pitchFamily="66" charset="0"/>
              </a:rPr>
            </a:br>
            <a:r>
              <a:rPr lang="en-US" sz="12000" i="1" dirty="0" smtClean="0">
                <a:solidFill>
                  <a:schemeClr val="bg2">
                    <a:lumMod val="90000"/>
                  </a:schemeClr>
                </a:solidFill>
                <a:latin typeface="Old English Text MT" pitchFamily="66" charset="0"/>
              </a:rPr>
              <a:t>Canterbury Tales</a:t>
            </a:r>
            <a:endParaRPr lang="en-US" sz="12000" i="1" dirty="0">
              <a:solidFill>
                <a:schemeClr val="bg2">
                  <a:lumMod val="90000"/>
                </a:schemeClr>
              </a:solidFill>
              <a:latin typeface="Old English Text MT" pitchFamily="66" charset="0"/>
            </a:endParaRPr>
          </a:p>
        </p:txBody>
      </p:sp>
      <p:sp>
        <p:nvSpPr>
          <p:cNvPr id="5" name="TextBox 4"/>
          <p:cNvSpPr txBox="1"/>
          <p:nvPr/>
        </p:nvSpPr>
        <p:spPr>
          <a:xfrm>
            <a:off x="3276600" y="6165273"/>
            <a:ext cx="3429000" cy="523220"/>
          </a:xfrm>
          <a:prstGeom prst="rect">
            <a:avLst/>
          </a:prstGeom>
          <a:noFill/>
        </p:spPr>
        <p:txBody>
          <a:bodyPr wrap="square" rtlCol="0">
            <a:spAutoFit/>
          </a:bodyPr>
          <a:lstStyle/>
          <a:p>
            <a:r>
              <a:rPr lang="en-US" sz="2800" dirty="0">
                <a:solidFill>
                  <a:schemeClr val="accent6">
                    <a:lumMod val="20000"/>
                    <a:lumOff val="80000"/>
                  </a:schemeClr>
                </a:solidFill>
                <a:latin typeface="Old English Text MT" pitchFamily="66" charset="0"/>
              </a:rPr>
              <a:t>b</a:t>
            </a:r>
            <a:r>
              <a:rPr lang="en-US" sz="2800" dirty="0" smtClean="0">
                <a:solidFill>
                  <a:schemeClr val="accent6">
                    <a:lumMod val="20000"/>
                    <a:lumOff val="80000"/>
                  </a:schemeClr>
                </a:solidFill>
                <a:latin typeface="Old English Text MT" pitchFamily="66" charset="0"/>
              </a:rPr>
              <a:t>y Geoffrey Chaucer</a:t>
            </a:r>
            <a:endParaRPr lang="en-US" sz="2800" dirty="0">
              <a:solidFill>
                <a:schemeClr val="accent6">
                  <a:lumMod val="20000"/>
                  <a:lumOff val="80000"/>
                </a:schemeClr>
              </a:solidFill>
              <a:latin typeface="Old English Text MT" pitchFamily="66" charset="0"/>
            </a:endParaRPr>
          </a:p>
        </p:txBody>
      </p:sp>
    </p:spTree>
    <p:extLst>
      <p:ext uri="{BB962C8B-B14F-4D97-AF65-F5344CB8AC3E}">
        <p14:creationId xmlns:p14="http://schemas.microsoft.com/office/powerpoint/2010/main" val="3234240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BEBA8EAE-BF5A-486C-A8C5-ECC9F3942E4B}">
                <a14:imgProps xmlns:a14="http://schemas.microsoft.com/office/drawing/2010/main">
                  <a14:imgLayer r:embed="rId3">
                    <a14:imgEffect>
                      <a14:brightnessContrast bright="-65000"/>
                    </a14:imgEffect>
                  </a14:imgLayer>
                </a14:imgProps>
              </a:ext>
              <a:ext uri="{28A0092B-C50C-407E-A947-70E740481C1C}">
                <a14:useLocalDpi xmlns:a14="http://schemas.microsoft.com/office/drawing/2010/main"/>
              </a:ext>
            </a:extLst>
          </a:blip>
          <a:stretch>
            <a:fillRect/>
          </a:stretch>
        </p:blipFill>
        <p:spPr>
          <a:xfrm>
            <a:off x="0" y="-27709"/>
            <a:ext cx="9282545" cy="6961909"/>
          </a:xfrm>
        </p:spPr>
      </p:pic>
      <p:sp>
        <p:nvSpPr>
          <p:cNvPr id="5" name="TextBox 4"/>
          <p:cNvSpPr txBox="1"/>
          <p:nvPr/>
        </p:nvSpPr>
        <p:spPr>
          <a:xfrm>
            <a:off x="0" y="6596390"/>
            <a:ext cx="8534400" cy="261610"/>
          </a:xfrm>
          <a:prstGeom prst="rect">
            <a:avLst/>
          </a:prstGeom>
          <a:noFill/>
        </p:spPr>
        <p:txBody>
          <a:bodyPr wrap="square" rtlCol="0">
            <a:spAutoFit/>
          </a:bodyPr>
          <a:lstStyle/>
          <a:p>
            <a:r>
              <a:rPr lang="en-US" sz="1050" dirty="0" smtClean="0">
                <a:solidFill>
                  <a:srgbClr val="00B050"/>
                </a:solidFill>
              </a:rPr>
              <a:t>http://static4.depositphotos.com/1014905/306/i/950/depositphotos_3060854-Old-wall-of-stones-of-a-medieval-castle.jpg</a:t>
            </a:r>
            <a:endParaRPr lang="en-US" sz="1050" dirty="0">
              <a:solidFill>
                <a:srgbClr val="00B050"/>
              </a:solidFill>
            </a:endParaRPr>
          </a:p>
        </p:txBody>
      </p:sp>
      <p:sp>
        <p:nvSpPr>
          <p:cNvPr id="6" name="TextBox 5"/>
          <p:cNvSpPr txBox="1"/>
          <p:nvPr/>
        </p:nvSpPr>
        <p:spPr>
          <a:xfrm>
            <a:off x="152400" y="235527"/>
            <a:ext cx="8814955" cy="6001643"/>
          </a:xfrm>
          <a:prstGeom prst="rect">
            <a:avLst/>
          </a:prstGeom>
          <a:noFill/>
        </p:spPr>
        <p:txBody>
          <a:bodyPr wrap="square" rtlCol="0">
            <a:spAutoFit/>
          </a:bodyPr>
          <a:lstStyle/>
          <a:p>
            <a:r>
              <a:rPr lang="en-US" sz="3200" dirty="0" smtClean="0">
                <a:solidFill>
                  <a:schemeClr val="bg1"/>
                </a:solidFill>
                <a:latin typeface="Georgia" pitchFamily="18" charset="0"/>
              </a:rPr>
              <a:t>Geoffrey Chaucer, the author of </a:t>
            </a:r>
            <a:r>
              <a:rPr lang="en-US" sz="3200" i="1" dirty="0" smtClean="0">
                <a:solidFill>
                  <a:schemeClr val="bg1"/>
                </a:solidFill>
                <a:latin typeface="Georgia" pitchFamily="18" charset="0"/>
              </a:rPr>
              <a:t>The Canterbury Tales</a:t>
            </a:r>
            <a:r>
              <a:rPr lang="en-US" sz="3200" dirty="0" smtClean="0">
                <a:solidFill>
                  <a:schemeClr val="bg1"/>
                </a:solidFill>
                <a:latin typeface="Georgia" pitchFamily="18" charset="0"/>
              </a:rPr>
              <a:t>, was the son of a merchant. He eventually became the page in a noblewoman’s court. </a:t>
            </a:r>
          </a:p>
          <a:p>
            <a:endParaRPr lang="en-US" sz="3200" dirty="0">
              <a:solidFill>
                <a:schemeClr val="bg1"/>
              </a:solidFill>
              <a:latin typeface="Georgia" pitchFamily="18" charset="0"/>
            </a:endParaRPr>
          </a:p>
          <a:p>
            <a:r>
              <a:rPr lang="en-US" sz="3200" dirty="0" smtClean="0">
                <a:solidFill>
                  <a:schemeClr val="bg1"/>
                </a:solidFill>
                <a:latin typeface="Georgia" pitchFamily="18" charset="0"/>
              </a:rPr>
              <a:t>He was recognized by King Edward III for his writings, which gave him financial support and fame.</a:t>
            </a:r>
          </a:p>
          <a:p>
            <a:endParaRPr lang="en-US" sz="3200" dirty="0">
              <a:solidFill>
                <a:schemeClr val="bg1"/>
              </a:solidFill>
              <a:latin typeface="Georgia" pitchFamily="18" charset="0"/>
            </a:endParaRPr>
          </a:p>
          <a:p>
            <a:r>
              <a:rPr lang="en-US" sz="3200" dirty="0" smtClean="0">
                <a:solidFill>
                  <a:schemeClr val="bg1"/>
                </a:solidFill>
                <a:latin typeface="Georgia" pitchFamily="18" charset="0"/>
              </a:rPr>
              <a:t>Upon his death, he was the first person to be buried in the Poets’ Corner of Westminster Abbey in London.</a:t>
            </a:r>
            <a:endParaRPr lang="en-US" sz="3200" dirty="0">
              <a:solidFill>
                <a:schemeClr val="bg1"/>
              </a:solidFill>
              <a:latin typeface="Georgia" pitchFamily="18" charset="0"/>
            </a:endParaRPr>
          </a:p>
        </p:txBody>
      </p:sp>
    </p:spTree>
    <p:extLst>
      <p:ext uri="{BB962C8B-B14F-4D97-AF65-F5344CB8AC3E}">
        <p14:creationId xmlns:p14="http://schemas.microsoft.com/office/powerpoint/2010/main" val="2709029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243114" y="2133600"/>
            <a:ext cx="8672285" cy="4525963"/>
          </a:xfrm>
        </p:spPr>
        <p:txBody>
          <a:bodyPr>
            <a:noAutofit/>
          </a:bodyPr>
          <a:lstStyle/>
          <a:p>
            <a:pPr marL="0" indent="0">
              <a:buNone/>
            </a:pPr>
            <a:r>
              <a:rPr lang="en-US" sz="3600" b="1" dirty="0" smtClean="0">
                <a:ln>
                  <a:solidFill>
                    <a:schemeClr val="tx1"/>
                  </a:solidFill>
                </a:ln>
                <a:solidFill>
                  <a:schemeClr val="bg1">
                    <a:lumMod val="95000"/>
                  </a:schemeClr>
                </a:solidFill>
              </a:rPr>
              <a:t>In </a:t>
            </a:r>
            <a:r>
              <a:rPr lang="en-US" sz="3600" b="1" dirty="0" err="1" smtClean="0">
                <a:ln>
                  <a:solidFill>
                    <a:schemeClr val="tx1"/>
                  </a:solidFill>
                </a:ln>
                <a:solidFill>
                  <a:schemeClr val="bg1">
                    <a:lumMod val="95000"/>
                  </a:schemeClr>
                </a:solidFill>
              </a:rPr>
              <a:t>Flaundres</a:t>
            </a:r>
            <a:r>
              <a:rPr lang="en-US" sz="3600" b="1" dirty="0" smtClean="0">
                <a:ln>
                  <a:solidFill>
                    <a:schemeClr val="tx1"/>
                  </a:solidFill>
                </a:ln>
                <a:solidFill>
                  <a:schemeClr val="bg1">
                    <a:lumMod val="95000"/>
                  </a:schemeClr>
                </a:solidFill>
              </a:rPr>
              <a:t> whilom was a </a:t>
            </a:r>
            <a:r>
              <a:rPr lang="en-US" sz="3600" b="1" dirty="0" err="1" smtClean="0">
                <a:ln>
                  <a:solidFill>
                    <a:schemeClr val="tx1"/>
                  </a:solidFill>
                </a:ln>
                <a:solidFill>
                  <a:schemeClr val="bg1">
                    <a:lumMod val="95000"/>
                  </a:schemeClr>
                </a:solidFill>
              </a:rPr>
              <a:t>compaignye</a:t>
            </a:r>
            <a:endParaRPr lang="en-US" sz="3600" b="1" dirty="0">
              <a:ln>
                <a:solidFill>
                  <a:schemeClr val="tx1"/>
                </a:solidFill>
              </a:ln>
              <a:solidFill>
                <a:schemeClr val="bg1">
                  <a:lumMod val="95000"/>
                </a:schemeClr>
              </a:solidFill>
            </a:endParaRPr>
          </a:p>
          <a:p>
            <a:pPr marL="0" indent="0">
              <a:buNone/>
            </a:pPr>
            <a:r>
              <a:rPr lang="en-US" sz="3600" b="1" dirty="0" smtClean="0">
                <a:ln>
                  <a:solidFill>
                    <a:schemeClr val="tx1"/>
                  </a:solidFill>
                </a:ln>
                <a:solidFill>
                  <a:schemeClr val="bg1">
                    <a:lumMod val="95000"/>
                  </a:schemeClr>
                </a:solidFill>
              </a:rPr>
              <a:t>Of </a:t>
            </a:r>
            <a:r>
              <a:rPr lang="en-US" sz="3600" b="1" dirty="0" err="1" smtClean="0">
                <a:ln>
                  <a:solidFill>
                    <a:schemeClr val="tx1"/>
                  </a:solidFill>
                </a:ln>
                <a:solidFill>
                  <a:schemeClr val="bg1">
                    <a:lumMod val="95000"/>
                  </a:schemeClr>
                </a:solidFill>
              </a:rPr>
              <a:t>yonge</a:t>
            </a:r>
            <a:r>
              <a:rPr lang="en-US" sz="3600" b="1" dirty="0" smtClean="0">
                <a:ln>
                  <a:solidFill>
                    <a:schemeClr val="tx1"/>
                  </a:solidFill>
                </a:ln>
                <a:solidFill>
                  <a:schemeClr val="bg1">
                    <a:lumMod val="95000"/>
                  </a:schemeClr>
                </a:solidFill>
              </a:rPr>
              <a:t> folk, that </a:t>
            </a:r>
            <a:r>
              <a:rPr lang="en-US" sz="3600" b="1" dirty="0" err="1" smtClean="0">
                <a:ln>
                  <a:solidFill>
                    <a:schemeClr val="tx1"/>
                  </a:solidFill>
                </a:ln>
                <a:solidFill>
                  <a:schemeClr val="bg1">
                    <a:lumMod val="95000"/>
                  </a:schemeClr>
                </a:solidFill>
              </a:rPr>
              <a:t>haunteden</a:t>
            </a:r>
            <a:r>
              <a:rPr lang="en-US" sz="3600" b="1" dirty="0" smtClean="0">
                <a:ln>
                  <a:solidFill>
                    <a:schemeClr val="tx1"/>
                  </a:solidFill>
                </a:ln>
                <a:solidFill>
                  <a:schemeClr val="bg1">
                    <a:lumMod val="95000"/>
                  </a:schemeClr>
                </a:solidFill>
              </a:rPr>
              <a:t> </a:t>
            </a:r>
            <a:r>
              <a:rPr lang="en-US" sz="3600" b="1" dirty="0" err="1" smtClean="0">
                <a:ln>
                  <a:solidFill>
                    <a:schemeClr val="tx1"/>
                  </a:solidFill>
                </a:ln>
                <a:solidFill>
                  <a:schemeClr val="bg1">
                    <a:lumMod val="95000"/>
                  </a:schemeClr>
                </a:solidFill>
              </a:rPr>
              <a:t>folye</a:t>
            </a:r>
            <a:r>
              <a:rPr lang="en-US" sz="3600" b="1" dirty="0" smtClean="0">
                <a:ln>
                  <a:solidFill>
                    <a:schemeClr val="tx1"/>
                  </a:solidFill>
                </a:ln>
                <a:solidFill>
                  <a:schemeClr val="bg1">
                    <a:lumMod val="95000"/>
                  </a:schemeClr>
                </a:solidFill>
              </a:rPr>
              <a:t>,</a:t>
            </a:r>
          </a:p>
          <a:p>
            <a:pPr marL="0" indent="0">
              <a:buNone/>
            </a:pPr>
            <a:r>
              <a:rPr lang="en-US" sz="3600" b="1" dirty="0" smtClean="0">
                <a:ln>
                  <a:solidFill>
                    <a:schemeClr val="tx1"/>
                  </a:solidFill>
                </a:ln>
                <a:solidFill>
                  <a:schemeClr val="bg1">
                    <a:lumMod val="95000"/>
                  </a:schemeClr>
                </a:solidFill>
              </a:rPr>
              <a:t>As riot, </a:t>
            </a:r>
            <a:r>
              <a:rPr lang="en-US" sz="3600" b="1" dirty="0" err="1" smtClean="0">
                <a:ln>
                  <a:solidFill>
                    <a:schemeClr val="tx1"/>
                  </a:solidFill>
                </a:ln>
                <a:solidFill>
                  <a:schemeClr val="bg1">
                    <a:lumMod val="95000"/>
                  </a:schemeClr>
                </a:solidFill>
              </a:rPr>
              <a:t>hasard</a:t>
            </a:r>
            <a:r>
              <a:rPr lang="en-US" sz="3600" b="1" dirty="0" smtClean="0">
                <a:ln>
                  <a:solidFill>
                    <a:schemeClr val="tx1"/>
                  </a:solidFill>
                </a:ln>
                <a:solidFill>
                  <a:schemeClr val="bg1">
                    <a:lumMod val="95000"/>
                  </a:schemeClr>
                </a:solidFill>
              </a:rPr>
              <a:t>, </a:t>
            </a:r>
            <a:r>
              <a:rPr lang="en-US" sz="3600" b="1" dirty="0" err="1" smtClean="0">
                <a:ln>
                  <a:solidFill>
                    <a:schemeClr val="tx1"/>
                  </a:solidFill>
                </a:ln>
                <a:solidFill>
                  <a:schemeClr val="bg1">
                    <a:lumMod val="95000"/>
                  </a:schemeClr>
                </a:solidFill>
              </a:rPr>
              <a:t>stywes</a:t>
            </a:r>
            <a:r>
              <a:rPr lang="en-US" sz="3600" b="1" dirty="0" smtClean="0">
                <a:ln>
                  <a:solidFill>
                    <a:schemeClr val="tx1"/>
                  </a:solidFill>
                </a:ln>
                <a:solidFill>
                  <a:schemeClr val="bg1">
                    <a:lumMod val="95000"/>
                  </a:schemeClr>
                </a:solidFill>
              </a:rPr>
              <a:t>, and </a:t>
            </a:r>
            <a:r>
              <a:rPr lang="en-US" sz="3600" b="1" dirty="0" err="1" smtClean="0">
                <a:ln>
                  <a:solidFill>
                    <a:schemeClr val="tx1"/>
                  </a:solidFill>
                </a:ln>
                <a:solidFill>
                  <a:schemeClr val="bg1">
                    <a:lumMod val="95000"/>
                  </a:schemeClr>
                </a:solidFill>
              </a:rPr>
              <a:t>tavernes</a:t>
            </a:r>
            <a:r>
              <a:rPr lang="en-US" sz="3600" b="1" dirty="0" smtClean="0">
                <a:ln>
                  <a:solidFill>
                    <a:schemeClr val="tx1"/>
                  </a:solidFill>
                </a:ln>
                <a:solidFill>
                  <a:schemeClr val="bg1">
                    <a:lumMod val="95000"/>
                  </a:schemeClr>
                </a:solidFill>
              </a:rPr>
              <a:t>,</a:t>
            </a:r>
          </a:p>
          <a:p>
            <a:pPr marL="0" indent="0">
              <a:buNone/>
            </a:pPr>
            <a:r>
              <a:rPr lang="en-US" sz="3600" b="1" dirty="0" err="1" smtClean="0">
                <a:ln>
                  <a:solidFill>
                    <a:schemeClr val="tx1"/>
                  </a:solidFill>
                </a:ln>
                <a:solidFill>
                  <a:schemeClr val="bg1">
                    <a:lumMod val="95000"/>
                  </a:schemeClr>
                </a:solidFill>
              </a:rPr>
              <a:t>Wher</a:t>
            </a:r>
            <a:r>
              <a:rPr lang="en-US" sz="3600" b="1" dirty="0" smtClean="0">
                <a:ln>
                  <a:solidFill>
                    <a:schemeClr val="tx1"/>
                  </a:solidFill>
                </a:ln>
                <a:solidFill>
                  <a:schemeClr val="bg1">
                    <a:lumMod val="95000"/>
                  </a:schemeClr>
                </a:solidFill>
              </a:rPr>
              <a:t> as with </a:t>
            </a:r>
            <a:r>
              <a:rPr lang="en-US" sz="3600" b="1" dirty="0" err="1" smtClean="0">
                <a:ln>
                  <a:solidFill>
                    <a:schemeClr val="tx1"/>
                  </a:solidFill>
                </a:ln>
                <a:solidFill>
                  <a:schemeClr val="bg1">
                    <a:lumMod val="95000"/>
                  </a:schemeClr>
                </a:solidFill>
              </a:rPr>
              <a:t>harpes</a:t>
            </a:r>
            <a:r>
              <a:rPr lang="en-US" sz="3600" b="1" dirty="0" smtClean="0">
                <a:ln>
                  <a:solidFill>
                    <a:schemeClr val="tx1"/>
                  </a:solidFill>
                </a:ln>
                <a:solidFill>
                  <a:schemeClr val="bg1">
                    <a:lumMod val="95000"/>
                  </a:schemeClr>
                </a:solidFill>
              </a:rPr>
              <a:t>, lutes, and </a:t>
            </a:r>
            <a:r>
              <a:rPr lang="en-US" sz="3600" b="1" dirty="0" err="1" smtClean="0">
                <a:ln>
                  <a:solidFill>
                    <a:schemeClr val="tx1"/>
                  </a:solidFill>
                </a:ln>
                <a:solidFill>
                  <a:schemeClr val="bg1">
                    <a:lumMod val="95000"/>
                  </a:schemeClr>
                </a:solidFill>
              </a:rPr>
              <a:t>gyternes</a:t>
            </a:r>
            <a:endParaRPr lang="en-US" sz="3600" b="1" dirty="0" smtClean="0">
              <a:ln>
                <a:solidFill>
                  <a:schemeClr val="tx1"/>
                </a:solidFill>
              </a:ln>
              <a:solidFill>
                <a:schemeClr val="bg1">
                  <a:lumMod val="95000"/>
                </a:schemeClr>
              </a:solidFill>
            </a:endParaRPr>
          </a:p>
          <a:p>
            <a:pPr marL="0" indent="0">
              <a:buNone/>
            </a:pPr>
            <a:r>
              <a:rPr lang="en-US" sz="3600" b="1" dirty="0" smtClean="0">
                <a:ln>
                  <a:solidFill>
                    <a:schemeClr val="tx1"/>
                  </a:solidFill>
                </a:ln>
                <a:solidFill>
                  <a:schemeClr val="bg1">
                    <a:lumMod val="95000"/>
                  </a:schemeClr>
                </a:solidFill>
              </a:rPr>
              <a:t>They </a:t>
            </a:r>
            <a:r>
              <a:rPr lang="en-US" sz="3600" b="1" dirty="0" err="1" smtClean="0">
                <a:ln>
                  <a:solidFill>
                    <a:schemeClr val="tx1"/>
                  </a:solidFill>
                </a:ln>
                <a:solidFill>
                  <a:schemeClr val="bg1">
                    <a:lumMod val="95000"/>
                  </a:schemeClr>
                </a:solidFill>
              </a:rPr>
              <a:t>daunce</a:t>
            </a:r>
            <a:r>
              <a:rPr lang="en-US" sz="3600" b="1" dirty="0" smtClean="0">
                <a:ln>
                  <a:solidFill>
                    <a:schemeClr val="tx1"/>
                  </a:solidFill>
                </a:ln>
                <a:solidFill>
                  <a:schemeClr val="bg1">
                    <a:lumMod val="95000"/>
                  </a:schemeClr>
                </a:solidFill>
              </a:rPr>
              <a:t> and </a:t>
            </a:r>
            <a:r>
              <a:rPr lang="en-US" sz="3600" b="1" dirty="0" err="1" smtClean="0">
                <a:ln>
                  <a:solidFill>
                    <a:schemeClr val="tx1"/>
                  </a:solidFill>
                </a:ln>
                <a:solidFill>
                  <a:schemeClr val="bg1">
                    <a:lumMod val="95000"/>
                  </a:schemeClr>
                </a:solidFill>
              </a:rPr>
              <a:t>pleyen</a:t>
            </a:r>
            <a:r>
              <a:rPr lang="en-US" sz="3600" b="1" dirty="0" smtClean="0">
                <a:ln>
                  <a:solidFill>
                    <a:schemeClr val="tx1"/>
                  </a:solidFill>
                </a:ln>
                <a:solidFill>
                  <a:schemeClr val="bg1">
                    <a:lumMod val="95000"/>
                  </a:schemeClr>
                </a:solidFill>
              </a:rPr>
              <a:t> at </a:t>
            </a:r>
            <a:r>
              <a:rPr lang="en-US" sz="3600" b="1" dirty="0" err="1" smtClean="0">
                <a:ln>
                  <a:solidFill>
                    <a:schemeClr val="tx1"/>
                  </a:solidFill>
                </a:ln>
                <a:solidFill>
                  <a:schemeClr val="bg1">
                    <a:lumMod val="95000"/>
                  </a:schemeClr>
                </a:solidFill>
              </a:rPr>
              <a:t>dees</a:t>
            </a:r>
            <a:r>
              <a:rPr lang="en-US" sz="3600" b="1" dirty="0" smtClean="0">
                <a:ln>
                  <a:solidFill>
                    <a:schemeClr val="tx1"/>
                  </a:solidFill>
                </a:ln>
                <a:solidFill>
                  <a:schemeClr val="bg1">
                    <a:lumMod val="95000"/>
                  </a:schemeClr>
                </a:solidFill>
              </a:rPr>
              <a:t>, </a:t>
            </a:r>
            <a:r>
              <a:rPr lang="en-US" sz="3600" b="1" dirty="0" err="1" smtClean="0">
                <a:ln>
                  <a:solidFill>
                    <a:schemeClr val="tx1"/>
                  </a:solidFill>
                </a:ln>
                <a:solidFill>
                  <a:schemeClr val="bg1">
                    <a:lumMod val="95000"/>
                  </a:schemeClr>
                </a:solidFill>
              </a:rPr>
              <a:t>bothe</a:t>
            </a:r>
            <a:r>
              <a:rPr lang="en-US" sz="3600" b="1" dirty="0" smtClean="0">
                <a:ln>
                  <a:solidFill>
                    <a:schemeClr val="tx1"/>
                  </a:solidFill>
                </a:ln>
                <a:solidFill>
                  <a:schemeClr val="bg1">
                    <a:lumMod val="95000"/>
                  </a:schemeClr>
                </a:solidFill>
              </a:rPr>
              <a:t> day and </a:t>
            </a:r>
            <a:r>
              <a:rPr lang="en-US" sz="3600" b="1" dirty="0" err="1" smtClean="0">
                <a:ln>
                  <a:solidFill>
                    <a:schemeClr val="tx1"/>
                  </a:solidFill>
                </a:ln>
                <a:solidFill>
                  <a:schemeClr val="bg1">
                    <a:lumMod val="95000"/>
                  </a:schemeClr>
                </a:solidFill>
              </a:rPr>
              <a:t>nyght</a:t>
            </a:r>
            <a:endParaRPr lang="en-US" sz="3600" b="1" dirty="0">
              <a:ln>
                <a:solidFill>
                  <a:schemeClr val="tx1"/>
                </a:solidFill>
              </a:ln>
              <a:solidFill>
                <a:schemeClr val="bg1">
                  <a:lumMod val="95000"/>
                </a:schemeClr>
              </a:solidFill>
            </a:endParaRPr>
          </a:p>
        </p:txBody>
      </p:sp>
      <p:sp>
        <p:nvSpPr>
          <p:cNvPr id="10" name="TextBox 9"/>
          <p:cNvSpPr txBox="1"/>
          <p:nvPr/>
        </p:nvSpPr>
        <p:spPr>
          <a:xfrm>
            <a:off x="152400" y="838200"/>
            <a:ext cx="8991600" cy="1107996"/>
          </a:xfrm>
          <a:prstGeom prst="rect">
            <a:avLst/>
          </a:prstGeom>
          <a:noFill/>
        </p:spPr>
        <p:txBody>
          <a:bodyPr wrap="square" rtlCol="0">
            <a:spAutoFit/>
          </a:bodyPr>
          <a:lstStyle/>
          <a:p>
            <a:pPr algn="ctr"/>
            <a:r>
              <a:rPr lang="en-US" sz="4800" b="1" dirty="0" smtClean="0">
                <a:ln>
                  <a:solidFill>
                    <a:schemeClr val="bg1"/>
                  </a:solidFill>
                </a:ln>
              </a:rPr>
              <a:t>Middle English</a:t>
            </a:r>
          </a:p>
          <a:p>
            <a:pPr algn="ctr"/>
            <a:r>
              <a:rPr lang="en-US" b="1" dirty="0" smtClean="0">
                <a:ln>
                  <a:solidFill>
                    <a:schemeClr val="bg1"/>
                  </a:solidFill>
                </a:ln>
              </a:rPr>
              <a:t>Original</a:t>
            </a:r>
          </a:p>
        </p:txBody>
      </p:sp>
    </p:spTree>
    <p:extLst>
      <p:ext uri="{BB962C8B-B14F-4D97-AF65-F5344CB8AC3E}">
        <p14:creationId xmlns:p14="http://schemas.microsoft.com/office/powerpoint/2010/main" val="28040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243115" y="2133600"/>
            <a:ext cx="4038600" cy="4525963"/>
          </a:xfrm>
        </p:spPr>
        <p:txBody>
          <a:bodyPr>
            <a:normAutofit/>
          </a:bodyPr>
          <a:lstStyle/>
          <a:p>
            <a:pPr marL="0" indent="0">
              <a:buNone/>
            </a:pPr>
            <a:r>
              <a:rPr lang="en-US" sz="2600" b="1" dirty="0" smtClean="0">
                <a:ln>
                  <a:solidFill>
                    <a:schemeClr val="tx1"/>
                  </a:solidFill>
                </a:ln>
                <a:solidFill>
                  <a:schemeClr val="bg1">
                    <a:lumMod val="95000"/>
                  </a:schemeClr>
                </a:solidFill>
              </a:rPr>
              <a:t>In </a:t>
            </a:r>
            <a:r>
              <a:rPr lang="en-US" sz="2600" b="1" dirty="0" err="1" smtClean="0">
                <a:ln>
                  <a:solidFill>
                    <a:schemeClr val="tx1"/>
                  </a:solidFill>
                </a:ln>
                <a:solidFill>
                  <a:schemeClr val="bg1">
                    <a:lumMod val="95000"/>
                  </a:schemeClr>
                </a:solidFill>
              </a:rPr>
              <a:t>Flaundres</a:t>
            </a:r>
            <a:r>
              <a:rPr lang="en-US" sz="2600" b="1" dirty="0" smtClean="0">
                <a:ln>
                  <a:solidFill>
                    <a:schemeClr val="tx1"/>
                  </a:solidFill>
                </a:ln>
                <a:solidFill>
                  <a:schemeClr val="bg1">
                    <a:lumMod val="95000"/>
                  </a:schemeClr>
                </a:solidFill>
              </a:rPr>
              <a:t> whilom was a </a:t>
            </a:r>
            <a:r>
              <a:rPr lang="en-US" sz="2600" b="1" dirty="0" err="1" smtClean="0">
                <a:ln>
                  <a:solidFill>
                    <a:schemeClr val="tx1"/>
                  </a:solidFill>
                </a:ln>
                <a:solidFill>
                  <a:schemeClr val="bg1">
                    <a:lumMod val="95000"/>
                  </a:schemeClr>
                </a:solidFill>
              </a:rPr>
              <a:t>compaignye</a:t>
            </a:r>
            <a:endParaRPr lang="en-US" sz="2600" b="1" dirty="0">
              <a:ln>
                <a:solidFill>
                  <a:schemeClr val="tx1"/>
                </a:solidFill>
              </a:ln>
              <a:solidFill>
                <a:schemeClr val="bg1">
                  <a:lumMod val="95000"/>
                </a:schemeClr>
              </a:solidFill>
            </a:endParaRPr>
          </a:p>
          <a:p>
            <a:pPr marL="0" indent="0">
              <a:buNone/>
            </a:pPr>
            <a:r>
              <a:rPr lang="en-US" sz="2600" b="1" dirty="0" smtClean="0">
                <a:ln>
                  <a:solidFill>
                    <a:schemeClr val="tx1"/>
                  </a:solidFill>
                </a:ln>
                <a:solidFill>
                  <a:schemeClr val="bg1">
                    <a:lumMod val="95000"/>
                  </a:schemeClr>
                </a:solidFill>
              </a:rPr>
              <a:t>Of </a:t>
            </a:r>
            <a:r>
              <a:rPr lang="en-US" sz="2600" b="1" dirty="0" err="1" smtClean="0">
                <a:ln>
                  <a:solidFill>
                    <a:schemeClr val="tx1"/>
                  </a:solidFill>
                </a:ln>
                <a:solidFill>
                  <a:schemeClr val="bg1">
                    <a:lumMod val="95000"/>
                  </a:schemeClr>
                </a:solidFill>
              </a:rPr>
              <a:t>yonge</a:t>
            </a:r>
            <a:r>
              <a:rPr lang="en-US" sz="2600" b="1" dirty="0" smtClean="0">
                <a:ln>
                  <a:solidFill>
                    <a:schemeClr val="tx1"/>
                  </a:solidFill>
                </a:ln>
                <a:solidFill>
                  <a:schemeClr val="bg1">
                    <a:lumMod val="95000"/>
                  </a:schemeClr>
                </a:solidFill>
              </a:rPr>
              <a:t> folk, that </a:t>
            </a:r>
            <a:r>
              <a:rPr lang="en-US" sz="2600" b="1" dirty="0" err="1" smtClean="0">
                <a:ln>
                  <a:solidFill>
                    <a:schemeClr val="tx1"/>
                  </a:solidFill>
                </a:ln>
                <a:solidFill>
                  <a:schemeClr val="bg1">
                    <a:lumMod val="95000"/>
                  </a:schemeClr>
                </a:solidFill>
              </a:rPr>
              <a:t>haunteden</a:t>
            </a:r>
            <a:r>
              <a:rPr lang="en-US" sz="2600" b="1" dirty="0" smtClean="0">
                <a:ln>
                  <a:solidFill>
                    <a:schemeClr val="tx1"/>
                  </a:solidFill>
                </a:ln>
                <a:solidFill>
                  <a:schemeClr val="bg1">
                    <a:lumMod val="95000"/>
                  </a:schemeClr>
                </a:solidFill>
              </a:rPr>
              <a:t> </a:t>
            </a:r>
            <a:r>
              <a:rPr lang="en-US" sz="2600" b="1" dirty="0" err="1" smtClean="0">
                <a:ln>
                  <a:solidFill>
                    <a:schemeClr val="tx1"/>
                  </a:solidFill>
                </a:ln>
                <a:solidFill>
                  <a:schemeClr val="bg1">
                    <a:lumMod val="95000"/>
                  </a:schemeClr>
                </a:solidFill>
              </a:rPr>
              <a:t>folye</a:t>
            </a:r>
            <a:r>
              <a:rPr lang="en-US" sz="2600" b="1" dirty="0" smtClean="0">
                <a:ln>
                  <a:solidFill>
                    <a:schemeClr val="tx1"/>
                  </a:solidFill>
                </a:ln>
                <a:solidFill>
                  <a:schemeClr val="bg1">
                    <a:lumMod val="95000"/>
                  </a:schemeClr>
                </a:solidFill>
              </a:rPr>
              <a:t>,</a:t>
            </a:r>
          </a:p>
          <a:p>
            <a:pPr marL="0" indent="0">
              <a:buNone/>
            </a:pPr>
            <a:r>
              <a:rPr lang="en-US" sz="2600" b="1" dirty="0" smtClean="0">
                <a:ln>
                  <a:solidFill>
                    <a:schemeClr val="tx1"/>
                  </a:solidFill>
                </a:ln>
                <a:solidFill>
                  <a:schemeClr val="bg1">
                    <a:lumMod val="95000"/>
                  </a:schemeClr>
                </a:solidFill>
              </a:rPr>
              <a:t>As riot, </a:t>
            </a:r>
            <a:r>
              <a:rPr lang="en-US" sz="2600" b="1" dirty="0" err="1" smtClean="0">
                <a:ln>
                  <a:solidFill>
                    <a:schemeClr val="tx1"/>
                  </a:solidFill>
                </a:ln>
                <a:solidFill>
                  <a:schemeClr val="bg1">
                    <a:lumMod val="95000"/>
                  </a:schemeClr>
                </a:solidFill>
              </a:rPr>
              <a:t>hasard</a:t>
            </a:r>
            <a:r>
              <a:rPr lang="en-US" sz="2600" b="1" dirty="0" smtClean="0">
                <a:ln>
                  <a:solidFill>
                    <a:schemeClr val="tx1"/>
                  </a:solidFill>
                </a:ln>
                <a:solidFill>
                  <a:schemeClr val="bg1">
                    <a:lumMod val="95000"/>
                  </a:schemeClr>
                </a:solidFill>
              </a:rPr>
              <a:t>, </a:t>
            </a:r>
            <a:r>
              <a:rPr lang="en-US" sz="2600" b="1" dirty="0" err="1" smtClean="0">
                <a:ln>
                  <a:solidFill>
                    <a:schemeClr val="tx1"/>
                  </a:solidFill>
                </a:ln>
                <a:solidFill>
                  <a:schemeClr val="bg1">
                    <a:lumMod val="95000"/>
                  </a:schemeClr>
                </a:solidFill>
              </a:rPr>
              <a:t>stywes</a:t>
            </a:r>
            <a:r>
              <a:rPr lang="en-US" sz="2600" b="1" dirty="0" smtClean="0">
                <a:ln>
                  <a:solidFill>
                    <a:schemeClr val="tx1"/>
                  </a:solidFill>
                </a:ln>
                <a:solidFill>
                  <a:schemeClr val="bg1">
                    <a:lumMod val="95000"/>
                  </a:schemeClr>
                </a:solidFill>
              </a:rPr>
              <a:t>, and </a:t>
            </a:r>
            <a:r>
              <a:rPr lang="en-US" sz="2600" b="1" dirty="0" err="1" smtClean="0">
                <a:ln>
                  <a:solidFill>
                    <a:schemeClr val="tx1"/>
                  </a:solidFill>
                </a:ln>
                <a:solidFill>
                  <a:schemeClr val="bg1">
                    <a:lumMod val="95000"/>
                  </a:schemeClr>
                </a:solidFill>
              </a:rPr>
              <a:t>tavernes</a:t>
            </a:r>
            <a:r>
              <a:rPr lang="en-US" sz="2600" b="1" dirty="0" smtClean="0">
                <a:ln>
                  <a:solidFill>
                    <a:schemeClr val="tx1"/>
                  </a:solidFill>
                </a:ln>
                <a:solidFill>
                  <a:schemeClr val="bg1">
                    <a:lumMod val="95000"/>
                  </a:schemeClr>
                </a:solidFill>
              </a:rPr>
              <a:t>,</a:t>
            </a:r>
          </a:p>
          <a:p>
            <a:pPr marL="0" indent="0">
              <a:buNone/>
            </a:pPr>
            <a:r>
              <a:rPr lang="en-US" sz="2600" b="1" dirty="0" err="1" smtClean="0">
                <a:ln>
                  <a:solidFill>
                    <a:schemeClr val="tx1"/>
                  </a:solidFill>
                </a:ln>
                <a:solidFill>
                  <a:schemeClr val="bg1">
                    <a:lumMod val="95000"/>
                  </a:schemeClr>
                </a:solidFill>
              </a:rPr>
              <a:t>Wher</a:t>
            </a:r>
            <a:r>
              <a:rPr lang="en-US" sz="2600" b="1" dirty="0" smtClean="0">
                <a:ln>
                  <a:solidFill>
                    <a:schemeClr val="tx1"/>
                  </a:solidFill>
                </a:ln>
                <a:solidFill>
                  <a:schemeClr val="bg1">
                    <a:lumMod val="95000"/>
                  </a:schemeClr>
                </a:solidFill>
              </a:rPr>
              <a:t> as with </a:t>
            </a:r>
            <a:r>
              <a:rPr lang="en-US" sz="2600" b="1" dirty="0" err="1" smtClean="0">
                <a:ln>
                  <a:solidFill>
                    <a:schemeClr val="tx1"/>
                  </a:solidFill>
                </a:ln>
                <a:solidFill>
                  <a:schemeClr val="bg1">
                    <a:lumMod val="95000"/>
                  </a:schemeClr>
                </a:solidFill>
              </a:rPr>
              <a:t>harpes</a:t>
            </a:r>
            <a:r>
              <a:rPr lang="en-US" sz="2600" b="1" dirty="0" smtClean="0">
                <a:ln>
                  <a:solidFill>
                    <a:schemeClr val="tx1"/>
                  </a:solidFill>
                </a:ln>
                <a:solidFill>
                  <a:schemeClr val="bg1">
                    <a:lumMod val="95000"/>
                  </a:schemeClr>
                </a:solidFill>
              </a:rPr>
              <a:t>, lutes, and </a:t>
            </a:r>
            <a:r>
              <a:rPr lang="en-US" sz="2600" b="1" dirty="0" err="1" smtClean="0">
                <a:ln>
                  <a:solidFill>
                    <a:schemeClr val="tx1"/>
                  </a:solidFill>
                </a:ln>
                <a:solidFill>
                  <a:schemeClr val="bg1">
                    <a:lumMod val="95000"/>
                  </a:schemeClr>
                </a:solidFill>
              </a:rPr>
              <a:t>gyternes</a:t>
            </a:r>
            <a:endParaRPr lang="en-US" sz="2600" b="1" dirty="0" smtClean="0">
              <a:ln>
                <a:solidFill>
                  <a:schemeClr val="tx1"/>
                </a:solidFill>
              </a:ln>
              <a:solidFill>
                <a:schemeClr val="bg1">
                  <a:lumMod val="95000"/>
                </a:schemeClr>
              </a:solidFill>
            </a:endParaRPr>
          </a:p>
          <a:p>
            <a:pPr marL="0" indent="0">
              <a:buNone/>
            </a:pPr>
            <a:r>
              <a:rPr lang="en-US" sz="2600" b="1" dirty="0" smtClean="0">
                <a:ln>
                  <a:solidFill>
                    <a:schemeClr val="tx1"/>
                  </a:solidFill>
                </a:ln>
                <a:solidFill>
                  <a:schemeClr val="bg1">
                    <a:lumMod val="95000"/>
                  </a:schemeClr>
                </a:solidFill>
              </a:rPr>
              <a:t>They </a:t>
            </a:r>
            <a:r>
              <a:rPr lang="en-US" sz="2600" b="1" dirty="0" err="1" smtClean="0">
                <a:ln>
                  <a:solidFill>
                    <a:schemeClr val="tx1"/>
                  </a:solidFill>
                </a:ln>
                <a:solidFill>
                  <a:schemeClr val="bg1">
                    <a:lumMod val="95000"/>
                  </a:schemeClr>
                </a:solidFill>
              </a:rPr>
              <a:t>daunce</a:t>
            </a:r>
            <a:r>
              <a:rPr lang="en-US" sz="2600" b="1" dirty="0" smtClean="0">
                <a:ln>
                  <a:solidFill>
                    <a:schemeClr val="tx1"/>
                  </a:solidFill>
                </a:ln>
                <a:solidFill>
                  <a:schemeClr val="bg1">
                    <a:lumMod val="95000"/>
                  </a:schemeClr>
                </a:solidFill>
              </a:rPr>
              <a:t> and </a:t>
            </a:r>
            <a:r>
              <a:rPr lang="en-US" sz="2600" b="1" dirty="0" err="1" smtClean="0">
                <a:ln>
                  <a:solidFill>
                    <a:schemeClr val="tx1"/>
                  </a:solidFill>
                </a:ln>
                <a:solidFill>
                  <a:schemeClr val="bg1">
                    <a:lumMod val="95000"/>
                  </a:schemeClr>
                </a:solidFill>
              </a:rPr>
              <a:t>pleyen</a:t>
            </a:r>
            <a:r>
              <a:rPr lang="en-US" sz="2600" b="1" dirty="0" smtClean="0">
                <a:ln>
                  <a:solidFill>
                    <a:schemeClr val="tx1"/>
                  </a:solidFill>
                </a:ln>
                <a:solidFill>
                  <a:schemeClr val="bg1">
                    <a:lumMod val="95000"/>
                  </a:schemeClr>
                </a:solidFill>
              </a:rPr>
              <a:t> at </a:t>
            </a:r>
            <a:r>
              <a:rPr lang="en-US" sz="2600" b="1" dirty="0" err="1" smtClean="0">
                <a:ln>
                  <a:solidFill>
                    <a:schemeClr val="tx1"/>
                  </a:solidFill>
                </a:ln>
                <a:solidFill>
                  <a:schemeClr val="bg1">
                    <a:lumMod val="95000"/>
                  </a:schemeClr>
                </a:solidFill>
              </a:rPr>
              <a:t>dees</a:t>
            </a:r>
            <a:r>
              <a:rPr lang="en-US" sz="2600" b="1" dirty="0" smtClean="0">
                <a:ln>
                  <a:solidFill>
                    <a:schemeClr val="tx1"/>
                  </a:solidFill>
                </a:ln>
                <a:solidFill>
                  <a:schemeClr val="bg1">
                    <a:lumMod val="95000"/>
                  </a:schemeClr>
                </a:solidFill>
              </a:rPr>
              <a:t>, </a:t>
            </a:r>
            <a:r>
              <a:rPr lang="en-US" sz="2600" b="1" dirty="0" err="1" smtClean="0">
                <a:ln>
                  <a:solidFill>
                    <a:schemeClr val="tx1"/>
                  </a:solidFill>
                </a:ln>
                <a:solidFill>
                  <a:schemeClr val="bg1">
                    <a:lumMod val="95000"/>
                  </a:schemeClr>
                </a:solidFill>
              </a:rPr>
              <a:t>bothe</a:t>
            </a:r>
            <a:r>
              <a:rPr lang="en-US" sz="2600" b="1" dirty="0" smtClean="0">
                <a:ln>
                  <a:solidFill>
                    <a:schemeClr val="tx1"/>
                  </a:solidFill>
                </a:ln>
                <a:solidFill>
                  <a:schemeClr val="bg1">
                    <a:lumMod val="95000"/>
                  </a:schemeClr>
                </a:solidFill>
              </a:rPr>
              <a:t> day and </a:t>
            </a:r>
            <a:r>
              <a:rPr lang="en-US" sz="2600" b="1" dirty="0" err="1" smtClean="0">
                <a:ln>
                  <a:solidFill>
                    <a:schemeClr val="tx1"/>
                  </a:solidFill>
                </a:ln>
                <a:solidFill>
                  <a:schemeClr val="bg1">
                    <a:lumMod val="95000"/>
                  </a:schemeClr>
                </a:solidFill>
              </a:rPr>
              <a:t>nyght</a:t>
            </a:r>
            <a:endParaRPr lang="en-US" sz="2600" b="1" dirty="0">
              <a:ln>
                <a:solidFill>
                  <a:schemeClr val="tx1"/>
                </a:solidFill>
              </a:ln>
              <a:solidFill>
                <a:schemeClr val="bg1">
                  <a:lumMod val="95000"/>
                </a:schemeClr>
              </a:solidFill>
            </a:endParaRPr>
          </a:p>
        </p:txBody>
      </p:sp>
      <p:sp>
        <p:nvSpPr>
          <p:cNvPr id="4" name="Content Placeholder 3"/>
          <p:cNvSpPr>
            <a:spLocks noGrp="1"/>
          </p:cNvSpPr>
          <p:nvPr>
            <p:ph sz="half" idx="2"/>
          </p:nvPr>
        </p:nvSpPr>
        <p:spPr>
          <a:xfrm>
            <a:off x="4724400" y="2303008"/>
            <a:ext cx="4038600" cy="4525963"/>
          </a:xfrm>
        </p:spPr>
        <p:txBody>
          <a:bodyPr>
            <a:normAutofit/>
          </a:bodyPr>
          <a:lstStyle/>
          <a:p>
            <a:pPr marL="0" indent="0" fontAlgn="ctr">
              <a:buNone/>
            </a:pPr>
            <a:r>
              <a:rPr lang="en-US" sz="2600" b="1" dirty="0" smtClean="0">
                <a:ln>
                  <a:solidFill>
                    <a:schemeClr val="tx1"/>
                  </a:solidFill>
                </a:ln>
                <a:solidFill>
                  <a:schemeClr val="bg1">
                    <a:lumMod val="95000"/>
                  </a:schemeClr>
                </a:solidFill>
              </a:rPr>
              <a:t>In Flanders, once, there was a company,</a:t>
            </a:r>
          </a:p>
          <a:p>
            <a:pPr marL="0" indent="0" fontAlgn="ctr">
              <a:buNone/>
            </a:pPr>
            <a:r>
              <a:rPr lang="en-US" sz="2600" b="1" dirty="0" smtClean="0">
                <a:ln>
                  <a:solidFill>
                    <a:schemeClr val="tx1"/>
                  </a:solidFill>
                </a:ln>
                <a:solidFill>
                  <a:schemeClr val="bg1">
                    <a:lumMod val="95000"/>
                  </a:schemeClr>
                </a:solidFill>
              </a:rPr>
              <a:t>Of </a:t>
            </a:r>
            <a:r>
              <a:rPr lang="en-US" sz="2600" b="1" dirty="0">
                <a:ln>
                  <a:solidFill>
                    <a:schemeClr val="tx1"/>
                  </a:solidFill>
                </a:ln>
                <a:solidFill>
                  <a:schemeClr val="bg1">
                    <a:lumMod val="95000"/>
                  </a:schemeClr>
                </a:solidFill>
              </a:rPr>
              <a:t>young companions given to folly,</a:t>
            </a:r>
          </a:p>
          <a:p>
            <a:pPr marL="0" indent="0" fontAlgn="ctr">
              <a:buNone/>
            </a:pPr>
            <a:r>
              <a:rPr lang="en-US" sz="2600" b="1" dirty="0">
                <a:ln>
                  <a:solidFill>
                    <a:schemeClr val="tx1"/>
                  </a:solidFill>
                </a:ln>
                <a:solidFill>
                  <a:schemeClr val="bg1">
                    <a:lumMod val="95000"/>
                  </a:schemeClr>
                </a:solidFill>
              </a:rPr>
              <a:t>Riot and gambling, brothels and taverns;</a:t>
            </a:r>
          </a:p>
          <a:p>
            <a:pPr marL="0" indent="0" fontAlgn="ctr">
              <a:buNone/>
            </a:pPr>
            <a:r>
              <a:rPr lang="en-US" sz="2600" b="1" dirty="0">
                <a:ln>
                  <a:solidFill>
                    <a:schemeClr val="tx1"/>
                  </a:solidFill>
                </a:ln>
                <a:solidFill>
                  <a:schemeClr val="bg1">
                    <a:lumMod val="95000"/>
                  </a:schemeClr>
                </a:solidFill>
              </a:rPr>
              <a:t>And, to the music of harps, lutes, </a:t>
            </a:r>
            <a:r>
              <a:rPr lang="en-US" sz="2600" b="1" dirty="0" err="1">
                <a:ln>
                  <a:solidFill>
                    <a:schemeClr val="tx1"/>
                  </a:solidFill>
                </a:ln>
                <a:solidFill>
                  <a:schemeClr val="bg1">
                    <a:lumMod val="95000"/>
                  </a:schemeClr>
                </a:solidFill>
              </a:rPr>
              <a:t>gitterns</a:t>
            </a:r>
            <a:r>
              <a:rPr lang="en-US" sz="2600" b="1" dirty="0">
                <a:ln>
                  <a:solidFill>
                    <a:schemeClr val="tx1"/>
                  </a:solidFill>
                </a:ln>
                <a:solidFill>
                  <a:schemeClr val="bg1">
                    <a:lumMod val="95000"/>
                  </a:schemeClr>
                </a:solidFill>
              </a:rPr>
              <a:t>,</a:t>
            </a:r>
          </a:p>
          <a:p>
            <a:pPr marL="0" indent="0" fontAlgn="ctr">
              <a:buNone/>
            </a:pPr>
            <a:r>
              <a:rPr lang="en-US" sz="2600" b="1" dirty="0">
                <a:ln>
                  <a:solidFill>
                    <a:schemeClr val="tx1"/>
                  </a:solidFill>
                </a:ln>
                <a:solidFill>
                  <a:schemeClr val="bg1">
                    <a:lumMod val="95000"/>
                  </a:schemeClr>
                </a:solidFill>
              </a:rPr>
              <a:t>They danced and played at dice both day and night</a:t>
            </a:r>
            <a:r>
              <a:rPr lang="en-US" sz="2600" b="1" dirty="0" smtClean="0">
                <a:ln>
                  <a:solidFill>
                    <a:schemeClr val="tx1"/>
                  </a:solidFill>
                </a:ln>
                <a:solidFill>
                  <a:schemeClr val="bg1">
                    <a:lumMod val="95000"/>
                  </a:schemeClr>
                </a:solidFill>
              </a:rPr>
              <a:t>.</a:t>
            </a:r>
          </a:p>
          <a:p>
            <a:pPr marL="0" indent="0">
              <a:buNone/>
            </a:pPr>
            <a:endParaRPr lang="en-US" dirty="0"/>
          </a:p>
        </p:txBody>
      </p:sp>
      <p:sp>
        <p:nvSpPr>
          <p:cNvPr id="8" name="TextBox 7"/>
          <p:cNvSpPr txBox="1"/>
          <p:nvPr/>
        </p:nvSpPr>
        <p:spPr>
          <a:xfrm>
            <a:off x="4724400" y="838200"/>
            <a:ext cx="4191000" cy="1107996"/>
          </a:xfrm>
          <a:prstGeom prst="rect">
            <a:avLst/>
          </a:prstGeom>
          <a:noFill/>
        </p:spPr>
        <p:txBody>
          <a:bodyPr wrap="square" rtlCol="0">
            <a:spAutoFit/>
          </a:bodyPr>
          <a:lstStyle/>
          <a:p>
            <a:r>
              <a:rPr lang="en-US" sz="4800" b="1" dirty="0" smtClean="0">
                <a:ln>
                  <a:solidFill>
                    <a:schemeClr val="bg1"/>
                  </a:solidFill>
                </a:ln>
              </a:rPr>
              <a:t>Modern English</a:t>
            </a:r>
          </a:p>
          <a:p>
            <a:pPr algn="ctr"/>
            <a:r>
              <a:rPr lang="en-US" b="1" dirty="0" smtClean="0">
                <a:ln>
                  <a:solidFill>
                    <a:schemeClr val="bg1"/>
                  </a:solidFill>
                </a:ln>
              </a:rPr>
              <a:t>Translation</a:t>
            </a:r>
          </a:p>
        </p:txBody>
      </p:sp>
      <p:sp>
        <p:nvSpPr>
          <p:cNvPr id="10" name="TextBox 9"/>
          <p:cNvSpPr txBox="1"/>
          <p:nvPr/>
        </p:nvSpPr>
        <p:spPr>
          <a:xfrm>
            <a:off x="152400" y="838200"/>
            <a:ext cx="4191000" cy="1107996"/>
          </a:xfrm>
          <a:prstGeom prst="rect">
            <a:avLst/>
          </a:prstGeom>
          <a:noFill/>
        </p:spPr>
        <p:txBody>
          <a:bodyPr wrap="square" rtlCol="0">
            <a:spAutoFit/>
          </a:bodyPr>
          <a:lstStyle/>
          <a:p>
            <a:r>
              <a:rPr lang="en-US" sz="4800" b="1" dirty="0" smtClean="0">
                <a:ln>
                  <a:solidFill>
                    <a:schemeClr val="bg1"/>
                  </a:solidFill>
                </a:ln>
              </a:rPr>
              <a:t>Middle English</a:t>
            </a:r>
          </a:p>
          <a:p>
            <a:pPr algn="ctr"/>
            <a:r>
              <a:rPr lang="en-US" b="1" dirty="0" smtClean="0">
                <a:ln>
                  <a:solidFill>
                    <a:schemeClr val="bg1"/>
                  </a:solidFill>
                </a:ln>
              </a:rPr>
              <a:t>Original</a:t>
            </a:r>
          </a:p>
        </p:txBody>
      </p:sp>
    </p:spTree>
    <p:extLst>
      <p:ext uri="{BB962C8B-B14F-4D97-AF65-F5344CB8AC3E}">
        <p14:creationId xmlns:p14="http://schemas.microsoft.com/office/powerpoint/2010/main" val="277218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74000"/>
                    </a14:imgEffect>
                  </a14:imgLayer>
                </a14:imgProps>
              </a:ext>
              <a:ext uri="{28A0092B-C50C-407E-A947-70E740481C1C}">
                <a14:useLocalDpi xmlns:a14="http://schemas.microsoft.com/office/drawing/2010/main"/>
              </a:ext>
            </a:extLst>
          </a:blip>
          <a:stretch>
            <a:fillRect/>
          </a:stretch>
        </p:blipFill>
        <p:spPr>
          <a:xfrm>
            <a:off x="0" y="-27709"/>
            <a:ext cx="9180945" cy="6885708"/>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Bookman Old Style" pitchFamily="18" charset="0"/>
              </a:rPr>
              <a:t>Pardoner</a:t>
            </a:r>
            <a:endParaRPr lang="en-US" dirty="0">
              <a:solidFill>
                <a:schemeClr val="bg1"/>
              </a:solidFill>
              <a:latin typeface="Bookman Old Style" pitchFamily="18" charset="0"/>
            </a:endParaRPr>
          </a:p>
        </p:txBody>
      </p:sp>
      <p:sp>
        <p:nvSpPr>
          <p:cNvPr id="3" name="Content Placeholder 2"/>
          <p:cNvSpPr>
            <a:spLocks noGrp="1"/>
          </p:cNvSpPr>
          <p:nvPr>
            <p:ph idx="1"/>
          </p:nvPr>
        </p:nvSpPr>
        <p:spPr/>
        <p:txBody>
          <a:bodyPr/>
          <a:lstStyle/>
          <a:p>
            <a:pPr marL="0" indent="0">
              <a:buNone/>
            </a:pPr>
            <a:r>
              <a:rPr lang="en-US" dirty="0">
                <a:solidFill>
                  <a:schemeClr val="bg1"/>
                </a:solidFill>
                <a:latin typeface="Bookman Old Style" pitchFamily="18" charset="0"/>
              </a:rPr>
              <a:t>a</a:t>
            </a:r>
            <a:r>
              <a:rPr lang="en-US" dirty="0" smtClean="0">
                <a:solidFill>
                  <a:schemeClr val="bg1"/>
                </a:solidFill>
                <a:latin typeface="Bookman Old Style" pitchFamily="18" charset="0"/>
              </a:rPr>
              <a:t> </a:t>
            </a:r>
            <a:r>
              <a:rPr lang="en-US" dirty="0">
                <a:solidFill>
                  <a:schemeClr val="bg1"/>
                </a:solidFill>
                <a:latin typeface="Bookman Old Style" pitchFamily="18" charset="0"/>
              </a:rPr>
              <a:t>medieval preacher delegated to raise money for religious works by soliciting offerings and granting indulgences</a:t>
            </a:r>
          </a:p>
        </p:txBody>
      </p:sp>
    </p:spTree>
    <p:extLst>
      <p:ext uri="{BB962C8B-B14F-4D97-AF65-F5344CB8AC3E}">
        <p14:creationId xmlns:p14="http://schemas.microsoft.com/office/powerpoint/2010/main" val="4156139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66000"/>
                    </a14:imgEffect>
                  </a14:imgLayer>
                </a14:imgProps>
              </a:ext>
              <a:ext uri="{28A0092B-C50C-407E-A947-70E740481C1C}">
                <a14:useLocalDpi xmlns:a14="http://schemas.microsoft.com/office/drawing/2010/main"/>
              </a:ext>
            </a:extLst>
          </a:blip>
          <a:stretch>
            <a:fillRect/>
          </a:stretch>
        </p:blipFill>
        <p:spPr>
          <a:xfrm>
            <a:off x="0" y="-27709"/>
            <a:ext cx="9180944" cy="6885709"/>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Bookman Old Style" pitchFamily="18" charset="0"/>
              </a:rPr>
              <a:t>Themes</a:t>
            </a:r>
            <a:endParaRPr lang="en-US" dirty="0">
              <a:solidFill>
                <a:schemeClr val="bg1"/>
              </a:solidFill>
              <a:latin typeface="Bookman Old Style" pitchFamily="18" charset="0"/>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Bookman Old Style" pitchFamily="18" charset="0"/>
              </a:rPr>
              <a:t>The Pardoner preaches against greed, yet he himself is greedy. He openly admits to cheating the poor and using pigs’ bones instead of saints’ bones as relics</a:t>
            </a:r>
          </a:p>
          <a:p>
            <a:r>
              <a:rPr lang="en-US" dirty="0" smtClean="0">
                <a:solidFill>
                  <a:schemeClr val="bg1"/>
                </a:solidFill>
                <a:latin typeface="Bookman Old Style" pitchFamily="18" charset="0"/>
              </a:rPr>
              <a:t>Chaucer used the Pardoner to affirm his belief in the Church, while opposing some of the practices of the Church.</a:t>
            </a:r>
          </a:p>
          <a:p>
            <a:endParaRPr lang="en-US" dirty="0"/>
          </a:p>
        </p:txBody>
      </p:sp>
    </p:spTree>
    <p:extLst>
      <p:ext uri="{BB962C8B-B14F-4D97-AF65-F5344CB8AC3E}">
        <p14:creationId xmlns:p14="http://schemas.microsoft.com/office/powerpoint/2010/main" val="3866159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49000"/>
                    </a14:imgEffect>
                  </a14:imgLayer>
                </a14:imgProps>
              </a:ext>
              <a:ext uri="{28A0092B-C50C-407E-A947-70E740481C1C}">
                <a14:useLocalDpi xmlns:a14="http://schemas.microsoft.com/office/drawing/2010/main"/>
              </a:ext>
            </a:extLst>
          </a:blip>
          <a:stretch>
            <a:fillRect/>
          </a:stretch>
        </p:blipFill>
        <p:spPr>
          <a:xfrm>
            <a:off x="0" y="-27709"/>
            <a:ext cx="9180944" cy="6885709"/>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Bookman Old Style" pitchFamily="18" charset="0"/>
              </a:rPr>
              <a:t>Relic</a:t>
            </a:r>
            <a:endParaRPr lang="en-US" dirty="0">
              <a:solidFill>
                <a:schemeClr val="bg1"/>
              </a:solidFill>
              <a:latin typeface="Bookman Old Style" pitchFamily="18" charset="0"/>
            </a:endParaRPr>
          </a:p>
        </p:txBody>
      </p:sp>
      <p:sp>
        <p:nvSpPr>
          <p:cNvPr id="3" name="Content Placeholder 2"/>
          <p:cNvSpPr>
            <a:spLocks noGrp="1"/>
          </p:cNvSpPr>
          <p:nvPr>
            <p:ph idx="1"/>
          </p:nvPr>
        </p:nvSpPr>
        <p:spPr/>
        <p:txBody>
          <a:bodyPr/>
          <a:lstStyle/>
          <a:p>
            <a:pPr marL="0" indent="0">
              <a:buNone/>
            </a:pPr>
            <a:r>
              <a:rPr lang="en-US" dirty="0">
                <a:solidFill>
                  <a:schemeClr val="bg1"/>
                </a:solidFill>
                <a:latin typeface="Bookman Old Style" pitchFamily="18" charset="0"/>
              </a:rPr>
              <a:t>a</a:t>
            </a:r>
            <a:r>
              <a:rPr lang="en-US" dirty="0" smtClean="0">
                <a:solidFill>
                  <a:schemeClr val="bg1"/>
                </a:solidFill>
                <a:latin typeface="Bookman Old Style" pitchFamily="18" charset="0"/>
              </a:rPr>
              <a:t> </a:t>
            </a:r>
            <a:r>
              <a:rPr lang="en-US" dirty="0">
                <a:solidFill>
                  <a:schemeClr val="bg1"/>
                </a:solidFill>
                <a:latin typeface="Bookman Old Style" pitchFamily="18" charset="0"/>
              </a:rPr>
              <a:t>part of a deceased holy person's body or belongings kept as an object of reverence.</a:t>
            </a:r>
          </a:p>
        </p:txBody>
      </p:sp>
    </p:spTree>
    <p:extLst>
      <p:ext uri="{BB962C8B-B14F-4D97-AF65-F5344CB8AC3E}">
        <p14:creationId xmlns:p14="http://schemas.microsoft.com/office/powerpoint/2010/main" val="3306262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42000"/>
                    </a14:imgEffect>
                  </a14:imgLayer>
                </a14:imgProps>
              </a:ext>
              <a:ext uri="{28A0092B-C50C-407E-A947-70E740481C1C}">
                <a14:useLocalDpi xmlns:a14="http://schemas.microsoft.com/office/drawing/2010/main"/>
              </a:ext>
            </a:extLst>
          </a:blip>
          <a:stretch>
            <a:fillRect/>
          </a:stretch>
        </p:blipFill>
        <p:spPr>
          <a:xfrm>
            <a:off x="0" y="-27709"/>
            <a:ext cx="9180945" cy="6885709"/>
          </a:xfrm>
          <a:prstGeom prst="rect">
            <a:avLst/>
          </a:prstGeom>
        </p:spPr>
      </p:pic>
      <p:sp>
        <p:nvSpPr>
          <p:cNvPr id="3" name="Content Placeholder 2"/>
          <p:cNvSpPr>
            <a:spLocks noGrp="1"/>
          </p:cNvSpPr>
          <p:nvPr>
            <p:ph idx="1"/>
          </p:nvPr>
        </p:nvSpPr>
        <p:spPr>
          <a:xfrm>
            <a:off x="0" y="3810000"/>
            <a:ext cx="9144000" cy="3041072"/>
          </a:xfrm>
        </p:spPr>
        <p:txBody>
          <a:bodyPr>
            <a:normAutofit/>
          </a:bodyPr>
          <a:lstStyle/>
          <a:p>
            <a:pPr marL="0" indent="0">
              <a:buNone/>
            </a:pPr>
            <a:r>
              <a:rPr lang="en-US" sz="4000" dirty="0">
                <a:solidFill>
                  <a:schemeClr val="accent3">
                    <a:lumMod val="20000"/>
                    <a:lumOff val="80000"/>
                  </a:schemeClr>
                </a:solidFill>
                <a:latin typeface="Georgia" pitchFamily="18" charset="0"/>
              </a:rPr>
              <a:t>Three </a:t>
            </a:r>
            <a:r>
              <a:rPr lang="en-US" sz="4000" dirty="0" smtClean="0">
                <a:solidFill>
                  <a:schemeClr val="accent3">
                    <a:lumMod val="20000"/>
                    <a:lumOff val="80000"/>
                  </a:schemeClr>
                </a:solidFill>
                <a:latin typeface="Georgia" pitchFamily="18" charset="0"/>
              </a:rPr>
              <a:t>drunk men </a:t>
            </a:r>
            <a:r>
              <a:rPr lang="en-US" sz="4000" dirty="0">
                <a:solidFill>
                  <a:schemeClr val="accent3">
                    <a:lumMod val="20000"/>
                    <a:lumOff val="80000"/>
                  </a:schemeClr>
                </a:solidFill>
                <a:latin typeface="Georgia" pitchFamily="18" charset="0"/>
              </a:rPr>
              <a:t>set out from a pub to find and kill Death, whom they blame for the </a:t>
            </a:r>
            <a:r>
              <a:rPr lang="en-US" sz="4000" dirty="0" smtClean="0">
                <a:solidFill>
                  <a:schemeClr val="accent3">
                    <a:lumMod val="20000"/>
                    <a:lumOff val="80000"/>
                  </a:schemeClr>
                </a:solidFill>
                <a:latin typeface="Georgia" pitchFamily="18" charset="0"/>
              </a:rPr>
              <a:t>death of </a:t>
            </a:r>
            <a:r>
              <a:rPr lang="en-US" sz="4000" dirty="0">
                <a:solidFill>
                  <a:schemeClr val="accent3">
                    <a:lumMod val="20000"/>
                    <a:lumOff val="80000"/>
                  </a:schemeClr>
                </a:solidFill>
                <a:latin typeface="Georgia" pitchFamily="18" charset="0"/>
              </a:rPr>
              <a:t>their friend, and all other people that previously have </a:t>
            </a:r>
            <a:r>
              <a:rPr lang="en-US" sz="4000" dirty="0" smtClean="0">
                <a:solidFill>
                  <a:schemeClr val="accent3">
                    <a:lumMod val="20000"/>
                    <a:lumOff val="80000"/>
                  </a:schemeClr>
                </a:solidFill>
                <a:latin typeface="Georgia" pitchFamily="18" charset="0"/>
              </a:rPr>
              <a:t>died.</a:t>
            </a:r>
            <a:endParaRPr lang="en-US" sz="4000" dirty="0">
              <a:solidFill>
                <a:schemeClr val="accent3">
                  <a:lumMod val="20000"/>
                  <a:lumOff val="80000"/>
                </a:schemeClr>
              </a:solidFill>
              <a:latin typeface="Georgia" pitchFamily="18" charset="0"/>
            </a:endParaRPr>
          </a:p>
        </p:txBody>
      </p:sp>
      <p:sp>
        <p:nvSpPr>
          <p:cNvPr id="2" name="TextBox 1"/>
          <p:cNvSpPr txBox="1"/>
          <p:nvPr/>
        </p:nvSpPr>
        <p:spPr>
          <a:xfrm>
            <a:off x="228600" y="1600200"/>
            <a:ext cx="4876800" cy="1323439"/>
          </a:xfrm>
          <a:prstGeom prst="rect">
            <a:avLst/>
          </a:prstGeom>
          <a:noFill/>
        </p:spPr>
        <p:txBody>
          <a:bodyPr wrap="square" rtlCol="0">
            <a:spAutoFit/>
          </a:bodyPr>
          <a:lstStyle/>
          <a:p>
            <a:r>
              <a:rPr lang="en-US" sz="8000" dirty="0" smtClean="0">
                <a:solidFill>
                  <a:schemeClr val="bg1"/>
                </a:solidFill>
                <a:latin typeface="Bookman Old Style" pitchFamily="18" charset="0"/>
              </a:rPr>
              <a:t>PLOT</a:t>
            </a:r>
            <a:endParaRPr lang="en-US" dirty="0">
              <a:latin typeface="Bookman Old Style" pitchFamily="18" charset="0"/>
            </a:endParaRPr>
          </a:p>
        </p:txBody>
      </p:sp>
    </p:spTree>
    <p:extLst>
      <p:ext uri="{BB962C8B-B14F-4D97-AF65-F5344CB8AC3E}">
        <p14:creationId xmlns:p14="http://schemas.microsoft.com/office/powerpoint/2010/main" val="3151759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49000"/>
                    </a14:imgEffect>
                  </a14:imgLayer>
                </a14:imgProps>
              </a:ext>
              <a:ext uri="{28A0092B-C50C-407E-A947-70E740481C1C}">
                <a14:useLocalDpi xmlns:a14="http://schemas.microsoft.com/office/drawing/2010/main"/>
              </a:ext>
            </a:extLst>
          </a:blip>
          <a:stretch>
            <a:fillRect/>
          </a:stretch>
        </p:blipFill>
        <p:spPr>
          <a:xfrm>
            <a:off x="0" y="-27709"/>
            <a:ext cx="9180944" cy="6885709"/>
          </a:xfrm>
          <a:prstGeom prst="rect">
            <a:avLst/>
          </a:prstGeom>
        </p:spPr>
      </p:pic>
      <p:sp>
        <p:nvSpPr>
          <p:cNvPr id="3" name="Content Placeholder 2"/>
          <p:cNvSpPr>
            <a:spLocks noGrp="1"/>
          </p:cNvSpPr>
          <p:nvPr>
            <p:ph idx="1"/>
          </p:nvPr>
        </p:nvSpPr>
        <p:spPr>
          <a:xfrm>
            <a:off x="18472" y="0"/>
            <a:ext cx="9162472" cy="6858000"/>
          </a:xfrm>
        </p:spPr>
        <p:txBody>
          <a:bodyPr>
            <a:noAutofit/>
          </a:bodyPr>
          <a:lstStyle/>
          <a:p>
            <a:pPr marL="0" indent="0">
              <a:buNone/>
            </a:pPr>
            <a:r>
              <a:rPr lang="en-US" sz="4000" dirty="0" smtClean="0">
                <a:solidFill>
                  <a:schemeClr val="accent3">
                    <a:lumMod val="20000"/>
                    <a:lumOff val="80000"/>
                  </a:schemeClr>
                </a:solidFill>
                <a:latin typeface="Georgia" pitchFamily="18" charset="0"/>
              </a:rPr>
              <a:t>An old man they ask tells them that he has asked Death to take him but has failed. He then says they can find death at the foot of an oak tree. When the men arrive at the tree, they find a large amount of gold and forget about their quest to kill Death.</a:t>
            </a:r>
            <a:endParaRPr lang="en-US" sz="4000" dirty="0">
              <a:solidFill>
                <a:schemeClr val="accent3">
                  <a:lumMod val="20000"/>
                  <a:lumOff val="80000"/>
                </a:schemeClr>
              </a:solidFill>
              <a:latin typeface="Georgia" pitchFamily="18" charset="0"/>
            </a:endParaRPr>
          </a:p>
        </p:txBody>
      </p:sp>
    </p:spTree>
    <p:extLst>
      <p:ext uri="{BB962C8B-B14F-4D97-AF65-F5344CB8AC3E}">
        <p14:creationId xmlns:p14="http://schemas.microsoft.com/office/powerpoint/2010/main" val="2526351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66000"/>
                    </a14:imgEffect>
                  </a14:imgLayer>
                </a14:imgProps>
              </a:ext>
              <a:ext uri="{28A0092B-C50C-407E-A947-70E740481C1C}">
                <a14:useLocalDpi xmlns:a14="http://schemas.microsoft.com/office/drawing/2010/main"/>
              </a:ext>
            </a:extLst>
          </a:blip>
          <a:stretch>
            <a:fillRect/>
          </a:stretch>
        </p:blipFill>
        <p:spPr>
          <a:xfrm>
            <a:off x="0" y="-27709"/>
            <a:ext cx="9180944" cy="6885709"/>
          </a:xfrm>
          <a:prstGeom prst="rect">
            <a:avLst/>
          </a:prstGeom>
        </p:spPr>
      </p:pic>
      <p:sp>
        <p:nvSpPr>
          <p:cNvPr id="3" name="Content Placeholder 2"/>
          <p:cNvSpPr>
            <a:spLocks noGrp="1"/>
          </p:cNvSpPr>
          <p:nvPr>
            <p:ph idx="1"/>
          </p:nvPr>
        </p:nvSpPr>
        <p:spPr>
          <a:xfrm>
            <a:off x="0" y="1066800"/>
            <a:ext cx="9187872" cy="5791200"/>
          </a:xfrm>
        </p:spPr>
        <p:txBody>
          <a:bodyPr>
            <a:noAutofit/>
          </a:bodyPr>
          <a:lstStyle/>
          <a:p>
            <a:pPr marL="0" indent="0">
              <a:buNone/>
            </a:pPr>
            <a:r>
              <a:rPr lang="en-US" sz="4000" dirty="0" smtClean="0">
                <a:solidFill>
                  <a:schemeClr val="accent3">
                    <a:lumMod val="20000"/>
                    <a:lumOff val="80000"/>
                  </a:schemeClr>
                </a:solidFill>
                <a:latin typeface="Georgia" pitchFamily="18" charset="0"/>
              </a:rPr>
              <a:t>They decide that they would sleep at the tree overnight, so they can take the coins in the morning. The three men draw straws to see who among them should fetch wine and food while the other two wait under the tree. The youngest of the three men drew the shortest straw. </a:t>
            </a:r>
            <a:endParaRPr lang="en-US" sz="4000" dirty="0">
              <a:solidFill>
                <a:schemeClr val="accent3">
                  <a:lumMod val="20000"/>
                  <a:lumOff val="80000"/>
                </a:schemeClr>
              </a:solidFill>
              <a:latin typeface="Georgia" pitchFamily="18" charset="0"/>
            </a:endParaRPr>
          </a:p>
        </p:txBody>
      </p:sp>
    </p:spTree>
    <p:extLst>
      <p:ext uri="{BB962C8B-B14F-4D97-AF65-F5344CB8AC3E}">
        <p14:creationId xmlns:p14="http://schemas.microsoft.com/office/powerpoint/2010/main" val="314836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74000"/>
                    </a14:imgEffect>
                  </a14:imgLayer>
                </a14:imgProps>
              </a:ext>
              <a:ext uri="{28A0092B-C50C-407E-A947-70E740481C1C}">
                <a14:useLocalDpi xmlns:a14="http://schemas.microsoft.com/office/drawing/2010/main"/>
              </a:ext>
            </a:extLst>
          </a:blip>
          <a:stretch>
            <a:fillRect/>
          </a:stretch>
        </p:blipFill>
        <p:spPr>
          <a:xfrm>
            <a:off x="0" y="-27709"/>
            <a:ext cx="9180945" cy="6885708"/>
          </a:xfrm>
          <a:prstGeom prst="rect">
            <a:avLst/>
          </a:prstGeom>
        </p:spPr>
      </p:pic>
      <p:sp>
        <p:nvSpPr>
          <p:cNvPr id="3" name="Content Placeholder 2"/>
          <p:cNvSpPr>
            <a:spLocks noGrp="1"/>
          </p:cNvSpPr>
          <p:nvPr>
            <p:ph idx="1"/>
          </p:nvPr>
        </p:nvSpPr>
        <p:spPr>
          <a:xfrm>
            <a:off x="36945" y="1524000"/>
            <a:ext cx="9144000" cy="3290456"/>
          </a:xfrm>
        </p:spPr>
        <p:txBody>
          <a:bodyPr>
            <a:noAutofit/>
          </a:bodyPr>
          <a:lstStyle/>
          <a:p>
            <a:pPr marL="0" indent="0">
              <a:buNone/>
            </a:pPr>
            <a:r>
              <a:rPr lang="en-US" sz="4000" dirty="0" smtClean="0">
                <a:solidFill>
                  <a:schemeClr val="accent3">
                    <a:lumMod val="20000"/>
                    <a:lumOff val="80000"/>
                  </a:schemeClr>
                </a:solidFill>
                <a:latin typeface="Georgia" pitchFamily="18" charset="0"/>
              </a:rPr>
              <a:t>The two plot to kill the other one when he returns, while the one who leaves for the town plots to poison the wine. When he returns with the food and drink, the other two kill him and drink the poisoned wine, dying slow and painful deaths. All three have found death.</a:t>
            </a:r>
          </a:p>
        </p:txBody>
      </p:sp>
    </p:spTree>
    <p:extLst>
      <p:ext uri="{BB962C8B-B14F-4D97-AF65-F5344CB8AC3E}">
        <p14:creationId xmlns:p14="http://schemas.microsoft.com/office/powerpoint/2010/main" val="3616293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0" y="0"/>
            <a:ext cx="4497532" cy="6858000"/>
          </a:xfrm>
        </p:spPr>
        <p:txBody>
          <a:bodyPr>
            <a:normAutofit fontScale="92500"/>
          </a:bodyPr>
          <a:lstStyle/>
          <a:p>
            <a:pPr marL="0" indent="0">
              <a:buNone/>
            </a:pPr>
            <a:r>
              <a:rPr lang="en-US" dirty="0" smtClean="0"/>
              <a:t>The Canterbury Tales is about a group of 30 pilgrims travelling to visit the shrine of Thomas Becket in Canterbury. Each member of the group tells impressive stories, and the winner, chosen by the narrator, will receive a free meal on the way back.</a:t>
            </a:r>
          </a:p>
          <a:p>
            <a:pPr marL="0" indent="0">
              <a:buNone/>
            </a:pPr>
            <a:endParaRPr lang="en-US" dirty="0"/>
          </a:p>
          <a:p>
            <a:pPr marL="0" indent="0">
              <a:buNone/>
            </a:pPr>
            <a:r>
              <a:rPr lang="en-US" dirty="0" smtClean="0"/>
              <a:t>The work is unfinished, with only the prologue and 24 tales completed.</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0"/>
            <a:ext cx="5200650" cy="6934200"/>
          </a:xfrm>
          <a:prstGeom prst="rect">
            <a:avLst/>
          </a:prstGeom>
        </p:spPr>
      </p:pic>
    </p:spTree>
    <p:extLst>
      <p:ext uri="{BB962C8B-B14F-4D97-AF65-F5344CB8AC3E}">
        <p14:creationId xmlns:p14="http://schemas.microsoft.com/office/powerpoint/2010/main" val="1611889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BEBA8EAE-BF5A-486C-A8C5-ECC9F3942E4B}">
                <a14:imgProps xmlns:a14="http://schemas.microsoft.com/office/drawing/2010/main">
                  <a14:imgLayer r:embed="rId4">
                    <a14:imgEffect>
                      <a14:brightnessContrast bright="-75000"/>
                    </a14:imgEffect>
                  </a14:imgLayer>
                </a14:imgProps>
              </a:ext>
              <a:ext uri="{28A0092B-C50C-407E-A947-70E740481C1C}">
                <a14:useLocalDpi xmlns:a14="http://schemas.microsoft.com/office/drawing/2010/main"/>
              </a:ext>
            </a:extLst>
          </a:blip>
          <a:stretch>
            <a:fillRect/>
          </a:stretch>
        </p:blipFill>
        <p:spPr>
          <a:xfrm>
            <a:off x="0" y="0"/>
            <a:ext cx="9144000" cy="7509868"/>
          </a:xfrm>
        </p:spPr>
      </p:pic>
      <p:sp>
        <p:nvSpPr>
          <p:cNvPr id="2" name="Title 1"/>
          <p:cNvSpPr>
            <a:spLocks noGrp="1"/>
          </p:cNvSpPr>
          <p:nvPr>
            <p:ph type="title"/>
          </p:nvPr>
        </p:nvSpPr>
        <p:spPr>
          <a:xfrm>
            <a:off x="381000" y="0"/>
            <a:ext cx="8305800" cy="3962400"/>
          </a:xfrm>
          <a:noFill/>
        </p:spPr>
        <p:txBody>
          <a:bodyPr>
            <a:normAutofit fontScale="90000"/>
          </a:bodyPr>
          <a:lstStyle/>
          <a:p>
            <a:r>
              <a:rPr lang="en-US" sz="10700" dirty="0" smtClean="0">
                <a:solidFill>
                  <a:schemeClr val="bg1">
                    <a:lumMod val="95000"/>
                  </a:schemeClr>
                </a:solidFill>
                <a:latin typeface="Old English Text MT" pitchFamily="66" charset="0"/>
              </a:rPr>
              <a:t>Thomas Becket </a:t>
            </a:r>
            <a:r>
              <a:rPr lang="en-US" sz="9600" dirty="0" smtClean="0">
                <a:solidFill>
                  <a:schemeClr val="bg1">
                    <a:lumMod val="95000"/>
                  </a:schemeClr>
                </a:solidFill>
                <a:latin typeface="Georgia" pitchFamily="18" charset="0"/>
              </a:rPr>
              <a:t/>
            </a:r>
            <a:br>
              <a:rPr lang="en-US" sz="9600" dirty="0" smtClean="0">
                <a:solidFill>
                  <a:schemeClr val="bg1">
                    <a:lumMod val="95000"/>
                  </a:schemeClr>
                </a:solidFill>
                <a:latin typeface="Georgia" pitchFamily="18" charset="0"/>
              </a:rPr>
            </a:br>
            <a:r>
              <a:rPr lang="en-US" dirty="0" smtClean="0">
                <a:solidFill>
                  <a:schemeClr val="bg1">
                    <a:lumMod val="95000"/>
                  </a:schemeClr>
                </a:solidFill>
                <a:latin typeface="Old English Text MT" pitchFamily="66" charset="0"/>
              </a:rPr>
              <a:t>(1118-1170)</a:t>
            </a:r>
            <a:endParaRPr lang="en-US" dirty="0">
              <a:solidFill>
                <a:schemeClr val="bg1">
                  <a:lumMod val="95000"/>
                </a:schemeClr>
              </a:solidFill>
              <a:latin typeface="Old English Text MT" pitchFamily="66" charset="0"/>
            </a:endParaRPr>
          </a:p>
        </p:txBody>
      </p:sp>
      <p:sp>
        <p:nvSpPr>
          <p:cNvPr id="7" name="TextBox 6"/>
          <p:cNvSpPr txBox="1"/>
          <p:nvPr/>
        </p:nvSpPr>
        <p:spPr>
          <a:xfrm>
            <a:off x="0" y="6400800"/>
            <a:ext cx="8305800" cy="261610"/>
          </a:xfrm>
          <a:prstGeom prst="rect">
            <a:avLst/>
          </a:prstGeom>
          <a:noFill/>
        </p:spPr>
        <p:txBody>
          <a:bodyPr wrap="square" rtlCol="0">
            <a:spAutoFit/>
          </a:bodyPr>
          <a:lstStyle/>
          <a:p>
            <a:r>
              <a:rPr lang="en-US" sz="1050" dirty="0" smtClean="0">
                <a:solidFill>
                  <a:schemeClr val="tx1">
                    <a:lumMod val="65000"/>
                    <a:lumOff val="35000"/>
                  </a:schemeClr>
                </a:solidFill>
              </a:rPr>
              <a:t>http://www.sacred-destinations.com/england/canterbury-stained-glass-photos/h-7835c.jpg</a:t>
            </a:r>
            <a:endParaRPr lang="en-US" sz="1050" dirty="0">
              <a:solidFill>
                <a:schemeClr val="tx1">
                  <a:lumMod val="65000"/>
                  <a:lumOff val="35000"/>
                </a:schemeClr>
              </a:solidFill>
            </a:endParaRPr>
          </a:p>
        </p:txBody>
      </p:sp>
    </p:spTree>
    <p:extLst>
      <p:ext uri="{BB962C8B-B14F-4D97-AF65-F5344CB8AC3E}">
        <p14:creationId xmlns:p14="http://schemas.microsoft.com/office/powerpoint/2010/main" val="328783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BEBA8EAE-BF5A-486C-A8C5-ECC9F3942E4B}">
                <a14:imgProps xmlns:a14="http://schemas.microsoft.com/office/drawing/2010/main">
                  <a14:imgLayer r:embed="rId4">
                    <a14:imgEffect>
                      <a14:brightnessContrast bright="-48000"/>
                    </a14:imgEffect>
                  </a14:imgLayer>
                </a14:imgProps>
              </a:ext>
              <a:ext uri="{28A0092B-C50C-407E-A947-70E740481C1C}">
                <a14:useLocalDpi xmlns:a14="http://schemas.microsoft.com/office/drawing/2010/main"/>
              </a:ext>
            </a:extLst>
          </a:blip>
          <a:stretch>
            <a:fillRect/>
          </a:stretch>
        </p:blipFill>
        <p:spPr>
          <a:xfrm>
            <a:off x="-13855" y="0"/>
            <a:ext cx="10002981" cy="7502236"/>
          </a:xfrm>
        </p:spPr>
      </p:pic>
      <p:sp>
        <p:nvSpPr>
          <p:cNvPr id="6" name="TextBox 5"/>
          <p:cNvSpPr txBox="1"/>
          <p:nvPr/>
        </p:nvSpPr>
        <p:spPr>
          <a:xfrm>
            <a:off x="20781" y="3276600"/>
            <a:ext cx="9109364" cy="2308324"/>
          </a:xfrm>
          <a:prstGeom prst="rect">
            <a:avLst/>
          </a:prstGeom>
          <a:noFill/>
        </p:spPr>
        <p:txBody>
          <a:bodyPr wrap="square" rtlCol="0">
            <a:spAutoFit/>
          </a:bodyPr>
          <a:lstStyle/>
          <a:p>
            <a:r>
              <a:rPr lang="en-US" sz="3600" dirty="0" smtClean="0">
                <a:ln>
                  <a:solidFill>
                    <a:schemeClr val="bg1"/>
                  </a:solidFill>
                </a:ln>
                <a:solidFill>
                  <a:schemeClr val="bg1"/>
                </a:solidFill>
                <a:latin typeface="Georgia" pitchFamily="18" charset="0"/>
              </a:rPr>
              <a:t>In 1133, Henry II becomes King of England. In 1162, Henry appoints Thomas Becket, his Chancellor, to be Archbishop of Canterbury, the head of the Church of England.</a:t>
            </a:r>
          </a:p>
        </p:txBody>
      </p:sp>
    </p:spTree>
    <p:extLst>
      <p:ext uri="{BB962C8B-B14F-4D97-AF65-F5344CB8AC3E}">
        <p14:creationId xmlns:p14="http://schemas.microsoft.com/office/powerpoint/2010/main" val="3914593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BEBA8EAE-BF5A-486C-A8C5-ECC9F3942E4B}">
                <a14:imgProps xmlns:a14="http://schemas.microsoft.com/office/drawing/2010/main">
                  <a14:imgLayer r:embed="rId3">
                    <a14:imgEffect>
                      <a14:brightnessContrast bright="-4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p:cNvSpPr txBox="1"/>
          <p:nvPr/>
        </p:nvSpPr>
        <p:spPr>
          <a:xfrm>
            <a:off x="228600" y="3200400"/>
            <a:ext cx="8686800" cy="3416320"/>
          </a:xfrm>
          <a:prstGeom prst="rect">
            <a:avLst/>
          </a:prstGeom>
          <a:noFill/>
        </p:spPr>
        <p:txBody>
          <a:bodyPr wrap="square" rtlCol="0">
            <a:spAutoFit/>
          </a:bodyPr>
          <a:lstStyle/>
          <a:p>
            <a:r>
              <a:rPr lang="en-US" sz="3600" dirty="0" smtClean="0">
                <a:ln>
                  <a:solidFill>
                    <a:schemeClr val="bg1"/>
                  </a:solidFill>
                </a:ln>
                <a:solidFill>
                  <a:schemeClr val="bg1"/>
                </a:solidFill>
                <a:latin typeface="Georgia" pitchFamily="18" charset="0"/>
              </a:rPr>
              <a:t>Henry assumes that Thomas will support him in his struggles with the Church over wrongdoings by clergy. Henry asserted that the secular courts should judge criminal clergymen, but Thomas defended the use of ecclesiastical courts. </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048758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a:ext>
            </a:extLst>
          </a:blip>
          <a:stretch>
            <a:fillRect/>
          </a:stretch>
        </p:blipFill>
        <p:spPr>
          <a:xfrm>
            <a:off x="0" y="-57150"/>
            <a:ext cx="9525000" cy="7143750"/>
          </a:xfrm>
        </p:spPr>
      </p:pic>
      <p:sp>
        <p:nvSpPr>
          <p:cNvPr id="6" name="TextBox 5"/>
          <p:cNvSpPr txBox="1"/>
          <p:nvPr/>
        </p:nvSpPr>
        <p:spPr>
          <a:xfrm>
            <a:off x="152400" y="4296528"/>
            <a:ext cx="8285018" cy="2554545"/>
          </a:xfrm>
          <a:prstGeom prst="rect">
            <a:avLst/>
          </a:prstGeom>
          <a:noFill/>
        </p:spPr>
        <p:txBody>
          <a:bodyPr wrap="square" rtlCol="0">
            <a:spAutoFit/>
          </a:bodyPr>
          <a:lstStyle/>
          <a:p>
            <a:r>
              <a:rPr lang="en-US" sz="4000" dirty="0" smtClean="0">
                <a:ln>
                  <a:solidFill>
                    <a:schemeClr val="bg1"/>
                  </a:solidFill>
                </a:ln>
                <a:solidFill>
                  <a:schemeClr val="bg1"/>
                </a:solidFill>
                <a:latin typeface="Georgia" pitchFamily="18" charset="0"/>
              </a:rPr>
              <a:t>Thomas seemed to take his role as Archbishop seriously. He opposed Henry’s attempt to take more control of the Church.</a:t>
            </a: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060124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a:ext>
            </a:extLst>
          </a:blip>
          <a:stretch>
            <a:fillRect/>
          </a:stretch>
        </p:blipFill>
        <p:spPr>
          <a:xfrm>
            <a:off x="0" y="-76200"/>
            <a:ext cx="9525000" cy="7143750"/>
          </a:xfrm>
        </p:spPr>
      </p:pic>
      <p:sp>
        <p:nvSpPr>
          <p:cNvPr id="6" name="TextBox 5"/>
          <p:cNvSpPr txBox="1"/>
          <p:nvPr/>
        </p:nvSpPr>
        <p:spPr>
          <a:xfrm>
            <a:off x="228600" y="3429000"/>
            <a:ext cx="8991600" cy="3170099"/>
          </a:xfrm>
          <a:prstGeom prst="rect">
            <a:avLst/>
          </a:prstGeom>
          <a:noFill/>
        </p:spPr>
        <p:txBody>
          <a:bodyPr wrap="square" rtlCol="0">
            <a:spAutoFit/>
          </a:bodyPr>
          <a:lstStyle/>
          <a:p>
            <a:r>
              <a:rPr lang="en-US" sz="4000" dirty="0" smtClean="0">
                <a:ln>
                  <a:solidFill>
                    <a:schemeClr val="bg1"/>
                  </a:solidFill>
                </a:ln>
                <a:solidFill>
                  <a:schemeClr val="bg1"/>
                </a:solidFill>
                <a:latin typeface="Georgia" pitchFamily="18" charset="0"/>
              </a:rPr>
              <a:t>Four knights heard Henry say “Will no </a:t>
            </a:r>
            <a:r>
              <a:rPr lang="en-US" sz="4000" dirty="0">
                <a:ln>
                  <a:solidFill>
                    <a:schemeClr val="bg1"/>
                  </a:solidFill>
                </a:ln>
                <a:solidFill>
                  <a:schemeClr val="bg1"/>
                </a:solidFill>
                <a:latin typeface="Georgia" pitchFamily="18" charset="0"/>
              </a:rPr>
              <a:t>one </a:t>
            </a:r>
            <a:r>
              <a:rPr lang="en-US" sz="4000" dirty="0" smtClean="0">
                <a:ln>
                  <a:solidFill>
                    <a:schemeClr val="bg1"/>
                  </a:solidFill>
                </a:ln>
                <a:solidFill>
                  <a:schemeClr val="bg1"/>
                </a:solidFill>
                <a:latin typeface="Georgia" pitchFamily="18" charset="0"/>
              </a:rPr>
              <a:t>rid </a:t>
            </a:r>
            <a:r>
              <a:rPr lang="en-US" sz="4000" dirty="0">
                <a:ln>
                  <a:solidFill>
                    <a:schemeClr val="bg1"/>
                  </a:solidFill>
                </a:ln>
                <a:solidFill>
                  <a:schemeClr val="bg1"/>
                </a:solidFill>
                <a:latin typeface="Georgia" pitchFamily="18" charset="0"/>
              </a:rPr>
              <a:t>me of this turbulent priest</a:t>
            </a:r>
            <a:r>
              <a:rPr lang="en-US" sz="4000" dirty="0" smtClean="0">
                <a:ln>
                  <a:solidFill>
                    <a:schemeClr val="bg1"/>
                  </a:solidFill>
                </a:ln>
                <a:solidFill>
                  <a:schemeClr val="bg1"/>
                </a:solidFill>
                <a:latin typeface="Georgia" pitchFamily="18" charset="0"/>
              </a:rPr>
              <a:t>?“ They confronted Becket at Canterbury Cathedral. After Becket refused to give in to the king, they killed him.</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80549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a:ext>
            </a:extLst>
          </a:blip>
          <a:stretch>
            <a:fillRect/>
          </a:stretch>
        </p:blipFill>
        <p:spPr>
          <a:xfrm>
            <a:off x="0" y="-76200"/>
            <a:ext cx="9525000" cy="7143750"/>
          </a:xfrm>
        </p:spPr>
      </p:pic>
      <p:sp>
        <p:nvSpPr>
          <p:cNvPr id="6" name="TextBox 5"/>
          <p:cNvSpPr txBox="1"/>
          <p:nvPr/>
        </p:nvSpPr>
        <p:spPr>
          <a:xfrm>
            <a:off x="-34636" y="3926467"/>
            <a:ext cx="9559636" cy="2554545"/>
          </a:xfrm>
          <a:prstGeom prst="rect">
            <a:avLst/>
          </a:prstGeom>
          <a:noFill/>
        </p:spPr>
        <p:txBody>
          <a:bodyPr wrap="square" rtlCol="0">
            <a:spAutoFit/>
          </a:bodyPr>
          <a:lstStyle/>
          <a:p>
            <a:r>
              <a:rPr lang="en-US" sz="4000" dirty="0" smtClean="0">
                <a:ln>
                  <a:solidFill>
                    <a:schemeClr val="bg1"/>
                  </a:solidFill>
                </a:ln>
                <a:solidFill>
                  <a:schemeClr val="bg1"/>
                </a:solidFill>
                <a:latin typeface="Georgia" pitchFamily="18" charset="0"/>
              </a:rPr>
              <a:t>In order to prevent excommunication, King Henry accepted three blows from a rod from 80 priests as penance for his disagreements with the Church.</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2176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05400" y="1641863"/>
            <a:ext cx="4049217" cy="5216138"/>
          </a:xfrm>
          <a:prstGeom prst="rect">
            <a:avLst/>
          </a:prstGeom>
        </p:spPr>
      </p:pic>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flipH="1">
            <a:off x="-13856" y="1539531"/>
            <a:ext cx="4128655" cy="5318469"/>
          </a:xfrm>
        </p:spPr>
      </p:pic>
      <p:sp>
        <p:nvSpPr>
          <p:cNvPr id="2" name="Title 1"/>
          <p:cNvSpPr>
            <a:spLocks noGrp="1"/>
          </p:cNvSpPr>
          <p:nvPr>
            <p:ph type="title"/>
          </p:nvPr>
        </p:nvSpPr>
        <p:spPr>
          <a:xfrm>
            <a:off x="457200" y="274638"/>
            <a:ext cx="8229600" cy="2925762"/>
          </a:xfrm>
        </p:spPr>
        <p:txBody>
          <a:bodyPr>
            <a:normAutofit/>
          </a:bodyPr>
          <a:lstStyle/>
          <a:p>
            <a:r>
              <a:rPr lang="en-US" sz="7200" dirty="0" smtClean="0">
                <a:latin typeface="Old English Text MT" pitchFamily="66" charset="0"/>
              </a:rPr>
              <a:t>Geoffrey Chaucer</a:t>
            </a:r>
            <a:r>
              <a:rPr lang="en-US" dirty="0" smtClean="0">
                <a:latin typeface="Old English Text MT" pitchFamily="66" charset="0"/>
              </a:rPr>
              <a:t/>
            </a:r>
            <a:br>
              <a:rPr lang="en-US" dirty="0" smtClean="0">
                <a:latin typeface="Old English Text MT" pitchFamily="66" charset="0"/>
              </a:rPr>
            </a:br>
            <a:r>
              <a:rPr lang="en-US" dirty="0" smtClean="0">
                <a:latin typeface="Old English Text MT" pitchFamily="66" charset="0"/>
              </a:rPr>
              <a:t>(1343-1400)</a:t>
            </a:r>
            <a:endParaRPr lang="en-US" dirty="0">
              <a:latin typeface="Old English Text MT" pitchFamily="66" charset="0"/>
            </a:endParaRPr>
          </a:p>
        </p:txBody>
      </p:sp>
    </p:spTree>
    <p:extLst>
      <p:ext uri="{BB962C8B-B14F-4D97-AF65-F5344CB8AC3E}">
        <p14:creationId xmlns:p14="http://schemas.microsoft.com/office/powerpoint/2010/main" val="36616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746</Words>
  <Application>Microsoft Office PowerPoint</Application>
  <PresentationFormat>On-screen Show (4:3)</PresentationFormat>
  <Paragraphs>54</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Canterbury Tales</vt:lpstr>
      <vt:lpstr>PowerPoint Presentation</vt:lpstr>
      <vt:lpstr>Thomas Becket  (1118-1170)</vt:lpstr>
      <vt:lpstr>PowerPoint Presentation</vt:lpstr>
      <vt:lpstr>PowerPoint Presentation</vt:lpstr>
      <vt:lpstr>PowerPoint Presentation</vt:lpstr>
      <vt:lpstr>PowerPoint Presentation</vt:lpstr>
      <vt:lpstr>PowerPoint Presentation</vt:lpstr>
      <vt:lpstr>Geoffrey Chaucer (1343-1400)</vt:lpstr>
      <vt:lpstr>PowerPoint Presentation</vt:lpstr>
      <vt:lpstr>PowerPoint Presentation</vt:lpstr>
      <vt:lpstr>PowerPoint Presentation</vt:lpstr>
      <vt:lpstr>Pardoner</vt:lpstr>
      <vt:lpstr>Themes</vt:lpstr>
      <vt:lpstr>Relic</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Canterbury Tales by Geoffrey Chaucer</dc:title>
  <dc:creator>Nicholas Graves</dc:creator>
  <cp:lastModifiedBy>Anna Grace Graves</cp:lastModifiedBy>
  <cp:revision>22</cp:revision>
  <dcterms:created xsi:type="dcterms:W3CDTF">2012-08-06T01:14:23Z</dcterms:created>
  <dcterms:modified xsi:type="dcterms:W3CDTF">2012-09-12T01:16:53Z</dcterms:modified>
</cp:coreProperties>
</file>