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3FAA0-8245-4DE3-A1D0-05CAB46435F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E2F9-DF1C-465C-9D4E-B786C94E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Source 714-726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Irregular Verbs: Lie and Lay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3178"/>
          <a:ext cx="8610600" cy="5490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2800"/>
                <a:gridCol w="1905000"/>
                <a:gridCol w="1524000"/>
                <a:gridCol w="1828800"/>
              </a:tblGrid>
              <a:tr h="147973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Present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Present Participle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 Participle</a:t>
                      </a:r>
                      <a:endParaRPr lang="en-US" sz="3200" dirty="0"/>
                    </a:p>
                  </a:txBody>
                  <a:tcPr/>
                </a:tc>
              </a:tr>
              <a:tr h="1479738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Lie (to recline)</a:t>
                      </a:r>
                    </a:p>
                    <a:p>
                      <a:r>
                        <a:rPr lang="en-US" sz="2400" dirty="0" smtClean="0"/>
                        <a:t>I</a:t>
                      </a:r>
                      <a:r>
                        <a:rPr lang="en-US" sz="2400" baseline="0" dirty="0" smtClean="0"/>
                        <a:t> want to lie down.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(am)</a:t>
                      </a:r>
                      <a:r>
                        <a:rPr lang="en-US" sz="2400" baseline="0" dirty="0" smtClean="0"/>
                        <a:t> lying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(have) lain</a:t>
                      </a:r>
                      <a:endParaRPr lang="en-US" sz="2400" dirty="0"/>
                    </a:p>
                  </a:txBody>
                  <a:tcPr/>
                </a:tc>
              </a:tr>
              <a:tr h="1968124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Lay (to put down)</a:t>
                      </a:r>
                    </a:p>
                    <a:p>
                      <a:r>
                        <a:rPr lang="en-US" sz="2400" dirty="0" smtClean="0"/>
                        <a:t>I lay my books on the table.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(am)</a:t>
                      </a:r>
                      <a:r>
                        <a:rPr lang="en-US" sz="2400" baseline="0" dirty="0" smtClean="0"/>
                        <a:t> laying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(have)</a:t>
                      </a:r>
                      <a:r>
                        <a:rPr lang="en-US" sz="2400" baseline="0" dirty="0" smtClean="0"/>
                        <a:t> laid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Verb</a:t>
            </a:r>
            <a:r>
              <a:rPr lang="en-US" sz="2800" dirty="0" smtClean="0"/>
              <a:t>: a word that expresses action or state of being</a:t>
            </a:r>
          </a:p>
          <a:p>
            <a:r>
              <a:rPr lang="en-US" sz="2800" b="1" dirty="0" smtClean="0"/>
              <a:t>714.1 Linking Verbs</a:t>
            </a:r>
          </a:p>
          <a:p>
            <a:pPr lvl="1"/>
            <a:r>
              <a:rPr lang="en-US" sz="2400" dirty="0" smtClean="0"/>
              <a:t>Links the subject to a noun or an adjective in the predicate. (Ex. He </a:t>
            </a:r>
            <a:r>
              <a:rPr lang="en-US" sz="2400" b="1" dirty="0" smtClean="0"/>
              <a:t>was</a:t>
            </a:r>
            <a:r>
              <a:rPr lang="en-US" sz="2400" dirty="0" smtClean="0"/>
              <a:t> the best fielder around.)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7543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Common Linking Verbs</a:t>
            </a:r>
          </a:p>
          <a:p>
            <a:pPr algn="ctr"/>
            <a:r>
              <a:rPr lang="en-US" sz="2000" smtClean="0"/>
              <a:t>is</a:t>
            </a:r>
            <a:r>
              <a:rPr lang="en-US" sz="2000" dirty="0" smtClean="0"/>
              <a:t>	 are 	was	 were 	be	 been	 am</a:t>
            </a:r>
          </a:p>
          <a:p>
            <a:pPr algn="ctr"/>
            <a:endParaRPr lang="en-US" sz="2000" dirty="0"/>
          </a:p>
          <a:p>
            <a:pPr algn="ctr"/>
            <a:r>
              <a:rPr lang="en-US" sz="2400" b="1" dirty="0" smtClean="0"/>
              <a:t>Additional Linking Verbs</a:t>
            </a:r>
          </a:p>
          <a:p>
            <a:pPr algn="ctr"/>
            <a:r>
              <a:rPr lang="en-US" sz="2000" dirty="0" smtClean="0"/>
              <a:t>smell	 seem	 grow 	become 	appear 	sound </a:t>
            </a:r>
          </a:p>
          <a:p>
            <a:pPr algn="ctr"/>
            <a:r>
              <a:rPr lang="en-US" sz="2000" dirty="0" smtClean="0"/>
              <a:t>taste 	feel	 get	 remain	 stay	 look	 turn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“Additional Linking Verbs” function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linking verbs when they do not show actual action. An adjective usually follows these linking verbs.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000" baseline="0" dirty="0" smtClean="0"/>
              <a:t>Examples</a:t>
            </a:r>
            <a:r>
              <a:rPr lang="en-US" sz="2000" dirty="0" smtClean="0"/>
              <a:t>: 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LINKING: This fruit </a:t>
            </a:r>
            <a:r>
              <a:rPr lang="en-US" sz="2000" b="1" dirty="0" smtClean="0"/>
              <a:t>smells</a:t>
            </a:r>
            <a:r>
              <a:rPr lang="en-US" sz="2000" dirty="0" smtClean="0"/>
              <a:t> rotten. 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ACTION: Maya always </a:t>
            </a:r>
            <a:r>
              <a:rPr lang="en-US" sz="2000" b="1" dirty="0" smtClean="0"/>
              <a:t>smells</a:t>
            </a:r>
            <a:r>
              <a:rPr lang="en-US" sz="2000" dirty="0" smtClean="0"/>
              <a:t> fruit carefully before eating it.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0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3124200"/>
          </a:xfrm>
        </p:spPr>
        <p:txBody>
          <a:bodyPr/>
          <a:lstStyle/>
          <a:p>
            <a:r>
              <a:rPr lang="en-US" b="1" dirty="0" smtClean="0"/>
              <a:t>714.2 Auxiliary (Helping) Verbs</a:t>
            </a:r>
          </a:p>
          <a:p>
            <a:pPr lvl="1"/>
            <a:r>
              <a:rPr lang="en-US" dirty="0" smtClean="0"/>
              <a:t>Used to form some of the </a:t>
            </a:r>
            <a:r>
              <a:rPr lang="en-US" b="1" dirty="0" smtClean="0"/>
              <a:t>tenses</a:t>
            </a:r>
            <a:r>
              <a:rPr lang="en-US" dirty="0" smtClean="0"/>
              <a:t>, the </a:t>
            </a:r>
            <a:r>
              <a:rPr lang="en-US" b="1" dirty="0" smtClean="0"/>
              <a:t>mood</a:t>
            </a:r>
            <a:r>
              <a:rPr lang="en-US" dirty="0" smtClean="0"/>
              <a:t>, and the </a:t>
            </a:r>
            <a:r>
              <a:rPr lang="en-US" b="1" dirty="0" smtClean="0"/>
              <a:t>voice</a:t>
            </a:r>
            <a:r>
              <a:rPr lang="en-US" dirty="0" smtClean="0"/>
              <a:t> of the main verb. </a:t>
            </a:r>
            <a:r>
              <a:rPr lang="en-US" sz="2000" dirty="0" smtClean="0"/>
              <a:t>(Auxiliary verbs in </a:t>
            </a:r>
            <a:r>
              <a:rPr lang="en-US" sz="2000" b="1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, main verbs in </a:t>
            </a:r>
            <a:r>
              <a:rPr lang="en-US" sz="2000" b="1" dirty="0" smtClean="0">
                <a:solidFill>
                  <a:schemeClr val="accent1"/>
                </a:solidFill>
              </a:rPr>
              <a:t>blue</a:t>
            </a:r>
            <a:r>
              <a:rPr lang="en-US" sz="2000" dirty="0" smtClean="0"/>
              <a:t>)</a:t>
            </a:r>
          </a:p>
          <a:p>
            <a:pPr lvl="2"/>
            <a:r>
              <a:rPr lang="en-US" dirty="0" smtClean="0"/>
              <a:t>“The long procession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led</a:t>
            </a:r>
            <a:r>
              <a:rPr lang="en-US" dirty="0" smtClean="0"/>
              <a:t> by white-robed priests, their faces streaked with red and yellow and white ash. By this time the flames </a:t>
            </a:r>
            <a:r>
              <a:rPr lang="en-US" b="1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stopped</a:t>
            </a:r>
            <a:r>
              <a:rPr lang="en-US" dirty="0" smtClean="0"/>
              <a:t> spurting…”</a:t>
            </a:r>
          </a:p>
          <a:p>
            <a:pPr lvl="3"/>
            <a:r>
              <a:rPr lang="en-US" dirty="0" smtClean="0"/>
              <a:t>Leonard Feinberg, “Fire Walking in Ceylon”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8534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Common Auxiliary Verbs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i</a:t>
            </a:r>
            <a:r>
              <a:rPr lang="en-US" sz="2400" dirty="0" smtClean="0"/>
              <a:t>s	am	are	was	were	be	being	been	do	did	does	has 	have	had	should	would	could	will	shall	can	may	might 	must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08038"/>
          </a:xfrm>
        </p:spPr>
        <p:txBody>
          <a:bodyPr/>
          <a:lstStyle/>
          <a:p>
            <a:r>
              <a:rPr lang="en-US" dirty="0" smtClean="0"/>
              <a:t>Verb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verb has different forms depending on its </a:t>
            </a:r>
            <a:r>
              <a:rPr lang="en-US" i="1" dirty="0" smtClean="0"/>
              <a:t>number, person, tense, voice</a:t>
            </a:r>
            <a:r>
              <a:rPr lang="en-US" dirty="0" smtClean="0"/>
              <a:t>, and </a:t>
            </a:r>
            <a:r>
              <a:rPr lang="en-US" i="1" dirty="0" smtClean="0"/>
              <a:t>mood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718.2 Person of a Verb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718.3 Tense of a Verb</a:t>
            </a:r>
          </a:p>
          <a:p>
            <a:pPr lvl="1"/>
            <a:r>
              <a:rPr lang="en-US" dirty="0" smtClean="0"/>
              <a:t>Tense indicates time. Each verb has three principal parts: the </a:t>
            </a:r>
            <a:r>
              <a:rPr lang="en-US" i="1" dirty="0" smtClean="0"/>
              <a:t>present</a:t>
            </a:r>
            <a:r>
              <a:rPr lang="en-US" dirty="0" smtClean="0"/>
              <a:t>, </a:t>
            </a:r>
            <a:r>
              <a:rPr lang="en-US" i="1" dirty="0" smtClean="0"/>
              <a:t>past</a:t>
            </a:r>
            <a:r>
              <a:rPr lang="en-US" dirty="0" smtClean="0"/>
              <a:t>, and </a:t>
            </a:r>
            <a:r>
              <a:rPr lang="en-US" i="1" dirty="0" smtClean="0"/>
              <a:t>past participle</a:t>
            </a:r>
            <a:r>
              <a:rPr lang="en-US" dirty="0" smtClean="0"/>
              <a:t>. (</a:t>
            </a:r>
            <a:r>
              <a:rPr lang="en-US" dirty="0"/>
              <a:t> </a:t>
            </a:r>
            <a:r>
              <a:rPr lang="en-US" dirty="0" smtClean="0"/>
              <a:t>A participle is a </a:t>
            </a:r>
            <a:r>
              <a:rPr lang="en-US" dirty="0"/>
              <a:t>verbal that is used as an </a:t>
            </a:r>
            <a:r>
              <a:rPr lang="en-US" dirty="0" smtClean="0"/>
              <a:t>adjective)</a:t>
            </a:r>
          </a:p>
          <a:p>
            <a:pPr lvl="2"/>
            <a:r>
              <a:rPr lang="en-US" dirty="0" smtClean="0"/>
              <a:t>Past and past participle of regular verbs are formed by adding </a:t>
            </a:r>
            <a:r>
              <a:rPr lang="en-US" i="1" dirty="0" err="1" smtClean="0"/>
              <a:t>ed</a:t>
            </a:r>
            <a:r>
              <a:rPr lang="en-US" dirty="0" smtClean="0"/>
              <a:t> to the present form.</a:t>
            </a:r>
          </a:p>
          <a:p>
            <a:r>
              <a:rPr lang="en-US" b="1" dirty="0" smtClean="0"/>
              <a:t>718.4 Simple Tenses</a:t>
            </a:r>
          </a:p>
          <a:p>
            <a:pPr lvl="1"/>
            <a:r>
              <a:rPr lang="en-US" b="1" dirty="0" smtClean="0"/>
              <a:t>Present tense</a:t>
            </a:r>
            <a:r>
              <a:rPr lang="en-US" dirty="0" smtClean="0"/>
              <a:t>: expresses action that is happening at the present time, or action that happens continually, regularly. </a:t>
            </a:r>
          </a:p>
          <a:p>
            <a:pPr lvl="2"/>
            <a:r>
              <a:rPr lang="en-US" dirty="0" smtClean="0"/>
              <a:t>In September, sophomores </a:t>
            </a:r>
            <a:r>
              <a:rPr lang="en-US" b="1" dirty="0" smtClean="0"/>
              <a:t>smirk</a:t>
            </a:r>
            <a:r>
              <a:rPr lang="en-US" dirty="0" smtClean="0"/>
              <a:t> and </a:t>
            </a:r>
            <a:r>
              <a:rPr lang="en-US" b="1" dirty="0" smtClean="0"/>
              <a:t>joke</a:t>
            </a:r>
            <a:r>
              <a:rPr lang="en-US" dirty="0" smtClean="0"/>
              <a:t> about the “little </a:t>
            </a:r>
            <a:r>
              <a:rPr lang="en-US" dirty="0" err="1" smtClean="0"/>
              <a:t>freshies</a:t>
            </a:r>
            <a:r>
              <a:rPr lang="en-US" dirty="0" smtClean="0"/>
              <a:t>”. </a:t>
            </a:r>
          </a:p>
          <a:p>
            <a:pPr lvl="1"/>
            <a:r>
              <a:rPr lang="en-US" b="1" dirty="0" smtClean="0"/>
              <a:t>Past tense</a:t>
            </a:r>
            <a:r>
              <a:rPr lang="en-US" dirty="0" smtClean="0"/>
              <a:t>: expresses action that was completed at a particular time in the past.</a:t>
            </a:r>
          </a:p>
          <a:p>
            <a:pPr lvl="2"/>
            <a:r>
              <a:rPr lang="en-US" dirty="0" smtClean="0"/>
              <a:t>They forgot that just ninety days </a:t>
            </a:r>
            <a:r>
              <a:rPr lang="en-US" b="1" dirty="0" smtClean="0"/>
              <a:t>separated</a:t>
            </a:r>
            <a:r>
              <a:rPr lang="en-US" dirty="0" smtClean="0"/>
              <a:t> them from freshman status.</a:t>
            </a:r>
          </a:p>
          <a:p>
            <a:pPr lvl="1"/>
            <a:r>
              <a:rPr lang="en-US" b="1" dirty="0" smtClean="0"/>
              <a:t>Future tense</a:t>
            </a:r>
            <a:r>
              <a:rPr lang="en-US" dirty="0" smtClean="0"/>
              <a:t>: expresses action that will take place in the future.</a:t>
            </a:r>
          </a:p>
          <a:p>
            <a:pPr lvl="2"/>
            <a:r>
              <a:rPr lang="en-US" dirty="0" smtClean="0"/>
              <a:t>They </a:t>
            </a:r>
            <a:r>
              <a:rPr lang="en-US" b="1" dirty="0" smtClean="0"/>
              <a:t>will recall </a:t>
            </a:r>
            <a:r>
              <a:rPr lang="en-US" dirty="0" smtClean="0"/>
              <a:t>this in three years when they </a:t>
            </a:r>
            <a:r>
              <a:rPr lang="en-US" b="1" dirty="0" smtClean="0"/>
              <a:t>will be </a:t>
            </a:r>
            <a:r>
              <a:rPr lang="en-US" dirty="0" smtClean="0"/>
              <a:t>freshmen again.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1600200"/>
            <a:ext cx="7010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Singular			Plural</a:t>
            </a:r>
          </a:p>
          <a:p>
            <a:r>
              <a:rPr lang="en-US" sz="2000" dirty="0" smtClean="0"/>
              <a:t>First Person	I sniff			we sniff</a:t>
            </a:r>
          </a:p>
          <a:p>
            <a:r>
              <a:rPr lang="en-US" sz="2000" dirty="0" smtClean="0"/>
              <a:t>Second Person	you sniff			you sniff</a:t>
            </a:r>
          </a:p>
          <a:p>
            <a:r>
              <a:rPr lang="en-US" sz="2000" dirty="0" smtClean="0"/>
              <a:t>Third Person	he/she/it sniffs		they sniff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720.1 Perfect Tenses</a:t>
            </a:r>
          </a:p>
          <a:p>
            <a:pPr lvl="1"/>
            <a:r>
              <a:rPr lang="en-US" b="1" dirty="0" smtClean="0"/>
              <a:t>Present perfect tense </a:t>
            </a:r>
            <a:r>
              <a:rPr lang="en-US" dirty="0" smtClean="0"/>
              <a:t>expresses action that began in the past but continues in the present or is completed I the present</a:t>
            </a:r>
          </a:p>
          <a:p>
            <a:pPr lvl="2"/>
            <a:r>
              <a:rPr lang="en-US" dirty="0" smtClean="0"/>
              <a:t>Our boat </a:t>
            </a:r>
            <a:r>
              <a:rPr lang="en-US" b="1" dirty="0" smtClean="0">
                <a:solidFill>
                  <a:srgbClr val="FF0000"/>
                </a:solidFill>
              </a:rPr>
              <a:t>has weathered </a:t>
            </a:r>
            <a:r>
              <a:rPr lang="en-US" dirty="0" smtClean="0"/>
              <a:t>worse storms than this one.</a:t>
            </a:r>
          </a:p>
          <a:p>
            <a:pPr lvl="1"/>
            <a:r>
              <a:rPr lang="en-US" b="1" dirty="0" smtClean="0"/>
              <a:t>Past perfect tense </a:t>
            </a:r>
            <a:r>
              <a:rPr lang="en-US" dirty="0" smtClean="0"/>
              <a:t>expresses an action in the past that occurred before another past action.</a:t>
            </a:r>
          </a:p>
          <a:p>
            <a:pPr lvl="2"/>
            <a:r>
              <a:rPr lang="en-US" dirty="0" smtClean="0"/>
              <a:t>They reported, wrongly, that the hurricane </a:t>
            </a:r>
            <a:r>
              <a:rPr lang="en-US" b="1" dirty="0" smtClean="0">
                <a:solidFill>
                  <a:srgbClr val="FF0000"/>
                </a:solidFill>
              </a:rPr>
              <a:t>had missed </a:t>
            </a:r>
            <a:r>
              <a:rPr lang="en-US" dirty="0" smtClean="0"/>
              <a:t>the island.</a:t>
            </a:r>
          </a:p>
          <a:p>
            <a:pPr lvl="1"/>
            <a:r>
              <a:rPr lang="en-US" b="1" dirty="0" smtClean="0"/>
              <a:t>Future perfect tense </a:t>
            </a:r>
            <a:r>
              <a:rPr lang="en-US" dirty="0" smtClean="0"/>
              <a:t>expresses action that will begin in the future and be completed by a specific time in the future.</a:t>
            </a:r>
          </a:p>
          <a:p>
            <a:pPr lvl="2"/>
            <a:r>
              <a:rPr lang="en-US" dirty="0" smtClean="0"/>
              <a:t>By this time tomorrow, the hurricane </a:t>
            </a:r>
            <a:r>
              <a:rPr lang="en-US" b="1" dirty="0" smtClean="0">
                <a:solidFill>
                  <a:srgbClr val="FF0000"/>
                </a:solidFill>
              </a:rPr>
              <a:t>will have smashed</a:t>
            </a:r>
            <a:r>
              <a:rPr lang="en-US" b="1" dirty="0" smtClean="0"/>
              <a:t> </a:t>
            </a:r>
            <a:r>
              <a:rPr lang="en-US" dirty="0" smtClean="0"/>
              <a:t>into the coast.</a:t>
            </a:r>
          </a:p>
          <a:p>
            <a:pPr lvl="1"/>
            <a:r>
              <a:rPr lang="en-US" dirty="0" smtClean="0"/>
              <a:t>Note: use helping verbs such as: </a:t>
            </a:r>
            <a:r>
              <a:rPr lang="en-US" i="1" dirty="0" smtClean="0"/>
              <a:t>has, have, had, </a:t>
            </a:r>
            <a:r>
              <a:rPr lang="en-US" dirty="0" smtClean="0"/>
              <a:t>and </a:t>
            </a:r>
            <a:r>
              <a:rPr lang="en-US" i="1" dirty="0" smtClean="0"/>
              <a:t>will have </a:t>
            </a:r>
            <a:r>
              <a:rPr lang="en-US" dirty="0" smtClean="0"/>
              <a:t>to form the tenses.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720.2 Irregular Verbs Chart (in textbook)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Verbals</a:t>
            </a:r>
            <a:r>
              <a:rPr lang="en-US" dirty="0" smtClean="0"/>
              <a:t>: Gerunds, Infinitives, &amp;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b="1" dirty="0" smtClean="0"/>
              <a:t>Verbal</a:t>
            </a:r>
            <a:r>
              <a:rPr lang="en-US" dirty="0" smtClean="0"/>
              <a:t>: a word that is derived from a verb but does not function as a verb in a sentence. It acts as another part of speech (noun, adjective, or adverb). There are three types: </a:t>
            </a:r>
            <a:r>
              <a:rPr lang="en-US" i="1" dirty="0" smtClean="0"/>
              <a:t>gerunds</a:t>
            </a:r>
            <a:r>
              <a:rPr lang="en-US" dirty="0" smtClean="0"/>
              <a:t>, </a:t>
            </a:r>
            <a:r>
              <a:rPr lang="en-US" i="1" dirty="0" smtClean="0"/>
              <a:t>infinitives</a:t>
            </a:r>
            <a:r>
              <a:rPr lang="en-US" dirty="0" smtClean="0"/>
              <a:t>, and </a:t>
            </a:r>
            <a:r>
              <a:rPr lang="en-US" i="1" dirty="0" smtClean="0"/>
              <a:t>participles</a:t>
            </a:r>
            <a:r>
              <a:rPr lang="en-US" dirty="0" smtClean="0"/>
              <a:t>. They are often a part of </a:t>
            </a:r>
            <a:r>
              <a:rPr lang="en-US" smtClean="0"/>
              <a:t>verbal </a:t>
            </a:r>
            <a:r>
              <a:rPr lang="en-US" smtClean="0"/>
              <a:t>phrase.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Verbals</a:t>
            </a:r>
            <a:r>
              <a:rPr lang="en-US" dirty="0" smtClean="0"/>
              <a:t>: Gerunds, Infinitives, &amp;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726.1 Gerunds</a:t>
            </a:r>
          </a:p>
          <a:p>
            <a:pPr lvl="1"/>
            <a:r>
              <a:rPr lang="en-US" dirty="0" smtClean="0"/>
              <a:t>A verb from that ends in </a:t>
            </a:r>
            <a:r>
              <a:rPr lang="en-US" i="1" dirty="0" err="1" smtClean="0"/>
              <a:t>ing</a:t>
            </a:r>
            <a:r>
              <a:rPr lang="en-US" dirty="0" smtClean="0"/>
              <a:t> and is used as a noun.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Swimming</a:t>
            </a:r>
            <a:r>
              <a:rPr lang="en-US" dirty="0" smtClean="0"/>
              <a:t> is my favorite pastime. (subject)</a:t>
            </a:r>
          </a:p>
          <a:p>
            <a:pPr lvl="2"/>
            <a:r>
              <a:rPr lang="en-US" dirty="0" smtClean="0"/>
              <a:t>I began </a:t>
            </a:r>
            <a:r>
              <a:rPr lang="en-US" b="1" dirty="0" smtClean="0">
                <a:solidFill>
                  <a:srgbClr val="FF0000"/>
                </a:solidFill>
              </a:rPr>
              <a:t>swimming</a:t>
            </a:r>
            <a:r>
              <a:rPr lang="en-US" dirty="0" smtClean="0"/>
              <a:t> at the age of six months. (direct object)</a:t>
            </a:r>
          </a:p>
          <a:p>
            <a:pPr lvl="2"/>
            <a:r>
              <a:rPr lang="en-US" dirty="0" smtClean="0"/>
              <a:t>The hardest part of </a:t>
            </a:r>
            <a:r>
              <a:rPr lang="en-US" b="1" dirty="0" smtClean="0">
                <a:solidFill>
                  <a:srgbClr val="FF0000"/>
                </a:solidFill>
              </a:rPr>
              <a:t>swimming</a:t>
            </a:r>
            <a:r>
              <a:rPr lang="en-US" dirty="0" smtClean="0"/>
              <a:t> is the resulting sore muscles. (object of the preposition </a:t>
            </a:r>
            <a:r>
              <a:rPr lang="en-US" i="1" dirty="0" smtClean="0"/>
              <a:t>of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Swimming in chlorinated pools </a:t>
            </a:r>
            <a:r>
              <a:rPr lang="en-US" dirty="0" smtClean="0"/>
              <a:t>makes my eyes red. (gerund phase used as a subject)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Verbals</a:t>
            </a:r>
            <a:r>
              <a:rPr lang="en-US" dirty="0" smtClean="0"/>
              <a:t>: Gerunds, Infinitives, &amp;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726.2 Infinitives</a:t>
            </a:r>
          </a:p>
          <a:p>
            <a:pPr lvl="1"/>
            <a:r>
              <a:rPr lang="en-US" dirty="0" smtClean="0"/>
              <a:t>A verb form that is usually introduced by </a:t>
            </a:r>
            <a:r>
              <a:rPr lang="en-US" i="1" dirty="0" smtClean="0"/>
              <a:t>to</a:t>
            </a:r>
            <a:r>
              <a:rPr lang="en-US" dirty="0" smtClean="0"/>
              <a:t>; the infinitive may be used as a noun, an adjective, or an adverb.</a:t>
            </a:r>
          </a:p>
          <a:p>
            <a:pPr lvl="2"/>
            <a:r>
              <a:rPr lang="en-US" dirty="0" smtClean="0"/>
              <a:t>Most people find it easy </a:t>
            </a:r>
            <a:r>
              <a:rPr lang="en-US" b="1" dirty="0" smtClean="0">
                <a:solidFill>
                  <a:srgbClr val="FF0000"/>
                </a:solidFill>
              </a:rPr>
              <a:t>to swim</a:t>
            </a:r>
            <a:r>
              <a:rPr lang="en-US" dirty="0" smtClean="0"/>
              <a:t>. (adverb modifying an adjective)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To swim the English Channel </a:t>
            </a:r>
            <a:r>
              <a:rPr lang="en-US" dirty="0" smtClean="0"/>
              <a:t>must be a thrill. (infinitive used as a noun)</a:t>
            </a:r>
          </a:p>
          <a:p>
            <a:pPr lvl="2"/>
            <a:r>
              <a:rPr lang="en-US" dirty="0" smtClean="0"/>
              <a:t>The urge </a:t>
            </a:r>
            <a:r>
              <a:rPr lang="en-US" b="1" dirty="0" smtClean="0">
                <a:solidFill>
                  <a:srgbClr val="FF0000"/>
                </a:solidFill>
              </a:rPr>
              <a:t>to swim in tropical waters </a:t>
            </a:r>
            <a:r>
              <a:rPr lang="en-US" dirty="0" smtClean="0"/>
              <a:t>is more common. (infinitive phrase as an adjective)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Verbals</a:t>
            </a:r>
            <a:r>
              <a:rPr lang="en-US" dirty="0" smtClean="0"/>
              <a:t>: Gerunds, Infinitives, &amp;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726.3 Participles</a:t>
            </a:r>
          </a:p>
          <a:p>
            <a:pPr lvl="1"/>
            <a:r>
              <a:rPr lang="en-US" dirty="0" smtClean="0"/>
              <a:t>A verb form ending in </a:t>
            </a:r>
            <a:r>
              <a:rPr lang="en-US" i="1" dirty="0" err="1" smtClean="0"/>
              <a:t>ing</a:t>
            </a:r>
            <a:r>
              <a:rPr lang="en-US" dirty="0" smtClean="0"/>
              <a:t> or </a:t>
            </a:r>
            <a:r>
              <a:rPr lang="en-US" i="1" dirty="0" err="1" smtClean="0"/>
              <a:t>ed</a:t>
            </a:r>
            <a:r>
              <a:rPr lang="en-US" dirty="0" smtClean="0"/>
              <a:t> that acts as an adjective.</a:t>
            </a:r>
          </a:p>
          <a:p>
            <a:pPr lvl="2"/>
            <a:r>
              <a:rPr lang="en-US" dirty="0" smtClean="0"/>
              <a:t>The workers </a:t>
            </a:r>
            <a:r>
              <a:rPr lang="en-US" b="1" dirty="0" smtClean="0">
                <a:solidFill>
                  <a:srgbClr val="FF0000"/>
                </a:solidFill>
              </a:rPr>
              <a:t>raking leaves </a:t>
            </a:r>
            <a:r>
              <a:rPr lang="en-US" dirty="0" smtClean="0"/>
              <a:t>are tired and hungry. (participial phrase modifying workers)</a:t>
            </a:r>
          </a:p>
          <a:p>
            <a:pPr lvl="2"/>
            <a:r>
              <a:rPr lang="en-US" dirty="0" smtClean="0"/>
              <a:t>The bags full of </a:t>
            </a:r>
            <a:r>
              <a:rPr lang="en-US" b="1" dirty="0" smtClean="0">
                <a:solidFill>
                  <a:srgbClr val="FF0000"/>
                </a:solidFill>
              </a:rPr>
              <a:t>raked </a:t>
            </a:r>
            <a:r>
              <a:rPr lang="en-US" dirty="0" smtClean="0"/>
              <a:t>leaves are evidence of their hard work. (participle modifying </a:t>
            </a:r>
            <a:r>
              <a:rPr lang="en-US" i="1" dirty="0" smtClean="0"/>
              <a:t>leaves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Smiling </a:t>
            </a:r>
            <a:r>
              <a:rPr lang="en-US" dirty="0" smtClean="0"/>
              <a:t>faces greeted my father when he returned from a business trip.</a:t>
            </a:r>
          </a:p>
          <a:p>
            <a:pPr lvl="1"/>
            <a:r>
              <a:rPr lang="en-US" dirty="0" smtClean="0"/>
              <a:t>Note: the past participle of an irregular verb can also act as an adjective.</a:t>
            </a:r>
          </a:p>
          <a:p>
            <a:pPr lvl="2"/>
            <a:r>
              <a:rPr lang="en-US" dirty="0" smtClean="0"/>
              <a:t>The rake is obviously </a:t>
            </a:r>
            <a:r>
              <a:rPr lang="en-US" b="1" dirty="0" smtClean="0">
                <a:solidFill>
                  <a:srgbClr val="FF0000"/>
                </a:solidFill>
              </a:rPr>
              <a:t>broken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737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Verbs</vt:lpstr>
      <vt:lpstr>Verbs</vt:lpstr>
      <vt:lpstr>Verbs</vt:lpstr>
      <vt:lpstr>Verb Tenses</vt:lpstr>
      <vt:lpstr>Perfect Tenses</vt:lpstr>
      <vt:lpstr>Verbals: Gerunds, Infinitives, &amp; Participles</vt:lpstr>
      <vt:lpstr>Verbals: Gerunds, Infinitives, &amp; Participles</vt:lpstr>
      <vt:lpstr>Verbals: Gerunds, Infinitives, &amp; Participles</vt:lpstr>
      <vt:lpstr>Verbals: Gerunds, Infinitives, &amp; Participles</vt:lpstr>
      <vt:lpstr>Irregular Verbs: Lie and Lay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annag</dc:creator>
  <cp:lastModifiedBy>Anna Grace Graves</cp:lastModifiedBy>
  <cp:revision>19</cp:revision>
  <dcterms:created xsi:type="dcterms:W3CDTF">2012-03-29T13:04:46Z</dcterms:created>
  <dcterms:modified xsi:type="dcterms:W3CDTF">2012-04-05T02:39:58Z</dcterms:modified>
</cp:coreProperties>
</file>