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59" r:id="rId5"/>
    <p:sldId id="258" r:id="rId6"/>
    <p:sldId id="260" r:id="rId7"/>
    <p:sldId id="273" r:id="rId8"/>
    <p:sldId id="271" r:id="rId9"/>
    <p:sldId id="272" r:id="rId10"/>
    <p:sldId id="264" r:id="rId11"/>
    <p:sldId id="265" r:id="rId12"/>
    <p:sldId id="263" r:id="rId13"/>
    <p:sldId id="267" r:id="rId14"/>
    <p:sldId id="266" r:id="rId15"/>
    <p:sldId id="268" r:id="rId16"/>
    <p:sldId id="269" r:id="rId17"/>
    <p:sldId id="270" r:id="rId18"/>
    <p:sldId id="261"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925"/>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p:scale>
          <a:sx n="68" d="100"/>
          <a:sy n="68" d="100"/>
        </p:scale>
        <p:origin x="-143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51E78-6276-4029-8D54-BF8735166748}" type="datetimeFigureOut">
              <a:rPr lang="en-US" smtClean="0"/>
              <a:t>9/10/2012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ABBDC-8273-49BA-88F1-AB8B7ACC8A21}" type="slidenum">
              <a:rPr lang="en-US" smtClean="0"/>
              <a:t>‹#›</a:t>
            </a:fld>
            <a:endParaRPr lang="en-US"/>
          </a:p>
        </p:txBody>
      </p:sp>
    </p:spTree>
    <p:extLst>
      <p:ext uri="{BB962C8B-B14F-4D97-AF65-F5344CB8AC3E}">
        <p14:creationId xmlns:p14="http://schemas.microsoft.com/office/powerpoint/2010/main" val="105331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ABBDC-8273-49BA-88F1-AB8B7ACC8A21}" type="slidenum">
              <a:rPr lang="en-US" smtClean="0"/>
              <a:t>4</a:t>
            </a:fld>
            <a:endParaRPr lang="en-US"/>
          </a:p>
        </p:txBody>
      </p:sp>
    </p:spTree>
    <p:extLst>
      <p:ext uri="{BB962C8B-B14F-4D97-AF65-F5344CB8AC3E}">
        <p14:creationId xmlns:p14="http://schemas.microsoft.com/office/powerpoint/2010/main" val="1224315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152349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146545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3198065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E1B52E4-A374-459D-B815-B8A3CA99846C}"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EFE117-2294-41E2-95E2-8F7B35C3D605}"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B52E4-A374-459D-B815-B8A3CA99846C}"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EFE117-2294-41E2-95E2-8F7B35C3D605}" type="datetimeFigureOut">
              <a:rPr lang="en-US" smtClean="0"/>
              <a:t>9/10/2012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B52E4-A374-459D-B815-B8A3CA99846C}"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EFE117-2294-41E2-95E2-8F7B35C3D605}" type="datetimeFigureOut">
              <a:rPr lang="en-US" smtClean="0"/>
              <a:t>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B52E4-A374-459D-B815-B8A3CA99846C}"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FE117-2294-41E2-95E2-8F7B35C3D605}" type="datetimeFigureOut">
              <a:rPr lang="en-US" smtClean="0"/>
              <a:t>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B52E4-A374-459D-B815-B8A3CA99846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FE117-2294-41E2-95E2-8F7B35C3D605}"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B52E4-A374-459D-B815-B8A3CA99846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2983180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FE117-2294-41E2-95E2-8F7B35C3D605}"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B52E4-A374-459D-B815-B8A3CA99846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FE117-2294-41E2-95E2-8F7B35C3D605}"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347973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FE117-2294-41E2-95E2-8F7B35C3D605}"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266859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FE117-2294-41E2-95E2-8F7B35C3D605}" type="datetimeFigureOut">
              <a:rPr lang="en-US" smtClean="0"/>
              <a:t>9/10/2012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380862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FE117-2294-41E2-95E2-8F7B35C3D605}" type="datetimeFigureOut">
              <a:rPr lang="en-US" smtClean="0"/>
              <a:t>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324054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FE117-2294-41E2-95E2-8F7B35C3D605}" type="datetimeFigureOut">
              <a:rPr lang="en-US" smtClean="0"/>
              <a:t>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58977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FE117-2294-41E2-95E2-8F7B35C3D605}"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366779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FE117-2294-41E2-95E2-8F7B35C3D605}"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B52E4-A374-459D-B815-B8A3CA99846C}" type="slidenum">
              <a:rPr lang="en-US" smtClean="0"/>
              <a:t>‹#›</a:t>
            </a:fld>
            <a:endParaRPr lang="en-US"/>
          </a:p>
        </p:txBody>
      </p:sp>
    </p:spTree>
    <p:extLst>
      <p:ext uri="{BB962C8B-B14F-4D97-AF65-F5344CB8AC3E}">
        <p14:creationId xmlns:p14="http://schemas.microsoft.com/office/powerpoint/2010/main" val="32388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FE117-2294-41E2-95E2-8F7B35C3D605}" type="datetimeFigureOut">
              <a:rPr lang="en-US" smtClean="0"/>
              <a:t>9/10/2012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B52E4-A374-459D-B815-B8A3CA99846C}" type="slidenum">
              <a:rPr lang="en-US" smtClean="0"/>
              <a:t>‹#›</a:t>
            </a:fld>
            <a:endParaRPr lang="en-US"/>
          </a:p>
        </p:txBody>
      </p:sp>
    </p:spTree>
    <p:extLst>
      <p:ext uri="{BB962C8B-B14F-4D97-AF65-F5344CB8AC3E}">
        <p14:creationId xmlns:p14="http://schemas.microsoft.com/office/powerpoint/2010/main" val="98641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7EFE117-2294-41E2-95E2-8F7B35C3D605}" type="datetimeFigureOut">
              <a:rPr lang="en-US" smtClean="0"/>
              <a:t>9/10/2012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E1B52E4-A374-459D-B815-B8A3CA9984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4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228600"/>
            <a:ext cx="9144000" cy="3581400"/>
          </a:xfrm>
        </p:spPr>
        <p:txBody>
          <a:bodyPr>
            <a:noAutofit/>
          </a:bodyPr>
          <a:lstStyle/>
          <a:p>
            <a:r>
              <a:rPr lang="en-US" sz="15000" dirty="0" err="1" smtClean="0">
                <a:ln>
                  <a:solidFill>
                    <a:schemeClr val="tx1">
                      <a:lumMod val="95000"/>
                      <a:lumOff val="5000"/>
                    </a:schemeClr>
                  </a:solidFill>
                </a:ln>
                <a:solidFill>
                  <a:srgbClr val="C00000"/>
                </a:solidFill>
                <a:latin typeface="Parchment" pitchFamily="66" charset="0"/>
              </a:rPr>
              <a:t>WilliamShakespeare</a:t>
            </a:r>
            <a:r>
              <a:rPr lang="en-US" sz="15000" dirty="0" smtClean="0">
                <a:ln>
                  <a:solidFill>
                    <a:schemeClr val="tx1">
                      <a:lumMod val="95000"/>
                      <a:lumOff val="5000"/>
                    </a:schemeClr>
                  </a:solidFill>
                </a:ln>
                <a:solidFill>
                  <a:srgbClr val="C00000"/>
                </a:solidFill>
                <a:latin typeface="Parchment" pitchFamily="66" charset="0"/>
              </a:rPr>
              <a:t> </a:t>
            </a:r>
            <a:endParaRPr lang="en-US" sz="16500" i="1" dirty="0">
              <a:ln>
                <a:solidFill>
                  <a:schemeClr val="tx1">
                    <a:lumMod val="95000"/>
                    <a:lumOff val="5000"/>
                  </a:schemeClr>
                </a:solidFill>
              </a:ln>
              <a:solidFill>
                <a:srgbClr val="C00000"/>
              </a:solidFill>
              <a:latin typeface="Parchment" pitchFamily="66" charset="0"/>
            </a:endParaRPr>
          </a:p>
        </p:txBody>
      </p:sp>
    </p:spTree>
    <p:extLst>
      <p:ext uri="{BB962C8B-B14F-4D97-AF65-F5344CB8AC3E}">
        <p14:creationId xmlns:p14="http://schemas.microsoft.com/office/powerpoint/2010/main" val="2923614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From the Latin </a:t>
            </a:r>
            <a:r>
              <a:rPr lang="en-US" i="1" dirty="0" err="1" smtClean="0"/>
              <a:t>solus</a:t>
            </a:r>
            <a:r>
              <a:rPr lang="en-US" i="1" dirty="0" smtClean="0"/>
              <a:t> </a:t>
            </a:r>
            <a:r>
              <a:rPr lang="en-US" dirty="0" smtClean="0"/>
              <a:t>meaning “alone”.</a:t>
            </a:r>
          </a:p>
          <a:p>
            <a:r>
              <a:rPr lang="en-US" dirty="0" smtClean="0"/>
              <a:t>A long speech, usually made by  character who is alone.</a:t>
            </a:r>
          </a:p>
          <a:p>
            <a:r>
              <a:rPr lang="en-US" dirty="0" smtClean="0"/>
              <a:t>Reveals private thoughts, feelings, secret desires, or troubling fears to the audience, but not to the other characters.</a:t>
            </a:r>
          </a:p>
          <a:p>
            <a:r>
              <a:rPr lang="en-US" dirty="0" smtClean="0"/>
              <a:t>Examples:</a:t>
            </a:r>
          </a:p>
          <a:p>
            <a:pPr lvl="1"/>
            <a:r>
              <a:rPr lang="en-US" dirty="0" smtClean="0"/>
              <a:t>Lady Macbeth’s soliloquy, Act I, Scene v</a:t>
            </a:r>
          </a:p>
          <a:p>
            <a:pPr lvl="1"/>
            <a:r>
              <a:rPr lang="en-US" dirty="0" smtClean="0"/>
              <a:t>Macbeth’s soliloquy, Act I, Scene vii</a:t>
            </a:r>
          </a:p>
          <a:p>
            <a:pPr lvl="1"/>
            <a:endParaRPr lang="en-US" dirty="0"/>
          </a:p>
        </p:txBody>
      </p:sp>
      <p:sp>
        <p:nvSpPr>
          <p:cNvPr id="2" name="Title 1"/>
          <p:cNvSpPr>
            <a:spLocks noGrp="1"/>
          </p:cNvSpPr>
          <p:nvPr>
            <p:ph type="title"/>
          </p:nvPr>
        </p:nvSpPr>
        <p:spPr/>
        <p:txBody>
          <a:bodyPr/>
          <a:lstStyle/>
          <a:p>
            <a:r>
              <a:rPr lang="en-US" dirty="0" smtClean="0"/>
              <a:t>Soliloquy</a:t>
            </a:r>
            <a:endParaRPr lang="en-US" dirty="0"/>
          </a:p>
        </p:txBody>
      </p:sp>
    </p:spTree>
    <p:extLst>
      <p:ext uri="{BB962C8B-B14F-4D97-AF65-F5344CB8AC3E}">
        <p14:creationId xmlns:p14="http://schemas.microsoft.com/office/powerpoint/2010/main" val="146205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r>
              <a:rPr lang="en-US" b="1" dirty="0" smtClean="0"/>
              <a:t>Themes: </a:t>
            </a:r>
            <a:r>
              <a:rPr lang="en-US" dirty="0" smtClean="0"/>
              <a:t>are </a:t>
            </a:r>
            <a:r>
              <a:rPr lang="en-US" dirty="0"/>
              <a:t>the fundamental and often universal ideas explored in a literary work</a:t>
            </a:r>
            <a:r>
              <a:rPr lang="en-US" dirty="0" smtClean="0"/>
              <a:t>.</a:t>
            </a:r>
          </a:p>
          <a:p>
            <a:pPr fontAlgn="base"/>
            <a:r>
              <a:rPr lang="en-US" b="1" dirty="0" smtClean="0"/>
              <a:t>Motifs: </a:t>
            </a:r>
            <a:r>
              <a:rPr lang="en-US" dirty="0" smtClean="0"/>
              <a:t>are </a:t>
            </a:r>
            <a:r>
              <a:rPr lang="en-US" dirty="0"/>
              <a:t>recurring structures, contrasts, and literary devices that can help to develop and inform the text’s major themes</a:t>
            </a:r>
            <a:r>
              <a:rPr lang="en-US" dirty="0" smtClean="0"/>
              <a:t>.</a:t>
            </a:r>
          </a:p>
          <a:p>
            <a:pPr fontAlgn="base"/>
            <a:r>
              <a:rPr lang="en-US" b="1" dirty="0" smtClean="0"/>
              <a:t>Symbols: </a:t>
            </a:r>
            <a:r>
              <a:rPr lang="en-US" dirty="0" smtClean="0"/>
              <a:t>are </a:t>
            </a:r>
            <a:r>
              <a:rPr lang="en-US" dirty="0"/>
              <a:t>objects, characters, figures, and colors used to represent abstract ideas or concepts.</a:t>
            </a:r>
          </a:p>
        </p:txBody>
      </p:sp>
      <p:sp>
        <p:nvSpPr>
          <p:cNvPr id="2" name="Title 1"/>
          <p:cNvSpPr>
            <a:spLocks noGrp="1"/>
          </p:cNvSpPr>
          <p:nvPr>
            <p:ph type="title"/>
          </p:nvPr>
        </p:nvSpPr>
        <p:spPr/>
        <p:txBody>
          <a:bodyPr>
            <a:normAutofit fontScale="90000"/>
          </a:bodyPr>
          <a:lstStyle/>
          <a:p>
            <a:r>
              <a:rPr lang="en-US" dirty="0" smtClean="0"/>
              <a:t>Themes, Motifs, and Symbols</a:t>
            </a:r>
            <a:endParaRPr lang="en-US" dirty="0"/>
          </a:p>
        </p:txBody>
      </p:sp>
    </p:spTree>
    <p:extLst>
      <p:ext uri="{BB962C8B-B14F-4D97-AF65-F5344CB8AC3E}">
        <p14:creationId xmlns:p14="http://schemas.microsoft.com/office/powerpoint/2010/main" val="334017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Ambition</a:t>
            </a:r>
          </a:p>
          <a:p>
            <a:r>
              <a:rPr lang="en-US" dirty="0" smtClean="0"/>
              <a:t>Fate </a:t>
            </a:r>
          </a:p>
          <a:p>
            <a:r>
              <a:rPr lang="en-US" dirty="0" smtClean="0"/>
              <a:t>Violence</a:t>
            </a:r>
          </a:p>
          <a:p>
            <a:r>
              <a:rPr lang="en-US" dirty="0" smtClean="0"/>
              <a:t>Cruelty and Masculinity</a:t>
            </a:r>
          </a:p>
          <a:p>
            <a:r>
              <a:rPr lang="en-US" dirty="0" smtClean="0"/>
              <a:t>Prophecy</a:t>
            </a:r>
          </a:p>
          <a:p>
            <a:r>
              <a:rPr lang="en-US" dirty="0" smtClean="0"/>
              <a:t>Visions </a:t>
            </a:r>
            <a:r>
              <a:rPr lang="en-US" dirty="0"/>
              <a:t>and Hallucinations </a:t>
            </a:r>
          </a:p>
          <a:p>
            <a:r>
              <a:rPr lang="en-US" dirty="0"/>
              <a:t>Blood</a:t>
            </a:r>
          </a:p>
          <a:p>
            <a:r>
              <a:rPr lang="en-US" dirty="0" smtClean="0"/>
              <a:t>Weather </a:t>
            </a:r>
          </a:p>
          <a:p>
            <a:endParaRPr lang="en-US" dirty="0"/>
          </a:p>
        </p:txBody>
      </p:sp>
      <p:sp>
        <p:nvSpPr>
          <p:cNvPr id="2" name="Title 1"/>
          <p:cNvSpPr>
            <a:spLocks noGrp="1"/>
          </p:cNvSpPr>
          <p:nvPr>
            <p:ph type="title"/>
          </p:nvPr>
        </p:nvSpPr>
        <p:spPr/>
        <p:txBody>
          <a:bodyPr>
            <a:normAutofit fontScale="90000"/>
          </a:bodyPr>
          <a:lstStyle/>
          <a:p>
            <a:r>
              <a:rPr lang="en-US" dirty="0" smtClean="0"/>
              <a:t>Themes, Motifs, and Symbols</a:t>
            </a:r>
            <a:endParaRPr lang="en-US" dirty="0"/>
          </a:p>
        </p:txBody>
      </p:sp>
    </p:spTree>
    <p:extLst>
      <p:ext uri="{BB962C8B-B14F-4D97-AF65-F5344CB8AC3E}">
        <p14:creationId xmlns:p14="http://schemas.microsoft.com/office/powerpoint/2010/main" val="344083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fontAlgn="base"/>
            <a:r>
              <a:rPr lang="en-US" b="1" dirty="0"/>
              <a:t>Macbeth</a:t>
            </a:r>
            <a:r>
              <a:rPr lang="en-US" dirty="0"/>
              <a:t> -  Macbeth is a Scottish general and the thane of </a:t>
            </a:r>
            <a:r>
              <a:rPr lang="en-US" dirty="0" err="1"/>
              <a:t>Glamis</a:t>
            </a:r>
            <a:r>
              <a:rPr lang="en-US" dirty="0"/>
              <a:t> who is led to wicked thoughts by the prophecies of the three witches, especially after their prophecy that he will be made thane of Cawdor comes true. </a:t>
            </a:r>
            <a:endParaRPr lang="en-US" dirty="0" smtClean="0"/>
          </a:p>
          <a:p>
            <a:pPr fontAlgn="base"/>
            <a:r>
              <a:rPr lang="en-US" b="1" dirty="0" smtClean="0"/>
              <a:t>Lady </a:t>
            </a:r>
            <a:r>
              <a:rPr lang="en-US" b="1" dirty="0"/>
              <a:t>Macbeth</a:t>
            </a:r>
            <a:r>
              <a:rPr lang="en-US" dirty="0"/>
              <a:t> -  Macbeth’s wife, a deeply ambitious woman who lusts for power and position. </a:t>
            </a:r>
            <a:endParaRPr lang="en-US" dirty="0" smtClean="0"/>
          </a:p>
          <a:p>
            <a:pPr fontAlgn="base"/>
            <a:r>
              <a:rPr lang="en-US" b="1" dirty="0" smtClean="0"/>
              <a:t>The </a:t>
            </a:r>
            <a:r>
              <a:rPr lang="en-US" b="1" dirty="0"/>
              <a:t>Three Witches</a:t>
            </a:r>
            <a:r>
              <a:rPr lang="en-US" dirty="0"/>
              <a:t> -  Three “black and midnight hags” who plot mischief against Macbeth using charms, spells, and prophecies</a:t>
            </a:r>
            <a:r>
              <a:rPr lang="en-US" dirty="0" smtClean="0"/>
              <a:t>.</a:t>
            </a:r>
            <a:endParaRPr lang="en-US" dirty="0"/>
          </a:p>
        </p:txBody>
      </p:sp>
      <p:sp>
        <p:nvSpPr>
          <p:cNvPr id="2" name="Title 1"/>
          <p:cNvSpPr>
            <a:spLocks noGrp="1"/>
          </p:cNvSpPr>
          <p:nvPr>
            <p:ph type="title"/>
          </p:nvPr>
        </p:nvSpPr>
        <p:spPr/>
        <p:txBody>
          <a:bodyPr/>
          <a:lstStyle/>
          <a:p>
            <a:r>
              <a:rPr lang="en-US" dirty="0" smtClean="0"/>
              <a:t>Characters</a:t>
            </a:r>
            <a:endParaRPr lang="en-US" dirty="0"/>
          </a:p>
        </p:txBody>
      </p:sp>
    </p:spTree>
    <p:extLst>
      <p:ext uri="{BB962C8B-B14F-4D97-AF65-F5344CB8AC3E}">
        <p14:creationId xmlns:p14="http://schemas.microsoft.com/office/powerpoint/2010/main" val="114548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r>
              <a:rPr lang="en-US" b="1" dirty="0" err="1"/>
              <a:t>Banquo</a:t>
            </a:r>
            <a:r>
              <a:rPr lang="en-US" dirty="0"/>
              <a:t> -  The brave, noble general whose children, according to the witches’ prophecy, will inherit the Scottish throne. </a:t>
            </a:r>
            <a:endParaRPr lang="en-US" dirty="0" smtClean="0"/>
          </a:p>
          <a:p>
            <a:pPr fontAlgn="base"/>
            <a:r>
              <a:rPr lang="en-US" b="1" dirty="0" smtClean="0"/>
              <a:t>King </a:t>
            </a:r>
            <a:r>
              <a:rPr lang="en-US" b="1" dirty="0"/>
              <a:t>Duncan</a:t>
            </a:r>
            <a:r>
              <a:rPr lang="en-US" dirty="0"/>
              <a:t> -  The good King of Scotland whom Macbeth, in his ambition for the crown, murders. </a:t>
            </a:r>
            <a:endParaRPr lang="en-US" dirty="0" smtClean="0"/>
          </a:p>
          <a:p>
            <a:pPr fontAlgn="base"/>
            <a:r>
              <a:rPr lang="en-US" b="1" dirty="0" err="1" smtClean="0"/>
              <a:t>Macduff</a:t>
            </a:r>
            <a:r>
              <a:rPr lang="en-US" dirty="0"/>
              <a:t> -  A Scottish nobleman hostile to Macbeth’s kingship from the start. He eventually becomes a leader of the crusade to unseat Macbeth. </a:t>
            </a:r>
          </a:p>
        </p:txBody>
      </p:sp>
      <p:sp>
        <p:nvSpPr>
          <p:cNvPr id="2" name="Title 1"/>
          <p:cNvSpPr>
            <a:spLocks noGrp="1"/>
          </p:cNvSpPr>
          <p:nvPr>
            <p:ph type="title"/>
          </p:nvPr>
        </p:nvSpPr>
        <p:spPr/>
        <p:txBody>
          <a:bodyPr/>
          <a:lstStyle/>
          <a:p>
            <a:r>
              <a:rPr lang="en-US" dirty="0" smtClean="0"/>
              <a:t>Characters</a:t>
            </a:r>
            <a:endParaRPr lang="en-US" dirty="0"/>
          </a:p>
        </p:txBody>
      </p:sp>
    </p:spTree>
    <p:extLst>
      <p:ext uri="{BB962C8B-B14F-4D97-AF65-F5344CB8AC3E}">
        <p14:creationId xmlns:p14="http://schemas.microsoft.com/office/powerpoint/2010/main" val="117683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763000" cy="3992563"/>
          </a:xfrm>
        </p:spPr>
        <p:txBody>
          <a:bodyPr>
            <a:noAutofit/>
          </a:bodyPr>
          <a:lstStyle/>
          <a:p>
            <a:pPr fontAlgn="base"/>
            <a:r>
              <a:rPr lang="en-US" b="1" dirty="0"/>
              <a:t>Malcolm</a:t>
            </a:r>
            <a:r>
              <a:rPr lang="en-US" dirty="0"/>
              <a:t> -  The son of Duncan, whose restoration to the throne signals Scotland’s return to order following Macbeth’s reign of terror. </a:t>
            </a:r>
            <a:endParaRPr lang="en-US" dirty="0" smtClean="0"/>
          </a:p>
          <a:p>
            <a:pPr fontAlgn="base"/>
            <a:r>
              <a:rPr lang="en-US" b="1" dirty="0" smtClean="0"/>
              <a:t>Hecate</a:t>
            </a:r>
            <a:r>
              <a:rPr lang="en-US" dirty="0"/>
              <a:t> -  The goddess of witchcraft, who helps the three witches work their mischief on Macbeth.</a:t>
            </a:r>
          </a:p>
          <a:p>
            <a:pPr fontAlgn="base"/>
            <a:r>
              <a:rPr lang="en-US" b="1" dirty="0" err="1"/>
              <a:t>Fleance</a:t>
            </a:r>
            <a:r>
              <a:rPr lang="en-US" dirty="0"/>
              <a:t> -  </a:t>
            </a:r>
            <a:r>
              <a:rPr lang="en-US" dirty="0" err="1"/>
              <a:t>Banquo’s</a:t>
            </a:r>
            <a:r>
              <a:rPr lang="en-US" dirty="0"/>
              <a:t> son, who survives Macbeth’s attempt to murder him. </a:t>
            </a:r>
            <a:endParaRPr lang="en-US" dirty="0" smtClean="0"/>
          </a:p>
          <a:p>
            <a:pPr fontAlgn="base"/>
            <a:r>
              <a:rPr lang="en-US" b="1" dirty="0"/>
              <a:t>Lennox</a:t>
            </a:r>
            <a:r>
              <a:rPr lang="en-US" dirty="0"/>
              <a:t> -  A Scottish nobleman.</a:t>
            </a:r>
          </a:p>
          <a:p>
            <a:pPr fontAlgn="base"/>
            <a:r>
              <a:rPr lang="en-US" b="1" dirty="0"/>
              <a:t>Ross</a:t>
            </a:r>
            <a:r>
              <a:rPr lang="en-US" dirty="0"/>
              <a:t> -  A Scottish nobleman.</a:t>
            </a:r>
          </a:p>
          <a:p>
            <a:pPr fontAlgn="base"/>
            <a:endParaRPr lang="en-US" dirty="0" smtClean="0"/>
          </a:p>
          <a:p>
            <a:endParaRPr lang="en-US" dirty="0"/>
          </a:p>
        </p:txBody>
      </p:sp>
      <p:sp>
        <p:nvSpPr>
          <p:cNvPr id="2" name="Title 1"/>
          <p:cNvSpPr>
            <a:spLocks noGrp="1"/>
          </p:cNvSpPr>
          <p:nvPr>
            <p:ph type="title"/>
          </p:nvPr>
        </p:nvSpPr>
        <p:spPr/>
        <p:txBody>
          <a:bodyPr/>
          <a:lstStyle/>
          <a:p>
            <a:r>
              <a:rPr lang="en-US" dirty="0" smtClean="0"/>
              <a:t>Characters</a:t>
            </a:r>
            <a:endParaRPr lang="en-US" dirty="0"/>
          </a:p>
        </p:txBody>
      </p:sp>
    </p:spTree>
    <p:extLst>
      <p:ext uri="{BB962C8B-B14F-4D97-AF65-F5344CB8AC3E}">
        <p14:creationId xmlns:p14="http://schemas.microsoft.com/office/powerpoint/2010/main" val="196643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r>
              <a:rPr lang="en-US" b="1" dirty="0" smtClean="0"/>
              <a:t>The </a:t>
            </a:r>
            <a:r>
              <a:rPr lang="en-US" b="1" dirty="0"/>
              <a:t>Murderers</a:t>
            </a:r>
            <a:r>
              <a:rPr lang="en-US" dirty="0"/>
              <a:t> -  A group of ruffians conscripted by Macbeth to murder </a:t>
            </a:r>
            <a:r>
              <a:rPr lang="en-US" dirty="0" err="1"/>
              <a:t>Banquo</a:t>
            </a:r>
            <a:r>
              <a:rPr lang="en-US" dirty="0"/>
              <a:t>, </a:t>
            </a:r>
            <a:r>
              <a:rPr lang="en-US" dirty="0" err="1"/>
              <a:t>Fleance</a:t>
            </a:r>
            <a:r>
              <a:rPr lang="en-US" dirty="0"/>
              <a:t> (whom they fail to kill), and </a:t>
            </a:r>
            <a:r>
              <a:rPr lang="en-US" dirty="0" err="1"/>
              <a:t>Macduff’s</a:t>
            </a:r>
            <a:r>
              <a:rPr lang="en-US" dirty="0"/>
              <a:t> wife and children.</a:t>
            </a:r>
          </a:p>
          <a:p>
            <a:pPr fontAlgn="base"/>
            <a:r>
              <a:rPr lang="en-US" b="1" dirty="0"/>
              <a:t>Porter</a:t>
            </a:r>
            <a:r>
              <a:rPr lang="en-US" dirty="0"/>
              <a:t> -  The drunken doorman of Macbeth’s castle.</a:t>
            </a:r>
          </a:p>
          <a:p>
            <a:pPr fontAlgn="base"/>
            <a:r>
              <a:rPr lang="en-US" b="1" dirty="0"/>
              <a:t>Lady </a:t>
            </a:r>
            <a:r>
              <a:rPr lang="en-US" b="1" dirty="0" err="1"/>
              <a:t>Macduff</a:t>
            </a:r>
            <a:r>
              <a:rPr lang="en-US" dirty="0"/>
              <a:t> -  </a:t>
            </a:r>
            <a:r>
              <a:rPr lang="en-US" dirty="0" err="1"/>
              <a:t>Macduff’s</a:t>
            </a:r>
            <a:r>
              <a:rPr lang="en-US" dirty="0"/>
              <a:t> wife. other than that of Macbeth and Lady Macbeth. </a:t>
            </a:r>
          </a:p>
          <a:p>
            <a:pPr fontAlgn="base"/>
            <a:r>
              <a:rPr lang="en-US" b="1" dirty="0" err="1"/>
              <a:t>Donalbain</a:t>
            </a:r>
            <a:r>
              <a:rPr lang="en-US" dirty="0"/>
              <a:t> -  Duncan’s son and Malcolm’s younger brother.</a:t>
            </a:r>
          </a:p>
          <a:p>
            <a:endParaRPr lang="en-US" dirty="0"/>
          </a:p>
        </p:txBody>
      </p:sp>
      <p:sp>
        <p:nvSpPr>
          <p:cNvPr id="2" name="Title 1"/>
          <p:cNvSpPr>
            <a:spLocks noGrp="1"/>
          </p:cNvSpPr>
          <p:nvPr>
            <p:ph type="title"/>
          </p:nvPr>
        </p:nvSpPr>
        <p:spPr/>
        <p:txBody>
          <a:bodyPr/>
          <a:lstStyle/>
          <a:p>
            <a:r>
              <a:rPr lang="en-US" dirty="0" smtClean="0"/>
              <a:t>Characters</a:t>
            </a:r>
            <a:endParaRPr lang="en-US" dirty="0"/>
          </a:p>
        </p:txBody>
      </p:sp>
    </p:spTree>
    <p:extLst>
      <p:ext uri="{BB962C8B-B14F-4D97-AF65-F5344CB8AC3E}">
        <p14:creationId xmlns:p14="http://schemas.microsoft.com/office/powerpoint/2010/main" val="253874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val="0"/>
              </a:ext>
            </a:extLst>
          </a:blip>
          <a:stretch>
            <a:fillRect/>
          </a:stretch>
        </p:blipFill>
        <p:spPr>
          <a:xfrm>
            <a:off x="-23648" y="-28903"/>
            <a:ext cx="9320048" cy="6990036"/>
          </a:xfrm>
          <a:prstGeom prst="rect">
            <a:avLst/>
          </a:prstGeom>
        </p:spPr>
      </p:pic>
      <p:sp>
        <p:nvSpPr>
          <p:cNvPr id="2" name="TextBox 1"/>
          <p:cNvSpPr txBox="1"/>
          <p:nvPr/>
        </p:nvSpPr>
        <p:spPr>
          <a:xfrm>
            <a:off x="381000" y="381000"/>
            <a:ext cx="8458200" cy="6494085"/>
          </a:xfrm>
          <a:prstGeom prst="rect">
            <a:avLst/>
          </a:prstGeom>
          <a:noFill/>
        </p:spPr>
        <p:txBody>
          <a:bodyPr wrap="square" rtlCol="0">
            <a:spAutoFit/>
          </a:bodyPr>
          <a:lstStyle/>
          <a:p>
            <a:r>
              <a:rPr lang="en-US" sz="3200" b="1" dirty="0" smtClean="0">
                <a:solidFill>
                  <a:schemeClr val="bg1"/>
                </a:solidFill>
                <a:latin typeface="Baskerville Old Face" pitchFamily="18" charset="0"/>
              </a:rPr>
              <a:t>Original Text:</a:t>
            </a:r>
          </a:p>
          <a:p>
            <a:r>
              <a:rPr lang="en-US" sz="3200" dirty="0" smtClean="0">
                <a:solidFill>
                  <a:schemeClr val="bg1"/>
                </a:solidFill>
                <a:latin typeface="Baskerville Old Face" pitchFamily="18" charset="0"/>
              </a:rPr>
              <a:t>She </a:t>
            </a:r>
            <a:r>
              <a:rPr lang="en-US" sz="3200" dirty="0">
                <a:solidFill>
                  <a:schemeClr val="bg1"/>
                </a:solidFill>
                <a:latin typeface="Baskerville Old Face" pitchFamily="18" charset="0"/>
              </a:rPr>
              <a:t>should have died hereafter.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There would have been a time for such a word.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Tomorrow, and tomorrow, and tomorrow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Creeps in this petty pace from day to day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To the last syllable of recorded time.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And all our yesterdays have lighted fools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The way to dusty death. Out, out, brief candle.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Life’s but a walking shadow, a poor player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That struts and frets his hour upon the stage,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And then is heard no more. It is a tale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Told by an idiot, full of sound and fury, </a:t>
            </a:r>
            <a:br>
              <a:rPr lang="en-US" sz="3200" dirty="0">
                <a:solidFill>
                  <a:schemeClr val="bg1"/>
                </a:solidFill>
                <a:latin typeface="Baskerville Old Face" pitchFamily="18" charset="0"/>
              </a:rPr>
            </a:br>
            <a:r>
              <a:rPr lang="en-US" sz="3200" dirty="0">
                <a:solidFill>
                  <a:schemeClr val="bg1"/>
                </a:solidFill>
                <a:latin typeface="Baskerville Old Face" pitchFamily="18" charset="0"/>
              </a:rPr>
              <a:t>Signifying nothing. </a:t>
            </a:r>
          </a:p>
        </p:txBody>
      </p:sp>
    </p:spTree>
    <p:extLst>
      <p:ext uri="{BB962C8B-B14F-4D97-AF65-F5344CB8AC3E}">
        <p14:creationId xmlns:p14="http://schemas.microsoft.com/office/powerpoint/2010/main" val="626856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val="0"/>
              </a:ext>
            </a:extLst>
          </a:blip>
          <a:stretch>
            <a:fillRect/>
          </a:stretch>
        </p:blipFill>
        <p:spPr>
          <a:xfrm>
            <a:off x="-23648" y="-28903"/>
            <a:ext cx="9320048" cy="6990036"/>
          </a:xfrm>
          <a:prstGeom prst="rect">
            <a:avLst/>
          </a:prstGeom>
        </p:spPr>
      </p:pic>
      <p:sp>
        <p:nvSpPr>
          <p:cNvPr id="2" name="TextBox 1"/>
          <p:cNvSpPr txBox="1"/>
          <p:nvPr/>
        </p:nvSpPr>
        <p:spPr>
          <a:xfrm>
            <a:off x="381000" y="381000"/>
            <a:ext cx="8458200" cy="6001643"/>
          </a:xfrm>
          <a:prstGeom prst="rect">
            <a:avLst/>
          </a:prstGeom>
          <a:noFill/>
        </p:spPr>
        <p:txBody>
          <a:bodyPr wrap="square" rtlCol="0">
            <a:spAutoFit/>
          </a:bodyPr>
          <a:lstStyle/>
          <a:p>
            <a:pPr fontAlgn="base"/>
            <a:r>
              <a:rPr lang="en-US" sz="3200" b="1" dirty="0" smtClean="0">
                <a:solidFill>
                  <a:schemeClr val="bg1"/>
                </a:solidFill>
                <a:latin typeface="Baskerville Old Face" pitchFamily="18" charset="0"/>
              </a:rPr>
              <a:t>Translation:</a:t>
            </a:r>
            <a:endParaRPr lang="en-US" sz="3200" b="1" dirty="0" smtClean="0">
              <a:solidFill>
                <a:schemeClr val="bg1"/>
              </a:solidFill>
              <a:latin typeface="Baskerville Old Face" pitchFamily="18" charset="0"/>
            </a:endParaRPr>
          </a:p>
          <a:p>
            <a:pPr fontAlgn="base"/>
            <a:r>
              <a:rPr lang="en-US" sz="3200" dirty="0" smtClean="0">
                <a:solidFill>
                  <a:schemeClr val="bg1"/>
                </a:solidFill>
                <a:latin typeface="Baskerville Old Face" pitchFamily="18" charset="0"/>
              </a:rPr>
              <a:t>She </a:t>
            </a:r>
            <a:r>
              <a:rPr lang="en-US" sz="3200" dirty="0">
                <a:solidFill>
                  <a:schemeClr val="bg1"/>
                </a:solidFill>
                <a:latin typeface="Baskerville Old Face" pitchFamily="18" charset="0"/>
              </a:rPr>
              <a:t>would have died later anyway. That news was bound to come someday. Tomorrow, and tomorrow, and tomorrow. The days creep slowly along until the end of time. And every day that’s already happened has taken fools that much closer to their deaths. Out, out, brief candle. Life is nothing more than an illusion. It’s like a poor actor who struts and worries for his hour on the stage and then is never heard from again. Life is a story told by an idiot, full of noise and emotional disturbance but devoid of meaning.</a:t>
            </a:r>
          </a:p>
        </p:txBody>
      </p:sp>
      <p:sp>
        <p:nvSpPr>
          <p:cNvPr id="4" name="Rectangle 1"/>
          <p:cNvSpPr>
            <a:spLocks noChangeArrowheads="1"/>
          </p:cNvSpPr>
          <p:nvPr/>
        </p:nvSpPr>
        <p:spPr bwMode="auto">
          <a:xfrm>
            <a:off x="1504950" y="2408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66835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4000" contrast="11000"/>
                    </a14:imgEffect>
                  </a14:imgLayer>
                </a14:imgProps>
              </a:ext>
              <a:ext uri="{28A0092B-C50C-407E-A947-70E740481C1C}">
                <a14:useLocalDpi xmlns:a14="http://schemas.microsoft.com/office/drawing/2010/main" val="0"/>
              </a:ext>
            </a:extLst>
          </a:blip>
          <a:srcRect t="10803" r="21311" b="36431"/>
          <a:stretch/>
        </p:blipFill>
        <p:spPr>
          <a:xfrm rot="709409">
            <a:off x="-2377430" y="-3370161"/>
            <a:ext cx="14857309" cy="12767361"/>
          </a:xfrm>
        </p:spPr>
      </p:pic>
      <p:sp>
        <p:nvSpPr>
          <p:cNvPr id="8" name="Rounded Rectangular Callout 7"/>
          <p:cNvSpPr/>
          <p:nvPr/>
        </p:nvSpPr>
        <p:spPr>
          <a:xfrm rot="16200000">
            <a:off x="94593" y="-152400"/>
            <a:ext cx="3429000" cy="3733800"/>
          </a:xfrm>
          <a:prstGeom prst="wedgeRoundRectCallout">
            <a:avLst>
              <a:gd name="adj1" fmla="val -72214"/>
              <a:gd name="adj2" fmla="val 57688"/>
              <a:gd name="adj3" fmla="val 16667"/>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510" y="147123"/>
            <a:ext cx="3718035" cy="3108543"/>
          </a:xfrm>
          <a:prstGeom prst="rect">
            <a:avLst/>
          </a:prstGeom>
          <a:noFill/>
        </p:spPr>
        <p:txBody>
          <a:bodyPr wrap="square" rtlCol="0">
            <a:spAutoFit/>
          </a:bodyPr>
          <a:lstStyle/>
          <a:p>
            <a:r>
              <a:rPr lang="en-US" sz="2800" b="1" dirty="0" smtClean="0">
                <a:latin typeface="Baskerville Old Face" pitchFamily="18" charset="0"/>
              </a:rPr>
              <a:t>I was born in 1564 in Stratford-upon-Avon, England. I eventually moved to London, where I wrote over 38 plays and hundreds of poems. I died in 1616.</a:t>
            </a:r>
            <a:endParaRPr lang="en-US" sz="2800" b="1" dirty="0">
              <a:latin typeface="Baskerville Old Face" pitchFamily="18" charset="0"/>
            </a:endParaRPr>
          </a:p>
        </p:txBody>
      </p:sp>
    </p:spTree>
    <p:extLst>
      <p:ext uri="{BB962C8B-B14F-4D97-AF65-F5344CB8AC3E}">
        <p14:creationId xmlns:p14="http://schemas.microsoft.com/office/powerpoint/2010/main" val="386604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59000" contrast="19000"/>
                    </a14:imgEffect>
                  </a14:imgLayer>
                </a14:imgProps>
              </a:ext>
              <a:ext uri="{28A0092B-C50C-407E-A947-70E740481C1C}">
                <a14:useLocalDpi xmlns:a14="http://schemas.microsoft.com/office/drawing/2010/main" val="0"/>
              </a:ext>
            </a:extLst>
          </a:blip>
          <a:stretch>
            <a:fillRect/>
          </a:stretch>
        </p:blipFill>
        <p:spPr>
          <a:xfrm>
            <a:off x="-1981199" y="-762000"/>
            <a:ext cx="11125199" cy="8343900"/>
          </a:xfrm>
        </p:spPr>
      </p:pic>
      <p:sp>
        <p:nvSpPr>
          <p:cNvPr id="6" name="TextBox 5"/>
          <p:cNvSpPr txBox="1"/>
          <p:nvPr/>
        </p:nvSpPr>
        <p:spPr>
          <a:xfrm>
            <a:off x="5247290" y="3705428"/>
            <a:ext cx="3767959" cy="2554545"/>
          </a:xfrm>
          <a:prstGeom prst="rect">
            <a:avLst/>
          </a:prstGeom>
          <a:noFill/>
        </p:spPr>
        <p:txBody>
          <a:bodyPr wrap="square" rtlCol="0">
            <a:spAutoFit/>
          </a:bodyPr>
          <a:lstStyle/>
          <a:p>
            <a:r>
              <a:rPr lang="en-US" sz="3200" b="1" dirty="0" smtClean="0">
                <a:ln>
                  <a:solidFill>
                    <a:schemeClr val="bg1">
                      <a:lumMod val="95000"/>
                    </a:schemeClr>
                  </a:solidFill>
                </a:ln>
                <a:solidFill>
                  <a:schemeClr val="bg1"/>
                </a:solidFill>
                <a:latin typeface="Baskerville Old Face" pitchFamily="18" charset="0"/>
              </a:rPr>
              <a:t>Shakespeare’s plays are usually divided into three categories: histories, comedies, and tragedies.</a:t>
            </a:r>
            <a:endParaRPr lang="en-US" sz="3200" b="1" dirty="0">
              <a:ln>
                <a:solidFill>
                  <a:schemeClr val="bg1">
                    <a:lumMod val="95000"/>
                  </a:schemeClr>
                </a:solidFill>
              </a:ln>
              <a:solidFill>
                <a:schemeClr val="bg1"/>
              </a:solidFill>
              <a:latin typeface="Baskerville Old Face" pitchFamily="18" charset="0"/>
            </a:endParaRPr>
          </a:p>
        </p:txBody>
      </p:sp>
    </p:spTree>
    <p:extLst>
      <p:ext uri="{BB962C8B-B14F-4D97-AF65-F5344CB8AC3E}">
        <p14:creationId xmlns:p14="http://schemas.microsoft.com/office/powerpoint/2010/main" val="3719091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4724400" cy="6858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askerville Old Face" pitchFamily="18" charset="0"/>
              </a:rPr>
              <a:t>Comedies:</a:t>
            </a:r>
          </a:p>
          <a:p>
            <a:pPr algn="ctr"/>
            <a:r>
              <a:rPr lang="en-US" sz="2000" dirty="0" smtClean="0">
                <a:latin typeface="Baskerville Old Face" pitchFamily="18" charset="0"/>
              </a:rPr>
              <a:t>All’s Well That Ends Well</a:t>
            </a:r>
          </a:p>
          <a:p>
            <a:pPr algn="ctr"/>
            <a:r>
              <a:rPr lang="en-US" sz="2000" dirty="0" smtClean="0">
                <a:latin typeface="Baskerville Old Face" pitchFamily="18" charset="0"/>
              </a:rPr>
              <a:t>As You Like It</a:t>
            </a:r>
          </a:p>
          <a:p>
            <a:pPr algn="ctr"/>
            <a:r>
              <a:rPr lang="en-US" sz="2000" dirty="0" smtClean="0">
                <a:latin typeface="Baskerville Old Face" pitchFamily="18" charset="0"/>
              </a:rPr>
              <a:t>The Comedy of Errors</a:t>
            </a:r>
          </a:p>
          <a:p>
            <a:pPr algn="ctr"/>
            <a:r>
              <a:rPr lang="en-US" sz="2000" dirty="0" smtClean="0">
                <a:latin typeface="Baskerville Old Face" pitchFamily="18" charset="0"/>
              </a:rPr>
              <a:t>Cymbeline</a:t>
            </a:r>
          </a:p>
          <a:p>
            <a:pPr algn="ctr"/>
            <a:r>
              <a:rPr lang="en-US" sz="2000" dirty="0" smtClean="0">
                <a:latin typeface="Baskerville Old Face" pitchFamily="18" charset="0"/>
              </a:rPr>
              <a:t>Love’s </a:t>
            </a:r>
            <a:r>
              <a:rPr lang="en-US" sz="2000" dirty="0" err="1" smtClean="0">
                <a:latin typeface="Baskerville Old Face" pitchFamily="18" charset="0"/>
              </a:rPr>
              <a:t>Labour’s</a:t>
            </a:r>
            <a:r>
              <a:rPr lang="en-US" sz="2000" dirty="0" smtClean="0">
                <a:latin typeface="Baskerville Old Face" pitchFamily="18" charset="0"/>
              </a:rPr>
              <a:t> Lost</a:t>
            </a:r>
          </a:p>
          <a:p>
            <a:pPr algn="ctr"/>
            <a:r>
              <a:rPr lang="en-US" sz="2000" dirty="0" smtClean="0">
                <a:latin typeface="Baskerville Old Face" pitchFamily="18" charset="0"/>
              </a:rPr>
              <a:t>Measure for Measure</a:t>
            </a:r>
          </a:p>
          <a:p>
            <a:pPr algn="ctr"/>
            <a:r>
              <a:rPr lang="en-US" sz="2000" dirty="0" smtClean="0">
                <a:latin typeface="Baskerville Old Face" pitchFamily="18" charset="0"/>
              </a:rPr>
              <a:t>The Merchant of Venice</a:t>
            </a:r>
          </a:p>
          <a:p>
            <a:pPr algn="ctr"/>
            <a:r>
              <a:rPr lang="en-US" sz="2000" dirty="0" smtClean="0">
                <a:latin typeface="Baskerville Old Face" pitchFamily="18" charset="0"/>
              </a:rPr>
              <a:t>The Merry Wives of Windsor</a:t>
            </a:r>
          </a:p>
          <a:p>
            <a:pPr algn="ctr"/>
            <a:r>
              <a:rPr lang="en-US" sz="2000" dirty="0" smtClean="0">
                <a:latin typeface="Baskerville Old Face" pitchFamily="18" charset="0"/>
              </a:rPr>
              <a:t>A Midsummer Night’s Dream</a:t>
            </a:r>
          </a:p>
          <a:p>
            <a:pPr algn="ctr"/>
            <a:r>
              <a:rPr lang="en-US" sz="2000" dirty="0" smtClean="0">
                <a:latin typeface="Baskerville Old Face" pitchFamily="18" charset="0"/>
              </a:rPr>
              <a:t>Much Ado About Nothing</a:t>
            </a:r>
          </a:p>
          <a:p>
            <a:pPr algn="ctr"/>
            <a:r>
              <a:rPr lang="en-US" sz="2000" dirty="0" smtClean="0">
                <a:latin typeface="Baskerville Old Face" pitchFamily="18" charset="0"/>
              </a:rPr>
              <a:t>Pericles, Prince of </a:t>
            </a:r>
            <a:r>
              <a:rPr lang="en-US" sz="2000" dirty="0" err="1" smtClean="0">
                <a:latin typeface="Baskerville Old Face" pitchFamily="18" charset="0"/>
              </a:rPr>
              <a:t>Tyre</a:t>
            </a:r>
            <a:endParaRPr lang="en-US" sz="2000" dirty="0" smtClean="0">
              <a:latin typeface="Baskerville Old Face" pitchFamily="18" charset="0"/>
            </a:endParaRPr>
          </a:p>
          <a:p>
            <a:pPr algn="ctr"/>
            <a:r>
              <a:rPr lang="en-US" sz="2000" dirty="0" smtClean="0">
                <a:latin typeface="Baskerville Old Face" pitchFamily="18" charset="0"/>
              </a:rPr>
              <a:t>The Taming of the Shrew</a:t>
            </a:r>
          </a:p>
          <a:p>
            <a:pPr algn="ctr"/>
            <a:r>
              <a:rPr lang="en-US" sz="2000" dirty="0" smtClean="0">
                <a:latin typeface="Baskerville Old Face" pitchFamily="18" charset="0"/>
              </a:rPr>
              <a:t>The Tempest</a:t>
            </a:r>
          </a:p>
          <a:p>
            <a:pPr algn="ctr"/>
            <a:r>
              <a:rPr lang="en-US" sz="2000" dirty="0" smtClean="0">
                <a:latin typeface="Baskerville Old Face" pitchFamily="18" charset="0"/>
              </a:rPr>
              <a:t>Twelfth Night</a:t>
            </a:r>
          </a:p>
          <a:p>
            <a:pPr algn="ctr"/>
            <a:r>
              <a:rPr lang="en-US" sz="2000" dirty="0" smtClean="0">
                <a:latin typeface="Baskerville Old Face" pitchFamily="18" charset="0"/>
              </a:rPr>
              <a:t>Two Gentlemen of Verona</a:t>
            </a:r>
          </a:p>
          <a:p>
            <a:pPr algn="ctr"/>
            <a:r>
              <a:rPr lang="en-US" sz="2000" dirty="0" smtClean="0">
                <a:latin typeface="Baskerville Old Face" pitchFamily="18" charset="0"/>
              </a:rPr>
              <a:t>The Two Noble Kinsmen</a:t>
            </a:r>
          </a:p>
          <a:p>
            <a:pPr algn="ctr"/>
            <a:r>
              <a:rPr lang="en-US" sz="2000" dirty="0" smtClean="0">
                <a:latin typeface="Baskerville Old Face" pitchFamily="18" charset="0"/>
              </a:rPr>
              <a:t>The Winter’s Tale</a:t>
            </a:r>
          </a:p>
        </p:txBody>
      </p:sp>
      <p:sp>
        <p:nvSpPr>
          <p:cNvPr id="13" name="Rectangle 12"/>
          <p:cNvSpPr/>
          <p:nvPr/>
        </p:nvSpPr>
        <p:spPr>
          <a:xfrm>
            <a:off x="4724400" y="0"/>
            <a:ext cx="4419600" cy="4038600"/>
          </a:xfrm>
          <a:prstGeom prst="rect">
            <a:avLst/>
          </a:prstGeom>
          <a:solidFill>
            <a:srgbClr val="64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latin typeface="Baskerville Old Face" pitchFamily="18" charset="0"/>
              </a:rPr>
              <a:t>Tragedies:</a:t>
            </a:r>
          </a:p>
          <a:p>
            <a:pPr algn="ctr"/>
            <a:r>
              <a:rPr lang="en-US" sz="2000" dirty="0" smtClean="0">
                <a:latin typeface="Baskerville Old Face" pitchFamily="18" charset="0"/>
              </a:rPr>
              <a:t>Antony and Cleopatra</a:t>
            </a:r>
          </a:p>
          <a:p>
            <a:pPr algn="ctr"/>
            <a:r>
              <a:rPr lang="en-US" sz="2000" dirty="0" smtClean="0">
                <a:latin typeface="Baskerville Old Face" pitchFamily="18" charset="0"/>
              </a:rPr>
              <a:t>Coriolanus</a:t>
            </a:r>
          </a:p>
          <a:p>
            <a:pPr algn="ctr"/>
            <a:r>
              <a:rPr lang="en-US" sz="2000" dirty="0" smtClean="0">
                <a:latin typeface="Baskerville Old Face" pitchFamily="18" charset="0"/>
              </a:rPr>
              <a:t>Hamlet</a:t>
            </a:r>
          </a:p>
          <a:p>
            <a:pPr algn="ctr"/>
            <a:r>
              <a:rPr lang="en-US" sz="2000" dirty="0" smtClean="0">
                <a:latin typeface="Baskerville Old Face" pitchFamily="18" charset="0"/>
              </a:rPr>
              <a:t>Julius Caesar</a:t>
            </a:r>
          </a:p>
          <a:p>
            <a:pPr algn="ctr"/>
            <a:r>
              <a:rPr lang="en-US" sz="2000" dirty="0" smtClean="0">
                <a:latin typeface="Baskerville Old Face" pitchFamily="18" charset="0"/>
              </a:rPr>
              <a:t>King Lear</a:t>
            </a:r>
          </a:p>
          <a:p>
            <a:pPr algn="ctr"/>
            <a:r>
              <a:rPr lang="en-US" sz="2000" dirty="0" smtClean="0">
                <a:latin typeface="Baskerville Old Face" pitchFamily="18" charset="0"/>
              </a:rPr>
              <a:t>Macbeth</a:t>
            </a:r>
          </a:p>
          <a:p>
            <a:pPr algn="ctr"/>
            <a:r>
              <a:rPr lang="en-US" sz="2000" dirty="0" smtClean="0">
                <a:latin typeface="Baskerville Old Face" pitchFamily="18" charset="0"/>
              </a:rPr>
              <a:t>Othello</a:t>
            </a:r>
          </a:p>
          <a:p>
            <a:pPr algn="ctr"/>
            <a:r>
              <a:rPr lang="en-US" sz="2000" dirty="0" smtClean="0">
                <a:latin typeface="Baskerville Old Face" pitchFamily="18" charset="0"/>
              </a:rPr>
              <a:t>Romeo and Juliet</a:t>
            </a:r>
          </a:p>
          <a:p>
            <a:pPr algn="ctr"/>
            <a:r>
              <a:rPr lang="en-US" sz="2000" dirty="0" err="1" smtClean="0">
                <a:latin typeface="Baskerville Old Face" pitchFamily="18" charset="0"/>
              </a:rPr>
              <a:t>Timon</a:t>
            </a:r>
            <a:r>
              <a:rPr lang="en-US" sz="2000" dirty="0" smtClean="0">
                <a:latin typeface="Baskerville Old Face" pitchFamily="18" charset="0"/>
              </a:rPr>
              <a:t> of Athens</a:t>
            </a:r>
          </a:p>
          <a:p>
            <a:pPr algn="ctr"/>
            <a:r>
              <a:rPr lang="en-US" sz="2000" dirty="0" smtClean="0">
                <a:latin typeface="Baskerville Old Face" pitchFamily="18" charset="0"/>
              </a:rPr>
              <a:t>Titus Andronicus</a:t>
            </a:r>
          </a:p>
          <a:p>
            <a:pPr algn="ctr"/>
            <a:r>
              <a:rPr lang="en-US" sz="2000" dirty="0" smtClean="0">
                <a:latin typeface="Baskerville Old Face" pitchFamily="18" charset="0"/>
              </a:rPr>
              <a:t>Troilus and Cressida</a:t>
            </a:r>
            <a:endParaRPr lang="en-US" sz="2000" dirty="0">
              <a:latin typeface="Baskerville Old Face" pitchFamily="18" charset="0"/>
            </a:endParaRPr>
          </a:p>
        </p:txBody>
      </p:sp>
      <p:sp>
        <p:nvSpPr>
          <p:cNvPr id="14" name="Rectangle 13"/>
          <p:cNvSpPr/>
          <p:nvPr/>
        </p:nvSpPr>
        <p:spPr>
          <a:xfrm>
            <a:off x="4724400" y="4038600"/>
            <a:ext cx="4419600" cy="2819400"/>
          </a:xfrm>
          <a:prstGeom prst="rect">
            <a:avLst/>
          </a:prstGeom>
          <a:solidFill>
            <a:srgbClr val="485925"/>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chemeClr val="bg1"/>
                </a:solidFill>
                <a:latin typeface="Baskerville Old Face" pitchFamily="18" charset="0"/>
              </a:rPr>
              <a:t>Histories:</a:t>
            </a:r>
          </a:p>
          <a:p>
            <a:pPr algn="ctr"/>
            <a:r>
              <a:rPr lang="en-US" sz="2000" dirty="0" smtClean="0">
                <a:solidFill>
                  <a:schemeClr val="bg1"/>
                </a:solidFill>
                <a:latin typeface="Baskerville Old Face" pitchFamily="18" charset="0"/>
              </a:rPr>
              <a:t>King John</a:t>
            </a:r>
          </a:p>
          <a:p>
            <a:pPr algn="ctr"/>
            <a:r>
              <a:rPr lang="en-US" sz="2000" dirty="0" smtClean="0">
                <a:solidFill>
                  <a:schemeClr val="bg1"/>
                </a:solidFill>
                <a:latin typeface="Baskerville Old Face" pitchFamily="18" charset="0"/>
              </a:rPr>
              <a:t>Edward III</a:t>
            </a:r>
          </a:p>
          <a:p>
            <a:pPr algn="ctr"/>
            <a:r>
              <a:rPr lang="en-US" sz="2000" dirty="0" smtClean="0">
                <a:solidFill>
                  <a:schemeClr val="bg1"/>
                </a:solidFill>
                <a:latin typeface="Baskerville Old Face" pitchFamily="18" charset="0"/>
              </a:rPr>
              <a:t>Richard II</a:t>
            </a:r>
          </a:p>
          <a:p>
            <a:pPr algn="ctr"/>
            <a:r>
              <a:rPr lang="en-US" sz="2000" dirty="0" smtClean="0">
                <a:solidFill>
                  <a:schemeClr val="bg1"/>
                </a:solidFill>
                <a:latin typeface="Baskerville Old Face" pitchFamily="18" charset="0"/>
              </a:rPr>
              <a:t>Henry IV (1 &amp; 2)</a:t>
            </a:r>
          </a:p>
          <a:p>
            <a:pPr algn="ctr"/>
            <a:r>
              <a:rPr lang="en-US" sz="2000" dirty="0" smtClean="0">
                <a:solidFill>
                  <a:schemeClr val="bg1"/>
                </a:solidFill>
                <a:latin typeface="Baskerville Old Face" pitchFamily="18" charset="0"/>
              </a:rPr>
              <a:t>Henry V</a:t>
            </a:r>
          </a:p>
          <a:p>
            <a:pPr algn="ctr"/>
            <a:r>
              <a:rPr lang="en-US" sz="2000" dirty="0" smtClean="0">
                <a:solidFill>
                  <a:schemeClr val="bg1"/>
                </a:solidFill>
                <a:latin typeface="Baskerville Old Face" pitchFamily="18" charset="0"/>
              </a:rPr>
              <a:t>Henry VI (1, 2, &amp; 3)</a:t>
            </a:r>
          </a:p>
          <a:p>
            <a:pPr algn="ctr"/>
            <a:r>
              <a:rPr lang="en-US" sz="2000" dirty="0" smtClean="0">
                <a:solidFill>
                  <a:schemeClr val="bg1"/>
                </a:solidFill>
                <a:latin typeface="Baskerville Old Face" pitchFamily="18" charset="0"/>
              </a:rPr>
              <a:t>Richard III</a:t>
            </a:r>
          </a:p>
          <a:p>
            <a:pPr algn="ctr"/>
            <a:r>
              <a:rPr lang="en-US" sz="2000" dirty="0" smtClean="0">
                <a:solidFill>
                  <a:schemeClr val="bg1"/>
                </a:solidFill>
                <a:latin typeface="Baskerville Old Face" pitchFamily="18" charset="0"/>
              </a:rPr>
              <a:t>Henry VIII</a:t>
            </a:r>
            <a:endParaRPr lang="en-US" sz="2000" dirty="0">
              <a:solidFill>
                <a:schemeClr val="bg1"/>
              </a:solidFill>
              <a:latin typeface="Baskerville Old Face" pitchFamily="18" charset="0"/>
            </a:endParaRPr>
          </a:p>
        </p:txBody>
      </p:sp>
    </p:spTree>
    <p:extLst>
      <p:ext uri="{BB962C8B-B14F-4D97-AF65-F5344CB8AC3E}">
        <p14:creationId xmlns:p14="http://schemas.microsoft.com/office/powerpoint/2010/main" val="1635112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7000" contrast="29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28600" y="457200"/>
            <a:ext cx="6248400" cy="2862322"/>
          </a:xfrm>
          <a:prstGeom prst="rect">
            <a:avLst/>
          </a:prstGeom>
          <a:noFill/>
        </p:spPr>
        <p:txBody>
          <a:bodyPr wrap="square" rtlCol="0">
            <a:spAutoFit/>
          </a:bodyPr>
          <a:lstStyle/>
          <a:p>
            <a:r>
              <a:rPr lang="en-US" sz="18000" i="1" dirty="0">
                <a:ln>
                  <a:solidFill>
                    <a:schemeClr val="bg1">
                      <a:lumMod val="65000"/>
                    </a:schemeClr>
                  </a:solidFill>
                </a:ln>
                <a:solidFill>
                  <a:srgbClr val="C00000"/>
                </a:solidFill>
                <a:latin typeface="Parchment" pitchFamily="66" charset="0"/>
              </a:rPr>
              <a:t>Macbeth</a:t>
            </a:r>
            <a:endParaRPr lang="en-US" sz="18000" dirty="0">
              <a:ln>
                <a:solidFill>
                  <a:schemeClr val="bg1">
                    <a:lumMod val="65000"/>
                  </a:schemeClr>
                </a:solidFill>
              </a:ln>
            </a:endParaRPr>
          </a:p>
        </p:txBody>
      </p:sp>
    </p:spTree>
    <p:extLst>
      <p:ext uri="{BB962C8B-B14F-4D97-AF65-F5344CB8AC3E}">
        <p14:creationId xmlns:p14="http://schemas.microsoft.com/office/powerpoint/2010/main" val="1046233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few primary sources relating to the real Macbeth. It seems that he ruled for 17 years (1040-1057), and that he died in battle.</a:t>
            </a:r>
          </a:p>
          <a:p>
            <a:r>
              <a:rPr lang="en-US" dirty="0" smtClean="0"/>
              <a:t>Macbeth most likely killed Duncan I, though little is known of the circumstances.</a:t>
            </a:r>
          </a:p>
          <a:p>
            <a:endParaRPr lang="en-US" dirty="0"/>
          </a:p>
        </p:txBody>
      </p:sp>
      <p:sp>
        <p:nvSpPr>
          <p:cNvPr id="2" name="Title 1"/>
          <p:cNvSpPr>
            <a:spLocks noGrp="1"/>
          </p:cNvSpPr>
          <p:nvPr>
            <p:ph type="title"/>
          </p:nvPr>
        </p:nvSpPr>
        <p:spPr/>
        <p:txBody>
          <a:bodyPr/>
          <a:lstStyle/>
          <a:p>
            <a:r>
              <a:rPr lang="en-US" dirty="0" smtClean="0"/>
              <a:t>The Real Macbeth</a:t>
            </a:r>
            <a:endParaRPr lang="en-US" dirty="0"/>
          </a:p>
        </p:txBody>
      </p:sp>
    </p:spTree>
    <p:extLst>
      <p:ext uri="{BB962C8B-B14F-4D97-AF65-F5344CB8AC3E}">
        <p14:creationId xmlns:p14="http://schemas.microsoft.com/office/powerpoint/2010/main" val="100231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Macbeth of Scotland has very little to do with the title character of Shakespeare’s play.</a:t>
            </a:r>
          </a:p>
          <a:p>
            <a:r>
              <a:rPr lang="en-US" dirty="0" smtClean="0"/>
              <a:t>Shakespeare used Raphael Holinshed’s </a:t>
            </a:r>
            <a:r>
              <a:rPr lang="en-US" i="1" dirty="0" smtClean="0"/>
              <a:t>Chronicles of England, Scotland, and Ireland</a:t>
            </a:r>
            <a:r>
              <a:rPr lang="en-US" dirty="0" smtClean="0"/>
              <a:t> as his primary source. Later, this source was proved to be inaccurate.</a:t>
            </a:r>
          </a:p>
          <a:p>
            <a:r>
              <a:rPr lang="en-US" dirty="0" smtClean="0"/>
              <a:t>Additionally, Shakespeare adapted this into a tragic play, moving further from the historical truth.</a:t>
            </a:r>
            <a:endParaRPr lang="en-US" dirty="0"/>
          </a:p>
        </p:txBody>
      </p:sp>
      <p:sp>
        <p:nvSpPr>
          <p:cNvPr id="2" name="Title 1"/>
          <p:cNvSpPr>
            <a:spLocks noGrp="1"/>
          </p:cNvSpPr>
          <p:nvPr>
            <p:ph type="title"/>
          </p:nvPr>
        </p:nvSpPr>
        <p:spPr/>
        <p:txBody>
          <a:bodyPr/>
          <a:lstStyle/>
          <a:p>
            <a:r>
              <a:rPr lang="en-US" dirty="0" smtClean="0"/>
              <a:t>Source for </a:t>
            </a:r>
            <a:r>
              <a:rPr lang="en-US" i="1" dirty="0" smtClean="0"/>
              <a:t>Macbeth</a:t>
            </a:r>
            <a:endParaRPr lang="en-US" dirty="0"/>
          </a:p>
        </p:txBody>
      </p:sp>
    </p:spTree>
    <p:extLst>
      <p:ext uri="{BB962C8B-B14F-4D97-AF65-F5344CB8AC3E}">
        <p14:creationId xmlns:p14="http://schemas.microsoft.com/office/powerpoint/2010/main" val="224698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James IV of Scotland became James I of England in 1603, uniting the kingdoms.</a:t>
            </a:r>
          </a:p>
          <a:p>
            <a:r>
              <a:rPr lang="en-US" dirty="0" smtClean="0"/>
              <a:t>On November 5, 1605, a radical Catholic group and Guy Fawkes plotted to blow up the king and Parliament during the opening of Parliament.</a:t>
            </a:r>
          </a:p>
          <a:p>
            <a:r>
              <a:rPr lang="en-US" dirty="0" smtClean="0"/>
              <a:t>This led to increased persecution of Catholics and sympathy for King James.</a:t>
            </a:r>
          </a:p>
          <a:p>
            <a:r>
              <a:rPr lang="en-US" dirty="0" smtClean="0"/>
              <a:t>At the time, it was believed that </a:t>
            </a:r>
            <a:r>
              <a:rPr lang="en-US" dirty="0" err="1" smtClean="0"/>
              <a:t>Banquo</a:t>
            </a:r>
            <a:r>
              <a:rPr lang="en-US" dirty="0" smtClean="0"/>
              <a:t> was an ancestor of King James. Shakespeare made him an admirable character.</a:t>
            </a:r>
          </a:p>
        </p:txBody>
      </p:sp>
      <p:sp>
        <p:nvSpPr>
          <p:cNvPr id="2" name="Title 1"/>
          <p:cNvSpPr>
            <a:spLocks noGrp="1"/>
          </p:cNvSpPr>
          <p:nvPr>
            <p:ph type="title"/>
          </p:nvPr>
        </p:nvSpPr>
        <p:spPr/>
        <p:txBody>
          <a:bodyPr/>
          <a:lstStyle/>
          <a:p>
            <a:r>
              <a:rPr lang="en-US" dirty="0" smtClean="0"/>
              <a:t>Seventeenth Century Influences</a:t>
            </a:r>
            <a:endParaRPr lang="en-US" dirty="0"/>
          </a:p>
        </p:txBody>
      </p:sp>
    </p:spTree>
    <p:extLst>
      <p:ext uri="{BB962C8B-B14F-4D97-AF65-F5344CB8AC3E}">
        <p14:creationId xmlns:p14="http://schemas.microsoft.com/office/powerpoint/2010/main" val="4077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Plays in which disaster befalls a hero or heroine.</a:t>
            </a:r>
          </a:p>
          <a:p>
            <a:r>
              <a:rPr lang="en-US" dirty="0" smtClean="0"/>
              <a:t>Uses rich language and vivid imagery.</a:t>
            </a:r>
          </a:p>
          <a:p>
            <a:r>
              <a:rPr lang="en-US" dirty="0" smtClean="0"/>
              <a:t>How is </a:t>
            </a:r>
            <a:r>
              <a:rPr lang="en-US" i="1" dirty="0" smtClean="0"/>
              <a:t>Macbeth </a:t>
            </a:r>
            <a:r>
              <a:rPr lang="en-US" dirty="0" smtClean="0"/>
              <a:t>a tragedy?</a:t>
            </a:r>
            <a:endParaRPr lang="en-US" dirty="0"/>
          </a:p>
        </p:txBody>
      </p:sp>
      <p:sp>
        <p:nvSpPr>
          <p:cNvPr id="2" name="Title 1"/>
          <p:cNvSpPr>
            <a:spLocks noGrp="1"/>
          </p:cNvSpPr>
          <p:nvPr>
            <p:ph type="title"/>
          </p:nvPr>
        </p:nvSpPr>
        <p:spPr/>
        <p:txBody>
          <a:bodyPr/>
          <a:lstStyle/>
          <a:p>
            <a:r>
              <a:rPr lang="en-US" dirty="0" smtClean="0"/>
              <a:t>Tragedy</a:t>
            </a:r>
            <a:endParaRPr lang="en-US" dirty="0"/>
          </a:p>
        </p:txBody>
      </p:sp>
    </p:spTree>
    <p:extLst>
      <p:ext uri="{BB962C8B-B14F-4D97-AF65-F5344CB8AC3E}">
        <p14:creationId xmlns:p14="http://schemas.microsoft.com/office/powerpoint/2010/main" val="316072040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658</Words>
  <Application>Microsoft Office PowerPoint</Application>
  <PresentationFormat>On-screen Show (4:3)</PresentationFormat>
  <Paragraphs>104</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Hardcover</vt:lpstr>
      <vt:lpstr>WilliamShakespeare </vt:lpstr>
      <vt:lpstr>PowerPoint Presentation</vt:lpstr>
      <vt:lpstr>PowerPoint Presentation</vt:lpstr>
      <vt:lpstr>PowerPoint Presentation</vt:lpstr>
      <vt:lpstr>PowerPoint Presentation</vt:lpstr>
      <vt:lpstr>The Real Macbeth</vt:lpstr>
      <vt:lpstr>Source for Macbeth</vt:lpstr>
      <vt:lpstr>Seventeenth Century Influences</vt:lpstr>
      <vt:lpstr>Tragedy</vt:lpstr>
      <vt:lpstr>Soliloquy</vt:lpstr>
      <vt:lpstr>Themes, Motifs, and Symbols</vt:lpstr>
      <vt:lpstr>Themes, Motifs, and Symbols</vt:lpstr>
      <vt:lpstr>Characters</vt:lpstr>
      <vt:lpstr>Characters</vt:lpstr>
      <vt:lpstr>Characters</vt:lpstr>
      <vt:lpstr>Characters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WilliamShakespeare  and Macbeth</dc:title>
  <dc:creator>Nicholas Graves</dc:creator>
  <cp:lastModifiedBy>Anna Grace Graves</cp:lastModifiedBy>
  <cp:revision>20</cp:revision>
  <dcterms:created xsi:type="dcterms:W3CDTF">2012-09-07T00:54:12Z</dcterms:created>
  <dcterms:modified xsi:type="dcterms:W3CDTF">2012-09-11T01:11:11Z</dcterms:modified>
</cp:coreProperties>
</file>